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82" r:id="rId17"/>
    <p:sldId id="274" r:id="rId18"/>
    <p:sldId id="279" r:id="rId19"/>
    <p:sldId id="280"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406" autoAdjust="0"/>
  </p:normalViewPr>
  <p:slideViewPr>
    <p:cSldViewPr snapToGrid="0">
      <p:cViewPr varScale="1">
        <p:scale>
          <a:sx n="60" d="100"/>
          <a:sy n="60" d="100"/>
        </p:scale>
        <p:origin x="87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71FC6-C9FA-44F3-8F5C-878DEFBA8E41}" type="datetimeFigureOut">
              <a:rPr lang="en-US" smtClean="0"/>
              <a:t>9/19/2018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9CADE-1486-419C-8624-919880848BC2}" type="slidenum">
              <a:rPr lang="en-US" smtClean="0"/>
              <a:t>‹#›</a:t>
            </a:fld>
            <a:endParaRPr lang="en-US"/>
          </a:p>
        </p:txBody>
      </p:sp>
    </p:spTree>
    <p:extLst>
      <p:ext uri="{BB962C8B-B14F-4D97-AF65-F5344CB8AC3E}">
        <p14:creationId xmlns:p14="http://schemas.microsoft.com/office/powerpoint/2010/main" val="177888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and w</a:t>
            </a:r>
            <a:r>
              <a:rPr lang="en-US" dirty="0"/>
              <a:t>elcome to Concordia University's Dual Credit Program.  My name is Ben Stellwagen, I’m the director of Dual</a:t>
            </a:r>
            <a:r>
              <a:rPr lang="en-US" baseline="0" dirty="0"/>
              <a:t> Credit here, I work closely with my wonderful administrative assistant, Jane </a:t>
            </a:r>
            <a:r>
              <a:rPr lang="en-US" baseline="0" dirty="0" err="1"/>
              <a:t>Heinicke</a:t>
            </a:r>
            <a:r>
              <a:rPr lang="en-US" baseline="0" dirty="0"/>
              <a:t>. Our contact information is included if you have any questions when this presentation is done. We’re happy to help and would love to hear from you!</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003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that, please answer</a:t>
            </a:r>
            <a:r>
              <a:rPr lang="en-US" baseline="0" dirty="0"/>
              <a:t> all three certifications, type your name to sign, and click “submit application.” You should see a page that says it was successfully submitted, and you’ll be all done with the application step. The second step will be to fill out the registration form, but the next couple slides will show you how to get back to this application if you get re-routed or encounter errors.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3805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a:t>
            </a:r>
            <a:r>
              <a:rPr lang="en-US" baseline="0" dirty="0"/>
              <a:t> I get back to the application? Fear not, for this presentation is with you! </a:t>
            </a:r>
            <a:r>
              <a:rPr lang="en-US" dirty="0"/>
              <a:t>We understand that various issues may come up, including accidentally closing</a:t>
            </a:r>
            <a:r>
              <a:rPr lang="en-US" baseline="0" dirty="0"/>
              <a:t> the application or needing to stop part-way through. The next three slides give you instructions on how to get </a:t>
            </a:r>
            <a:r>
              <a:rPr lang="en-US" i="1" baseline="0" dirty="0"/>
              <a:t>back</a:t>
            </a:r>
            <a:r>
              <a:rPr lang="en-US" i="0" baseline="0" dirty="0"/>
              <a:t> to your application so you can complete it successfully. … First, since the direct sequence from creating an account to your application was broken, you’ll need to log back in. You can do so by going directly to the link above. Or, if you’re on the dual credit website, you can navigate there with the instructions you see.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96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used the direct link or navigated there through the website, you should get back to this page. Now, log in with</a:t>
            </a:r>
            <a:r>
              <a:rPr lang="en-US" baseline="0" dirty="0"/>
              <a:t> the email and password you used to create the account. Please note: if you have to reset your password or account for any reason, please be sure you’re using the most recent email with instructions on how to do so. Even though it looks like the same information, if you got duplicate emails and you use an earlier version, the process won’t work.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029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logging back in, you should see a screen that resembles this one. I have highlighted</a:t>
            </a:r>
            <a:r>
              <a:rPr lang="en-US" baseline="0" dirty="0"/>
              <a:t> the two most likely places you’ll want to go. Clicking “Complete an Application” should take you back to where you left off on the application. If you haven’t started one, this screen should still allow you to do so. Clicking on the “Apply Online” button at the very top would start the entire application over from scratch. If you use that option, please be sure to click on the “Dual Credit” button on the next screen for the appropriate application.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694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complete</a:t>
            </a:r>
            <a:r>
              <a:rPr lang="en-US" baseline="0" dirty="0"/>
              <a:t> and submit the application for admission, t</a:t>
            </a:r>
            <a:r>
              <a:rPr lang="en-US" dirty="0"/>
              <a:t>he next step is to get a registration form for your school. You only have three weeks to</a:t>
            </a:r>
            <a:r>
              <a:rPr lang="en-US" baseline="0" dirty="0"/>
              <a:t> get this form, complete it, and get it back to the school. Your school office should be able to help you with this process, as well.</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50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form should</a:t>
            </a:r>
            <a:r>
              <a:rPr lang="en-US" baseline="0" dirty="0"/>
              <a:t> look something like this one. You use the same form for all of the classes that you are taking that start this term. Please make sure to select </a:t>
            </a:r>
            <a:r>
              <a:rPr lang="en-US" i="1" baseline="0" dirty="0"/>
              <a:t>at least one</a:t>
            </a:r>
            <a:r>
              <a:rPr lang="en-US" i="0" baseline="0" dirty="0"/>
              <a:t> class—we don’t know which course you’re planning to take unless you indicate it on this registration form.</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248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of your form should</a:t>
            </a:r>
            <a:r>
              <a:rPr lang="en-US" baseline="0" dirty="0"/>
              <a:t> look something like this one. After you and your parent or guardian have signed, please return this form and your payment to your high school office.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78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Tuition is listed on the registration form. Note that payment is made to your high school.  Once rosters</a:t>
            </a:r>
            <a:r>
              <a:rPr lang="en-US" baseline="0" dirty="0"/>
              <a:t> have been verified, Concordia will send a bill for tuition to your school.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99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problems at all in the application and registration process,</a:t>
            </a:r>
            <a:r>
              <a:rPr lang="en-US" baseline="0" dirty="0"/>
              <a:t> please contact us.  We hope that this presentation will help minimize problems, and we are happy to help get your questions answered. You may reach us personally by email or phone, or send an email to our dual credit account, and we’ll assist you as soon as possible.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295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review of the application and registration process. You might print out a copy (slide</a:t>
            </a:r>
            <a:r>
              <a:rPr lang="en-US" baseline="0" dirty="0"/>
              <a:t> 24) to have alongside you as you complete the steps.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58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a:t>
            </a:r>
            <a:r>
              <a:rPr lang="en-US" baseline="0" dirty="0"/>
              <a:t> like having to apply to your high school before registering for classes, it will take two steps to </a:t>
            </a:r>
            <a:r>
              <a:rPr lang="en-US" dirty="0"/>
              <a:t>join the Dual Credit program—apply</a:t>
            </a:r>
            <a:r>
              <a:rPr lang="en-US" baseline="0" dirty="0"/>
              <a:t> for admission and register for courses. T</a:t>
            </a:r>
            <a:r>
              <a:rPr lang="en-US" dirty="0"/>
              <a:t>he first thing you need to do is to complete an application</a:t>
            </a:r>
            <a:r>
              <a:rPr lang="en-US" baseline="0" dirty="0"/>
              <a:t> for admission. The dual credit website, listed on this slide, will explain how to create an account and apply. You complete this application just once each academic year. Even if you took Dual Credit classes last year, you will need to apply again this year. The next few slides will show you what the pages look like.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627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finally, our goal is to help you get a good start in college so you can develop your God-given talents and “Go Higher” personally and academically! Thank you for your participation in Concordia Dual Credit. We are honored to join you in the process! And have a wonderful school year!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948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dual credit website, </a:t>
            </a:r>
            <a:r>
              <a:rPr lang="en-US" dirty="0"/>
              <a:t>www.cune.edu/dualcredit. Dual credit is</a:t>
            </a:r>
            <a:r>
              <a:rPr lang="en-US" baseline="0" dirty="0"/>
              <a:t> spelled without spaces. The button for admission and registration is in the list to the right. Click on it.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50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on the button, “Create an account and apply.”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29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will allow you to create your CUNE</a:t>
            </a:r>
            <a:r>
              <a:rPr lang="en-US" baseline="0" dirty="0"/>
              <a:t> account. Fill out the form. Your email address will be your username. Even though some fields are not required, completing them all now will save time later.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9157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notes here for specific questions. The Academic Level is Dual Credit, and your entry term is the current</a:t>
            </a:r>
            <a:r>
              <a:rPr lang="en-US" baseline="0" dirty="0"/>
              <a:t> one. Write down your password, because you may need it later to access your account, especially if you have to come back to finish an application. Then click “create account,” but please be patient! The computer will be building your application, which may take a few seconds.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89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clicked “Create an Account,” your online application should appear. The next four slides will walk you through it. Please be precise, especially with formatting</a:t>
            </a:r>
            <a:r>
              <a:rPr lang="en-US" baseline="0" dirty="0"/>
              <a:t> fields. For instance, social security number requires a string of digits, no hyphens. Birth date uses slashes, not hyphens. A later slide will show you how to get back to this application if you somehow leave it or lose information.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272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this section, which should have largely been populated from</a:t>
            </a:r>
            <a:r>
              <a:rPr lang="en-US" baseline="0" dirty="0"/>
              <a:t> the account information you entered earlier. You’ll need to select a preferred phone type and then make sure that a number is included in the appropriate box. Phone numbers use hyphens, no parentheses.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2020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starting during the current term. Please select your high school from the dropdown menu—be careful:</a:t>
            </a:r>
            <a:r>
              <a:rPr lang="en-US" baseline="0" dirty="0"/>
              <a:t> because some of our schools have the same name, you’ll want to make sure that the location is correct, too. Your GPA will be verified by your school office, so enter this as accurately as possible. And I imagine that your high school graduation class is a great source of pride, so I suspect you’ll get that right!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9701FA-107F-FF4E-B46D-FD899FA462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6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667948"/>
            <a:ext cx="8534400" cy="1752600"/>
          </a:xfrm>
        </p:spPr>
        <p:txBody>
          <a:bodyPr/>
          <a:lstStyle>
            <a:lvl1pPr marL="0" indent="0" algn="ctr">
              <a:buNone/>
              <a:defRPr sz="2667">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9990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14729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9600" y="987171"/>
            <a:ext cx="10972800" cy="0"/>
          </a:xfrm>
          <a:prstGeom prst="line">
            <a:avLst/>
          </a:prstGeom>
          <a:ln w="12700">
            <a:solidFill>
              <a:schemeClr val="accent2">
                <a:alpha val="7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Cross_White_Blue_Circ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717439" y="521672"/>
            <a:ext cx="898885" cy="898885"/>
          </a:xfrm>
          <a:prstGeom prst="rect">
            <a:avLst/>
          </a:prstGeom>
        </p:spPr>
      </p:pic>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753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243168"/>
            <a:ext cx="10363200" cy="1362075"/>
          </a:xfrm>
        </p:spPr>
        <p:txBody>
          <a:bodyPr anchor="t">
            <a:normAutofit/>
          </a:bodyPr>
          <a:lstStyle>
            <a:lvl1pPr algn="l">
              <a:defRPr sz="4267" b="0" cap="all" normalizeH="0"/>
            </a:lvl1pPr>
          </a:lstStyle>
          <a:p>
            <a:r>
              <a:rPr lang="en-US"/>
              <a:t>Click to edit Master title style</a:t>
            </a:r>
            <a:endParaRPr lang="en-US" dirty="0"/>
          </a:p>
        </p:txBody>
      </p:sp>
      <p:sp>
        <p:nvSpPr>
          <p:cNvPr id="3" name="Text Placeholder 2"/>
          <p:cNvSpPr>
            <a:spLocks noGrp="1"/>
          </p:cNvSpPr>
          <p:nvPr>
            <p:ph type="body" idx="1"/>
          </p:nvPr>
        </p:nvSpPr>
        <p:spPr>
          <a:xfrm>
            <a:off x="963084" y="1742980"/>
            <a:ext cx="10363200" cy="1500187"/>
          </a:xfrm>
        </p:spPr>
        <p:txBody>
          <a:bodyPr lIns="0"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853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3945589"/>
          </a:xfrm>
        </p:spPr>
        <p:txBody>
          <a:bodyPr/>
          <a:lstStyle>
            <a:lvl1pPr>
              <a:defRPr sz="3200"/>
            </a:lvl1pPr>
            <a:lvl2pPr>
              <a:defRPr sz="2667"/>
            </a:lvl2pPr>
            <a:lvl3pPr>
              <a:defRPr sz="2400"/>
            </a:lvl3pPr>
            <a:lvl4pPr>
              <a:defRPr sz="2133"/>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2667"/>
            </a:lvl2pPr>
            <a:lvl3pPr>
              <a:defRPr sz="2400"/>
            </a:lvl3pPr>
            <a:lvl4pPr>
              <a:defRPr sz="2133"/>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9600" y="987171"/>
            <a:ext cx="10972800" cy="0"/>
          </a:xfrm>
          <a:prstGeom prst="line">
            <a:avLst/>
          </a:prstGeom>
          <a:ln w="12700">
            <a:solidFill>
              <a:schemeClr val="accent2">
                <a:alpha val="7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Cross_White_Blue_Circ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717439" y="521672"/>
            <a:ext cx="898885" cy="898885"/>
          </a:xfrm>
          <a:prstGeom prst="rect">
            <a:avLst/>
          </a:prstGeom>
        </p:spPr>
      </p:pic>
    </p:spTree>
    <p:extLst>
      <p:ext uri="{BB962C8B-B14F-4D97-AF65-F5344CB8AC3E}">
        <p14:creationId xmlns:p14="http://schemas.microsoft.com/office/powerpoint/2010/main" val="164543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34683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86851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609600" y="987171"/>
            <a:ext cx="10972800" cy="0"/>
          </a:xfrm>
          <a:prstGeom prst="line">
            <a:avLst/>
          </a:prstGeom>
          <a:ln w="12700">
            <a:solidFill>
              <a:schemeClr val="accent2">
                <a:alpha val="7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Cross_White_Blue_Circ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717439" y="521672"/>
            <a:ext cx="898885" cy="898885"/>
          </a:xfrm>
          <a:prstGeom prst="rect">
            <a:avLst/>
          </a:prstGeom>
        </p:spPr>
      </p:pic>
    </p:spTree>
    <p:extLst>
      <p:ext uri="{BB962C8B-B14F-4D97-AF65-F5344CB8AC3E}">
        <p14:creationId xmlns:p14="http://schemas.microsoft.com/office/powerpoint/2010/main" val="42920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idebar">
    <p:spTree>
      <p:nvGrpSpPr>
        <p:cNvPr id="1" name=""/>
        <p:cNvGrpSpPr/>
        <p:nvPr/>
      </p:nvGrpSpPr>
      <p:grpSpPr>
        <a:xfrm>
          <a:off x="0" y="0"/>
          <a:ext cx="0" cy="0"/>
          <a:chOff x="0" y="0"/>
          <a:chExt cx="0" cy="0"/>
        </a:xfrm>
      </p:grpSpPr>
      <p:sp>
        <p:nvSpPr>
          <p:cNvPr id="7" name="Rectangle 6"/>
          <p:cNvSpPr/>
          <p:nvPr userDrawn="1"/>
        </p:nvSpPr>
        <p:spPr>
          <a:xfrm>
            <a:off x="8541925" y="0"/>
            <a:ext cx="3650075" cy="7179733"/>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34683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90281" y="1535113"/>
            <a:ext cx="2792120" cy="639763"/>
          </a:xfrm>
        </p:spPr>
        <p:txBody>
          <a:bodyPr anchor="b">
            <a:noAutofit/>
          </a:bodyPr>
          <a:lstStyle>
            <a:lvl1pPr marL="0" indent="0">
              <a:buNone/>
              <a:defRPr sz="16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790281" y="2174875"/>
            <a:ext cx="2792120" cy="3868512"/>
          </a:xfrm>
        </p:spPr>
        <p:txBody>
          <a:bodyPr bIns="0">
            <a:normAutofit/>
          </a:bodyPr>
          <a:lstStyle>
            <a:lvl1pPr marL="228594" indent="-228594">
              <a:buFont typeface="Arial"/>
              <a:buChar char="•"/>
              <a:defRPr sz="1600">
                <a:solidFill>
                  <a:schemeClr val="tx1"/>
                </a:solidFil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p:txBody>
      </p:sp>
      <p:cxnSp>
        <p:nvCxnSpPr>
          <p:cNvPr id="10" name="Straight Connector 9"/>
          <p:cNvCxnSpPr/>
          <p:nvPr userDrawn="1"/>
        </p:nvCxnSpPr>
        <p:spPr>
          <a:xfrm>
            <a:off x="609600" y="987171"/>
            <a:ext cx="10972800" cy="0"/>
          </a:xfrm>
          <a:prstGeom prst="line">
            <a:avLst/>
          </a:prstGeom>
          <a:ln w="12700">
            <a:solidFill>
              <a:schemeClr val="accent2">
                <a:alpha val="7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Cross_White_Blue_Circ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717439" y="521672"/>
            <a:ext cx="898885" cy="898885"/>
          </a:xfrm>
          <a:prstGeom prst="rect">
            <a:avLst/>
          </a:prstGeom>
        </p:spPr>
      </p:pic>
    </p:spTree>
    <p:extLst>
      <p:ext uri="{BB962C8B-B14F-4D97-AF65-F5344CB8AC3E}">
        <p14:creationId xmlns:p14="http://schemas.microsoft.com/office/powerpoint/2010/main" val="186310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609600" y="987171"/>
            <a:ext cx="10972800" cy="0"/>
          </a:xfrm>
          <a:prstGeom prst="line">
            <a:avLst/>
          </a:prstGeom>
          <a:ln w="12700">
            <a:solidFill>
              <a:schemeClr val="accent2">
                <a:alpha val="7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Cross_White_Blue_Circl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717439" y="521672"/>
            <a:ext cx="898885" cy="898885"/>
          </a:xfrm>
          <a:prstGeom prst="rect">
            <a:avLst/>
          </a:prstGeom>
        </p:spPr>
      </p:pic>
    </p:spTree>
    <p:extLst>
      <p:ext uri="{BB962C8B-B14F-4D97-AF65-F5344CB8AC3E}">
        <p14:creationId xmlns:p14="http://schemas.microsoft.com/office/powerpoint/2010/main" val="132143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49812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954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bottom bleed.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500064"/>
            <a:ext cx="12202808" cy="1894227"/>
          </a:xfrm>
          <a:prstGeom prst="rect">
            <a:avLst/>
          </a:prstGeom>
        </p:spPr>
      </p:pic>
      <p:sp>
        <p:nvSpPr>
          <p:cNvPr id="2" name="Title Placeholder 1"/>
          <p:cNvSpPr>
            <a:spLocks noGrp="1"/>
          </p:cNvSpPr>
          <p:nvPr>
            <p:ph type="title"/>
          </p:nvPr>
        </p:nvSpPr>
        <p:spPr>
          <a:xfrm>
            <a:off x="609600" y="274639"/>
            <a:ext cx="10972800" cy="696476"/>
          </a:xfrm>
          <a:prstGeom prst="rect">
            <a:avLst/>
          </a:prstGeom>
        </p:spPr>
        <p:txBody>
          <a:bodyPr vert="horz" lIns="0" tIns="0" rIns="9144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38998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Logo_Left_Whit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1" y="6193826"/>
            <a:ext cx="2198751" cy="485557"/>
          </a:xfrm>
          <a:prstGeom prst="rect">
            <a:avLst/>
          </a:prstGeom>
        </p:spPr>
      </p:pic>
    </p:spTree>
    <p:extLst>
      <p:ext uri="{BB962C8B-B14F-4D97-AF65-F5344CB8AC3E}">
        <p14:creationId xmlns:p14="http://schemas.microsoft.com/office/powerpoint/2010/main" val="1486694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609585" rtl="0" eaLnBrk="1" latinLnBrk="0" hangingPunct="1">
        <a:spcBef>
          <a:spcPct val="0"/>
        </a:spcBef>
        <a:buNone/>
        <a:defRPr sz="373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609585" rtl="0" eaLnBrk="1" latinLnBrk="0" hangingPunct="1">
        <a:spcBef>
          <a:spcPct val="20000"/>
        </a:spcBef>
        <a:buFont typeface="Arial"/>
        <a:buChar char="•"/>
        <a:defRPr sz="32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jane.heinicke@cune.edu" TargetMode="External"/><Relationship Id="rId5" Type="http://schemas.openxmlformats.org/officeDocument/2006/relationships/hyperlink" Target="mailto:benjamin.stellwagen@cune.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cune.edu/dualcredit" TargetMode="External"/><Relationship Id="rId5" Type="http://schemas.openxmlformats.org/officeDocument/2006/relationships/hyperlink" Target="https://cune.elluciancrmrecruit.com/Admissions/Pages/Login.aspx"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www.cune.edu/dualcredit"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dualcredit@cune.edu"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jane.heinicke@cune.edu" TargetMode="External"/><Relationship Id="rId5" Type="http://schemas.openxmlformats.org/officeDocument/2006/relationships/hyperlink" Target="mailto:benjamin.stellwagen@cune.edu"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jane.heinicke@cune.edu"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benjamin.stellwagen@cune.edu" TargetMode="External"/><Relationship Id="rId5" Type="http://schemas.openxmlformats.org/officeDocument/2006/relationships/hyperlink" Target="http://www.cune.edu/dualcredit"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www.cune.edu/dualcredit"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9654" y="221728"/>
            <a:ext cx="10363200" cy="1470025"/>
          </a:xfrm>
        </p:spPr>
        <p:txBody>
          <a:bodyPr>
            <a:normAutofit/>
          </a:bodyPr>
          <a:lstStyle/>
          <a:p>
            <a:r>
              <a:rPr lang="en-US" dirty="0"/>
              <a:t>Concordia Dual Credit Program</a:t>
            </a:r>
            <a:br>
              <a:rPr lang="en-US" dirty="0"/>
            </a:br>
            <a:r>
              <a:rPr lang="en-US" dirty="0"/>
              <a:t>Orientation for Students</a:t>
            </a:r>
          </a:p>
        </p:txBody>
      </p:sp>
      <p:sp>
        <p:nvSpPr>
          <p:cNvPr id="3" name="Subtitle 2"/>
          <p:cNvSpPr>
            <a:spLocks noGrp="1"/>
          </p:cNvSpPr>
          <p:nvPr>
            <p:ph type="subTitle" idx="1"/>
          </p:nvPr>
        </p:nvSpPr>
        <p:spPr>
          <a:xfrm>
            <a:off x="319595" y="2082370"/>
            <a:ext cx="11443318" cy="3590461"/>
          </a:xfrm>
        </p:spPr>
        <p:txBody>
          <a:bodyPr>
            <a:normAutofit/>
          </a:bodyPr>
          <a:lstStyle/>
          <a:p>
            <a:pPr algn="l"/>
            <a:r>
              <a:rPr lang="en-US" dirty="0"/>
              <a:t>Ben Stellwagen, Director of Dual Credit				</a:t>
            </a:r>
          </a:p>
          <a:p>
            <a:pPr algn="l"/>
            <a:r>
              <a:rPr lang="en-US" dirty="0">
                <a:hlinkClick r:id="rId5"/>
              </a:rPr>
              <a:t>benjamin.stellwagen@cune.edu</a:t>
            </a:r>
            <a:r>
              <a:rPr lang="en-US" dirty="0"/>
              <a:t> </a:t>
            </a:r>
          </a:p>
          <a:p>
            <a:pPr algn="l"/>
            <a:r>
              <a:rPr lang="en-US" dirty="0"/>
              <a:t>402-643-7414</a:t>
            </a:r>
          </a:p>
          <a:p>
            <a:pPr algn="l"/>
            <a:endParaRPr lang="en-US" dirty="0"/>
          </a:p>
          <a:p>
            <a:pPr algn="l"/>
            <a:r>
              <a:rPr lang="en-US" dirty="0"/>
              <a:t>Jane </a:t>
            </a:r>
            <a:r>
              <a:rPr lang="en-US" dirty="0" err="1"/>
              <a:t>Heinicke</a:t>
            </a:r>
            <a:r>
              <a:rPr lang="en-US" dirty="0"/>
              <a:t>, Administrative Assistant</a:t>
            </a:r>
          </a:p>
          <a:p>
            <a:pPr algn="l"/>
            <a:r>
              <a:rPr lang="en-US" dirty="0">
                <a:hlinkClick r:id="rId6"/>
              </a:rPr>
              <a:t>jane.heinicke@cune.edu</a:t>
            </a:r>
            <a:r>
              <a:rPr lang="en-US" dirty="0"/>
              <a:t> </a:t>
            </a:r>
          </a:p>
          <a:p>
            <a:pPr algn="l"/>
            <a:r>
              <a:rPr lang="en-US" dirty="0"/>
              <a:t>402-643-7480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5469474"/>
      </p:ext>
    </p:extLst>
  </p:cSld>
  <p:clrMapOvr>
    <a:masterClrMapping/>
  </p:clrMapOvr>
  <mc:AlternateContent xmlns:mc="http://schemas.openxmlformats.org/markup-compatibility/2006" xmlns:p14="http://schemas.microsoft.com/office/powerpoint/2010/main">
    <mc:Choice Requires="p14">
      <p:transition spd="slow" p14:dur="2000" advTm="26735"/>
    </mc:Choice>
    <mc:Fallback xmlns="">
      <p:transition spd="slow" advTm="2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5428"/>
          <a:stretch/>
        </p:blipFill>
        <p:spPr>
          <a:xfrm>
            <a:off x="0" y="0"/>
            <a:ext cx="12192000" cy="6485744"/>
          </a:xfrm>
          <a:prstGeom prst="rect">
            <a:avLst/>
          </a:prstGeom>
        </p:spPr>
      </p:pic>
      <p:sp>
        <p:nvSpPr>
          <p:cNvPr id="4" name="TextBox 3"/>
          <p:cNvSpPr txBox="1"/>
          <p:nvPr/>
        </p:nvSpPr>
        <p:spPr>
          <a:xfrm>
            <a:off x="4966198" y="1886556"/>
            <a:ext cx="6396348" cy="4154984"/>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Answer all three certifications.</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Type your name to sign.</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Click “Submit Application.”</a:t>
            </a:r>
          </a:p>
        </p:txBody>
      </p:sp>
      <p:sp>
        <p:nvSpPr>
          <p:cNvPr id="5" name="Donut 4"/>
          <p:cNvSpPr/>
          <p:nvPr/>
        </p:nvSpPr>
        <p:spPr>
          <a:xfrm>
            <a:off x="1710464" y="5280478"/>
            <a:ext cx="2963425" cy="1133871"/>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6880581"/>
      </p:ext>
    </p:extLst>
  </p:cSld>
  <p:clrMapOvr>
    <a:masterClrMapping/>
  </p:clrMapOvr>
  <mc:AlternateContent xmlns:mc="http://schemas.openxmlformats.org/markup-compatibility/2006" xmlns:p14="http://schemas.microsoft.com/office/powerpoint/2010/main">
    <mc:Choice Requires="p14">
      <p:transition spd="slow" p14:dur="2000" advTm="29688"/>
    </mc:Choice>
    <mc:Fallback xmlns="">
      <p:transition spd="slow" advTm="2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get back to the application?</a:t>
            </a:r>
          </a:p>
        </p:txBody>
      </p:sp>
      <p:sp>
        <p:nvSpPr>
          <p:cNvPr id="3" name="Text Placeholder 2"/>
          <p:cNvSpPr>
            <a:spLocks noGrp="1"/>
          </p:cNvSpPr>
          <p:nvPr>
            <p:ph type="body" idx="1"/>
          </p:nvPr>
        </p:nvSpPr>
        <p:spPr>
          <a:xfrm>
            <a:off x="605541" y="906885"/>
            <a:ext cx="7695073" cy="1083645"/>
          </a:xfrm>
        </p:spPr>
        <p:txBody>
          <a:bodyPr>
            <a:normAutofit/>
          </a:bodyPr>
          <a:lstStyle/>
          <a:p>
            <a:r>
              <a:rPr lang="en-US" dirty="0"/>
              <a:t>Direct link:</a:t>
            </a:r>
          </a:p>
          <a:p>
            <a:r>
              <a:rPr lang="en-US" sz="1900" dirty="0">
                <a:hlinkClick r:id="rId5"/>
              </a:rPr>
              <a:t>https://cune.elluciancrmrecruit.com/Admissions/Pages/Login.aspx</a:t>
            </a:r>
            <a:endParaRPr lang="en-US" sz="1900" dirty="0"/>
          </a:p>
        </p:txBody>
      </p:sp>
      <p:sp>
        <p:nvSpPr>
          <p:cNvPr id="4" name="Content Placeholder 3"/>
          <p:cNvSpPr>
            <a:spLocks noGrp="1"/>
          </p:cNvSpPr>
          <p:nvPr>
            <p:ph sz="half" idx="2"/>
          </p:nvPr>
        </p:nvSpPr>
        <p:spPr>
          <a:xfrm>
            <a:off x="609598" y="2670689"/>
            <a:ext cx="7691015" cy="3346839"/>
          </a:xfrm>
        </p:spPr>
        <p:txBody>
          <a:bodyPr>
            <a:normAutofit/>
          </a:bodyPr>
          <a:lstStyle/>
          <a:p>
            <a:r>
              <a:rPr lang="en-US" dirty="0"/>
              <a:t>Go to </a:t>
            </a:r>
            <a:r>
              <a:rPr lang="en-US" dirty="0">
                <a:hlinkClick r:id="rId6"/>
              </a:rPr>
              <a:t>www.cune.edu/dualcredit</a:t>
            </a:r>
            <a:endParaRPr lang="en-US" dirty="0"/>
          </a:p>
          <a:p>
            <a:r>
              <a:rPr lang="en-US" dirty="0"/>
              <a:t>Click on “Admission and Registration”</a:t>
            </a:r>
          </a:p>
          <a:p>
            <a:r>
              <a:rPr lang="en-US" dirty="0"/>
              <a:t>Click on “Create an Account and Apply”</a:t>
            </a:r>
          </a:p>
          <a:p>
            <a:r>
              <a:rPr lang="en-US" dirty="0"/>
              <a:t>On the top row, click on “Log In”</a:t>
            </a:r>
          </a:p>
          <a:p>
            <a:endParaRPr lang="en-US" dirty="0"/>
          </a:p>
        </p:txBody>
      </p:sp>
      <p:sp>
        <p:nvSpPr>
          <p:cNvPr id="6" name="Content Placeholder 5"/>
          <p:cNvSpPr>
            <a:spLocks noGrp="1"/>
          </p:cNvSpPr>
          <p:nvPr>
            <p:ph sz="quarter" idx="4"/>
          </p:nvPr>
        </p:nvSpPr>
        <p:spPr>
          <a:xfrm>
            <a:off x="8790282" y="2174875"/>
            <a:ext cx="3259973" cy="3868512"/>
          </a:xfrm>
        </p:spPr>
        <p:txBody>
          <a:bodyPr/>
          <a:lstStyle/>
          <a:p>
            <a:pPr marL="0" indent="0">
              <a:buNone/>
            </a:pPr>
            <a:r>
              <a:rPr lang="en-US" b="1" dirty="0">
                <a:solidFill>
                  <a:schemeClr val="accent1">
                    <a:lumMod val="50000"/>
                    <a:lumOff val="50000"/>
                  </a:schemeClr>
                </a:solidFill>
              </a:rPr>
              <a:t>1. Application for Admission</a:t>
            </a:r>
          </a:p>
          <a:p>
            <a:pPr marL="0" indent="0">
              <a:buNone/>
            </a:pPr>
            <a:r>
              <a:rPr lang="en-US" dirty="0">
                <a:solidFill>
                  <a:srgbClr val="F8F5F2"/>
                </a:solidFill>
              </a:rPr>
              <a:t>2. Course Registration	</a:t>
            </a:r>
          </a:p>
          <a:p>
            <a:pPr marL="0" indent="0">
              <a:buNone/>
            </a:pPr>
            <a:r>
              <a:rPr lang="en-US" dirty="0">
                <a:solidFill>
                  <a:srgbClr val="F8F5F2"/>
                </a:solidFill>
              </a:rPr>
              <a:t>	Registration Time Limits</a:t>
            </a:r>
          </a:p>
          <a:p>
            <a:pPr marL="0" indent="0">
              <a:buNone/>
            </a:pPr>
            <a:r>
              <a:rPr lang="en-US" dirty="0">
                <a:solidFill>
                  <a:srgbClr val="F8F5F2"/>
                </a:solidFill>
              </a:rPr>
              <a:t>3. Tuition Payment</a:t>
            </a:r>
          </a:p>
        </p:txBody>
      </p:sp>
      <p:sp>
        <p:nvSpPr>
          <p:cNvPr id="7" name="Slide Number Placeholder 6"/>
          <p:cNvSpPr>
            <a:spLocks noGrp="1"/>
          </p:cNvSpPr>
          <p:nvPr>
            <p:ph type="sldNum" sz="quarter" idx="4294967295"/>
          </p:nvPr>
        </p:nvSpPr>
        <p:spPr>
          <a:xfrm>
            <a:off x="11045269" y="6436604"/>
            <a:ext cx="475783" cy="3651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655FF24-EFE6-B94B-9438-F21803BD8B7E}" type="slidenum">
              <a:rPr kumimoji="0" lang="en-US" sz="2400" b="0" i="0" u="none" strike="noStrike" kern="1200" cap="none" spc="0" normalizeH="0" baseline="0" noProof="0">
                <a:ln>
                  <a:noFill/>
                </a:ln>
                <a:solidFill>
                  <a:srgbClr val="404040"/>
                </a:solidFill>
                <a:effectLst/>
                <a:uLnTx/>
                <a:uFillTx/>
                <a:latin typeface="Franklin Gothic Book"/>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11</a:t>
            </a:fld>
            <a:endParaRPr kumimoji="0" lang="en-US" sz="2400" b="0" i="0" u="none" strike="noStrike" kern="1200" cap="none" spc="0" normalizeH="0" baseline="0" noProof="0" dirty="0">
              <a:ln>
                <a:noFill/>
              </a:ln>
              <a:solidFill>
                <a:srgbClr val="404040"/>
              </a:solidFill>
              <a:effectLst/>
              <a:uLnTx/>
              <a:uFillTx/>
              <a:latin typeface="Franklin Gothic Book"/>
              <a:ea typeface="+mn-ea"/>
              <a:cs typeface="+mn-cs"/>
            </a:endParaRPr>
          </a:p>
        </p:txBody>
      </p:sp>
      <p:sp>
        <p:nvSpPr>
          <p:cNvPr id="8" name="Text Placeholder 7"/>
          <p:cNvSpPr>
            <a:spLocks noGrp="1"/>
          </p:cNvSpPr>
          <p:nvPr>
            <p:ph type="body" sz="quarter" idx="3"/>
          </p:nvPr>
        </p:nvSpPr>
        <p:spPr/>
        <p:txBody>
          <a:bodyPr/>
          <a:lstStyle/>
          <a:p>
            <a:endParaRPr lang="en-US"/>
          </a:p>
        </p:txBody>
      </p:sp>
      <p:sp>
        <p:nvSpPr>
          <p:cNvPr id="9" name="Text Placeholder 2"/>
          <p:cNvSpPr txBox="1">
            <a:spLocks/>
          </p:cNvSpPr>
          <p:nvPr/>
        </p:nvSpPr>
        <p:spPr>
          <a:xfrm>
            <a:off x="605540" y="2023543"/>
            <a:ext cx="7695073" cy="647146"/>
          </a:xfrm>
          <a:prstGeom prst="rect">
            <a:avLst/>
          </a:prstGeom>
        </p:spPr>
        <p:txBody>
          <a:bodyPr vert="horz" lIns="91440" tIns="45720" rIns="91440" bIns="45720" rtlCol="0" anchor="b">
            <a:normAutofit/>
          </a:bodyPr>
          <a:lstStyle>
            <a:lvl1pPr marL="0" indent="0" algn="l" defTabSz="609585" rtl="0" eaLnBrk="1" latinLnBrk="0" hangingPunct="1">
              <a:spcBef>
                <a:spcPct val="20000"/>
              </a:spcBef>
              <a:buFont typeface="Arial"/>
              <a:buNone/>
              <a:defRPr sz="3200" b="1" kern="1200">
                <a:solidFill>
                  <a:schemeClr val="tx2"/>
                </a:solidFill>
                <a:latin typeface="+mn-lt"/>
                <a:ea typeface="+mn-ea"/>
                <a:cs typeface="+mn-cs"/>
              </a:defRPr>
            </a:lvl1pPr>
            <a:lvl2pPr marL="609585" indent="0" algn="l" defTabSz="609585" rtl="0" eaLnBrk="1" latinLnBrk="0" hangingPunct="1">
              <a:spcBef>
                <a:spcPct val="20000"/>
              </a:spcBef>
              <a:buFont typeface="Arial"/>
              <a:buNone/>
              <a:defRPr sz="2667" b="1"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2400" b="1"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2133" b="1"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133" b="1" kern="1200">
                <a:solidFill>
                  <a:schemeClr val="tx1"/>
                </a:solidFill>
                <a:latin typeface="+mn-lt"/>
                <a:ea typeface="+mn-ea"/>
                <a:cs typeface="+mn-cs"/>
              </a:defRPr>
            </a:lvl5pPr>
            <a:lvl6pPr marL="3047924" indent="0" algn="l" defTabSz="609585" rtl="0" eaLnBrk="1" latinLnBrk="0" hangingPunct="1">
              <a:spcBef>
                <a:spcPct val="20000"/>
              </a:spcBef>
              <a:buFont typeface="Arial"/>
              <a:buNone/>
              <a:defRPr sz="2133" b="1"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2133" b="1"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2133" b="1"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2133" b="1"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rgbClr val="011C43"/>
                </a:solidFill>
                <a:effectLst/>
                <a:uLnTx/>
                <a:uFillTx/>
                <a:latin typeface="Franklin Gothic Book"/>
                <a:ea typeface="+mn-ea"/>
                <a:cs typeface="+mn-cs"/>
              </a:rPr>
              <a:t>Or navigate there:</a:t>
            </a:r>
            <a:endParaRPr kumimoji="0" lang="en-US" sz="1900" b="1" i="0" u="none" strike="noStrike" kern="1200" cap="none" spc="0" normalizeH="0" baseline="0" noProof="0" dirty="0">
              <a:ln>
                <a:noFill/>
              </a:ln>
              <a:solidFill>
                <a:srgbClr val="011C43"/>
              </a:solidFill>
              <a:effectLst/>
              <a:uLnTx/>
              <a:uFillTx/>
              <a:latin typeface="Franklin Gothic Book"/>
              <a:ea typeface="+mn-ea"/>
              <a:cs typeface="+mn-cs"/>
            </a:endParaRPr>
          </a:p>
        </p:txBody>
      </p:sp>
      <p:pic>
        <p:nvPicPr>
          <p:cNvPr id="11" name="Picture 10"/>
          <p:cNvPicPr>
            <a:picLocks noChangeAspect="1"/>
          </p:cNvPicPr>
          <p:nvPr/>
        </p:nvPicPr>
        <p:blipFill rotWithShape="1">
          <a:blip r:embed="rId7"/>
          <a:srcRect b="49375"/>
          <a:stretch/>
        </p:blipFill>
        <p:spPr>
          <a:xfrm>
            <a:off x="0" y="4983377"/>
            <a:ext cx="8531441" cy="2429478"/>
          </a:xfrm>
          <a:prstGeom prst="rect">
            <a:avLst/>
          </a:prstGeom>
        </p:spPr>
      </p:pic>
      <p:sp>
        <p:nvSpPr>
          <p:cNvPr id="12" name="Donut 11"/>
          <p:cNvSpPr/>
          <p:nvPr/>
        </p:nvSpPr>
        <p:spPr>
          <a:xfrm>
            <a:off x="0" y="5759919"/>
            <a:ext cx="1226507" cy="566936"/>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0114568"/>
      </p:ext>
    </p:extLst>
  </p:cSld>
  <p:clrMapOvr>
    <a:masterClrMapping/>
  </p:clrMapOvr>
  <mc:AlternateContent xmlns:mc="http://schemas.openxmlformats.org/markup-compatibility/2006" xmlns:p14="http://schemas.microsoft.com/office/powerpoint/2010/main">
    <mc:Choice Requires="p14">
      <p:transition spd="slow" p14:dur="2000" advTm="43870"/>
    </mc:Choice>
    <mc:Fallback xmlns="">
      <p:transition spd="slow" advTm="4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b="4854"/>
          <a:stretch/>
        </p:blipFill>
        <p:spPr>
          <a:xfrm>
            <a:off x="0" y="0"/>
            <a:ext cx="12192000" cy="6525087"/>
          </a:xfrm>
          <a:prstGeom prst="rect">
            <a:avLst/>
          </a:prstGeom>
        </p:spPr>
      </p:pic>
      <p:sp>
        <p:nvSpPr>
          <p:cNvPr id="4" name="TextBox 3"/>
          <p:cNvSpPr txBox="1"/>
          <p:nvPr/>
        </p:nvSpPr>
        <p:spPr>
          <a:xfrm>
            <a:off x="218156" y="2550596"/>
            <a:ext cx="3963226" cy="2308324"/>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You should be back to this page.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Use your email and password to login.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p:txBody>
      </p:sp>
      <p:sp>
        <p:nvSpPr>
          <p:cNvPr id="5" name="Donut 4"/>
          <p:cNvSpPr/>
          <p:nvPr/>
        </p:nvSpPr>
        <p:spPr>
          <a:xfrm>
            <a:off x="3716818" y="4401590"/>
            <a:ext cx="2115812" cy="605416"/>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sp>
        <p:nvSpPr>
          <p:cNvPr id="6" name="TextBox 5"/>
          <p:cNvSpPr txBox="1"/>
          <p:nvPr/>
        </p:nvSpPr>
        <p:spPr>
          <a:xfrm>
            <a:off x="7898200" y="2550596"/>
            <a:ext cx="3963226" cy="2308324"/>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 IF you have to reset your password or validate your email account, be sure to click on </a:t>
            </a:r>
            <a:r>
              <a:rPr kumimoji="0" lang="en-US" sz="2400" b="0" i="1" u="none" strike="noStrike" kern="1200" cap="none" spc="0" normalizeH="0" baseline="0" noProof="0" dirty="0">
                <a:ln>
                  <a:noFill/>
                </a:ln>
                <a:solidFill>
                  <a:srgbClr val="FF0000"/>
                </a:solidFill>
                <a:effectLst/>
                <a:uLnTx/>
                <a:uFillTx/>
                <a:latin typeface="Arial"/>
                <a:ea typeface="+mn-ea"/>
                <a:cs typeface="Arial"/>
              </a:rPr>
              <a:t>the most recent email</a:t>
            </a:r>
            <a:r>
              <a:rPr kumimoji="0" lang="en-US" sz="2400" b="0" i="0" u="none" strike="noStrike" kern="1200" cap="none" spc="0" normalizeH="0" baseline="0" noProof="0" dirty="0">
                <a:ln>
                  <a:noFill/>
                </a:ln>
                <a:solidFill>
                  <a:srgbClr val="FF0000"/>
                </a:solidFill>
                <a:effectLst/>
                <a:uLnTx/>
                <a:uFillTx/>
                <a:latin typeface="Arial"/>
                <a:ea typeface="+mn-ea"/>
                <a:cs typeface="Arial"/>
              </a:rPr>
              <a:t> you received to do so.</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48983292"/>
      </p:ext>
    </p:extLst>
  </p:cSld>
  <p:clrMapOvr>
    <a:masterClrMapping/>
  </p:clrMapOvr>
  <mc:AlternateContent xmlns:mc="http://schemas.openxmlformats.org/markup-compatibility/2006" xmlns:p14="http://schemas.microsoft.com/office/powerpoint/2010/main">
    <mc:Choice Requires="p14">
      <p:transition spd="slow" p14:dur="2000" advTm="35640"/>
    </mc:Choice>
    <mc:Fallback xmlns="">
      <p:transition spd="slow" advTm="3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751"/>
          <a:stretch/>
        </p:blipFill>
        <p:spPr>
          <a:xfrm>
            <a:off x="0" y="46121"/>
            <a:ext cx="12192000" cy="6532232"/>
          </a:xfrm>
          <a:prstGeom prst="rect">
            <a:avLst/>
          </a:prstGeom>
        </p:spPr>
      </p:pic>
      <p:sp>
        <p:nvSpPr>
          <p:cNvPr id="5" name="Donut 4"/>
          <p:cNvSpPr/>
          <p:nvPr/>
        </p:nvSpPr>
        <p:spPr>
          <a:xfrm>
            <a:off x="602957" y="5440276"/>
            <a:ext cx="2462041" cy="605416"/>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sp>
        <p:nvSpPr>
          <p:cNvPr id="7" name="Donut 6"/>
          <p:cNvSpPr/>
          <p:nvPr/>
        </p:nvSpPr>
        <p:spPr>
          <a:xfrm>
            <a:off x="2530135" y="1313639"/>
            <a:ext cx="1225119" cy="605416"/>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sp>
        <p:nvSpPr>
          <p:cNvPr id="8" name="Donut 7"/>
          <p:cNvSpPr/>
          <p:nvPr/>
        </p:nvSpPr>
        <p:spPr>
          <a:xfrm>
            <a:off x="347706" y="5321906"/>
            <a:ext cx="2972542" cy="842155"/>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42734269"/>
      </p:ext>
    </p:extLst>
  </p:cSld>
  <p:clrMapOvr>
    <a:masterClrMapping/>
  </p:clrMapOvr>
  <mc:AlternateContent xmlns:mc="http://schemas.openxmlformats.org/markup-compatibility/2006" xmlns:p14="http://schemas.microsoft.com/office/powerpoint/2010/main">
    <mc:Choice Requires="p14">
      <p:transition spd="slow" p14:dur="2000" advTm="39245"/>
    </mc:Choice>
    <mc:Fallback xmlns="">
      <p:transition spd="slow" advTm="3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2: Course Registration</a:t>
            </a:r>
          </a:p>
        </p:txBody>
      </p:sp>
      <p:sp>
        <p:nvSpPr>
          <p:cNvPr id="4" name="Text Placeholder 3"/>
          <p:cNvSpPr>
            <a:spLocks noGrp="1"/>
          </p:cNvSpPr>
          <p:nvPr>
            <p:ph type="body" idx="1"/>
          </p:nvPr>
        </p:nvSpPr>
        <p:spPr>
          <a:xfrm>
            <a:off x="609600" y="2174875"/>
            <a:ext cx="7297907" cy="639763"/>
          </a:xfrm>
        </p:spPr>
        <p:txBody>
          <a:bodyPr>
            <a:normAutofit/>
          </a:bodyPr>
          <a:lstStyle/>
          <a:p>
            <a:r>
              <a:rPr lang="en-US" dirty="0"/>
              <a:t>- Download the correct registration form!</a:t>
            </a:r>
          </a:p>
        </p:txBody>
      </p:sp>
      <p:sp>
        <p:nvSpPr>
          <p:cNvPr id="5" name="Content Placeholder 4"/>
          <p:cNvSpPr>
            <a:spLocks noGrp="1"/>
          </p:cNvSpPr>
          <p:nvPr>
            <p:ph sz="half" idx="2"/>
          </p:nvPr>
        </p:nvSpPr>
        <p:spPr>
          <a:xfrm>
            <a:off x="609600" y="2696548"/>
            <a:ext cx="7766612" cy="3346839"/>
          </a:xfrm>
        </p:spPr>
        <p:txBody>
          <a:bodyPr>
            <a:normAutofit/>
          </a:bodyPr>
          <a:lstStyle/>
          <a:p>
            <a:r>
              <a:rPr lang="en-US" dirty="0"/>
              <a:t>You may have to scroll down to choose your school and the correct term.</a:t>
            </a:r>
          </a:p>
          <a:p>
            <a:r>
              <a:rPr lang="en-US" dirty="0"/>
              <a:t>Download and print the form.</a:t>
            </a:r>
          </a:p>
          <a:p>
            <a:r>
              <a:rPr lang="en-US" dirty="0"/>
              <a:t>Complete ONE form for ALL classes for this term. YOU and your parent will sign it.</a:t>
            </a:r>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a:xfrm>
            <a:off x="8790281" y="2174875"/>
            <a:ext cx="3229735" cy="3868512"/>
          </a:xfrm>
        </p:spPr>
        <p:txBody>
          <a:bodyPr/>
          <a:lstStyle/>
          <a:p>
            <a:pPr marL="0" indent="0">
              <a:buNone/>
            </a:pPr>
            <a:r>
              <a:rPr lang="en-US" b="1" dirty="0">
                <a:solidFill>
                  <a:schemeClr val="bg2"/>
                </a:solidFill>
              </a:rPr>
              <a:t>1. Application for Admission</a:t>
            </a:r>
          </a:p>
          <a:p>
            <a:pPr marL="0" indent="0">
              <a:buNone/>
            </a:pPr>
            <a:r>
              <a:rPr lang="en-US" b="1" dirty="0">
                <a:solidFill>
                  <a:schemeClr val="tx2">
                    <a:lumMod val="50000"/>
                    <a:lumOff val="50000"/>
                  </a:schemeClr>
                </a:solidFill>
              </a:rPr>
              <a:t>2. Course Registration	</a:t>
            </a:r>
          </a:p>
          <a:p>
            <a:pPr marL="0" indent="0">
              <a:buNone/>
            </a:pPr>
            <a:r>
              <a:rPr lang="en-US" b="1" dirty="0">
                <a:solidFill>
                  <a:schemeClr val="tx2">
                    <a:lumMod val="50000"/>
                    <a:lumOff val="50000"/>
                  </a:schemeClr>
                </a:solidFill>
              </a:rPr>
              <a:t>	Registration Time Limits</a:t>
            </a:r>
          </a:p>
          <a:p>
            <a:pPr marL="0" indent="0">
              <a:buNone/>
            </a:pPr>
            <a:r>
              <a:rPr lang="en-US" dirty="0">
                <a:solidFill>
                  <a:srgbClr val="F8F5F2"/>
                </a:solidFill>
              </a:rPr>
              <a:t>3. Tuition Payment</a:t>
            </a:r>
          </a:p>
        </p:txBody>
      </p:sp>
      <p:sp>
        <p:nvSpPr>
          <p:cNvPr id="8" name="Text Placeholder 3"/>
          <p:cNvSpPr txBox="1">
            <a:spLocks/>
          </p:cNvSpPr>
          <p:nvPr/>
        </p:nvSpPr>
        <p:spPr>
          <a:xfrm>
            <a:off x="609600" y="992278"/>
            <a:ext cx="7297907" cy="1031832"/>
          </a:xfrm>
          <a:prstGeom prst="rect">
            <a:avLst/>
          </a:prstGeom>
        </p:spPr>
        <p:txBody>
          <a:bodyPr vert="horz" lIns="91440" tIns="45720" rIns="91440" bIns="45720" rtlCol="0" anchor="b">
            <a:normAutofit fontScale="92500"/>
          </a:bodyPr>
          <a:lstStyle>
            <a:lvl1pPr marL="0" indent="0" algn="l" defTabSz="609585" rtl="0" eaLnBrk="1" latinLnBrk="0" hangingPunct="1">
              <a:spcBef>
                <a:spcPct val="20000"/>
              </a:spcBef>
              <a:buFont typeface="Arial"/>
              <a:buNone/>
              <a:defRPr sz="3200" b="1" kern="1200">
                <a:solidFill>
                  <a:schemeClr val="tx2"/>
                </a:solidFill>
                <a:latin typeface="+mn-lt"/>
                <a:ea typeface="+mn-ea"/>
                <a:cs typeface="+mn-cs"/>
              </a:defRPr>
            </a:lvl1pPr>
            <a:lvl2pPr marL="609585" indent="0" algn="l" defTabSz="609585" rtl="0" eaLnBrk="1" latinLnBrk="0" hangingPunct="1">
              <a:spcBef>
                <a:spcPct val="20000"/>
              </a:spcBef>
              <a:buFont typeface="Arial"/>
              <a:buNone/>
              <a:defRPr sz="2667" b="1"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2400" b="1"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2133" b="1"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133" b="1" kern="1200">
                <a:solidFill>
                  <a:schemeClr val="tx1"/>
                </a:solidFill>
                <a:latin typeface="+mn-lt"/>
                <a:ea typeface="+mn-ea"/>
                <a:cs typeface="+mn-cs"/>
              </a:defRPr>
            </a:lvl5pPr>
            <a:lvl6pPr marL="3047924" indent="0" algn="l" defTabSz="609585" rtl="0" eaLnBrk="1" latinLnBrk="0" hangingPunct="1">
              <a:spcBef>
                <a:spcPct val="20000"/>
              </a:spcBef>
              <a:buFont typeface="Arial"/>
              <a:buNone/>
              <a:defRPr sz="2133" b="1"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2133" b="1"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2133" b="1"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2133" b="1"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rgbClr val="011C43"/>
                </a:solidFill>
                <a:effectLst/>
                <a:uLnTx/>
                <a:uFillTx/>
                <a:latin typeface="Franklin Gothic Book"/>
                <a:ea typeface="+mn-ea"/>
                <a:cs typeface="+mn-cs"/>
              </a:rPr>
              <a:t>- Go to </a:t>
            </a:r>
            <a:r>
              <a:rPr kumimoji="0" lang="en-US" sz="3200" b="1" i="0" u="none" strike="noStrike" kern="1200" cap="none" spc="0" normalizeH="0" baseline="0" noProof="0" dirty="0">
                <a:ln>
                  <a:noFill/>
                </a:ln>
                <a:solidFill>
                  <a:srgbClr val="011C43"/>
                </a:solidFill>
                <a:effectLst/>
                <a:uLnTx/>
                <a:uFillTx/>
                <a:latin typeface="Franklin Gothic Book"/>
                <a:ea typeface="+mn-ea"/>
                <a:cs typeface="+mn-cs"/>
                <a:hlinkClick r:id="rId5"/>
              </a:rPr>
              <a:t>www.cune.edu/dualcredit</a:t>
            </a:r>
            <a:r>
              <a:rPr kumimoji="0" lang="en-US" sz="3200" b="1" i="0" u="none" strike="noStrike" kern="1200" cap="none" spc="0" normalizeH="0" baseline="0" noProof="0" dirty="0">
                <a:ln>
                  <a:noFill/>
                </a:ln>
                <a:solidFill>
                  <a:srgbClr val="011C43"/>
                </a:solidFill>
                <a:effectLst/>
                <a:uLnTx/>
                <a:uFillTx/>
                <a:latin typeface="Franklin Gothic Book"/>
                <a:ea typeface="+mn-ea"/>
                <a:cs typeface="+mn-cs"/>
              </a:rPr>
              <a:t> and click on the “Admission and Registration” button.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5355409"/>
      </p:ext>
    </p:extLst>
  </p:cSld>
  <p:clrMapOvr>
    <a:masterClrMapping/>
  </p:clrMapOvr>
  <mc:AlternateContent xmlns:mc="http://schemas.openxmlformats.org/markup-compatibility/2006" xmlns:p14="http://schemas.microsoft.com/office/powerpoint/2010/main">
    <mc:Choice Requires="p14">
      <p:transition spd="slow" p14:dur="2000" advTm="20958"/>
    </mc:Choice>
    <mc:Fallback xmlns="">
      <p:transition spd="slow" advTm="2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b="4984"/>
          <a:stretch/>
        </p:blipFill>
        <p:spPr>
          <a:xfrm>
            <a:off x="0" y="0"/>
            <a:ext cx="12192000" cy="6858000"/>
          </a:xfrm>
          <a:prstGeom prst="rect">
            <a:avLst/>
          </a:prstGeom>
        </p:spPr>
      </p:pic>
      <p:sp>
        <p:nvSpPr>
          <p:cNvPr id="5" name="TextBox 4"/>
          <p:cNvSpPr txBox="1"/>
          <p:nvPr/>
        </p:nvSpPr>
        <p:spPr>
          <a:xfrm>
            <a:off x="0" y="612751"/>
            <a:ext cx="2911875" cy="5632311"/>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Date, Name, Etc.</a:t>
            </a: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Fill in Cum. GPA</a:t>
            </a:r>
          </a:p>
          <a:p>
            <a:pPr marL="838190" marR="0" lvl="1"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Your H.S. will verify it.</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Check ALL classes you’ll take.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Calculate the total due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9434677"/>
      </p:ext>
    </p:extLst>
  </p:cSld>
  <p:clrMapOvr>
    <a:masterClrMapping/>
  </p:clrMapOvr>
  <mc:AlternateContent xmlns:mc="http://schemas.openxmlformats.org/markup-compatibility/2006" xmlns:p14="http://schemas.microsoft.com/office/powerpoint/2010/main">
    <mc:Choice Requires="p14">
      <p:transition spd="slow" p14:dur="2000" advTm="21122"/>
    </mc:Choice>
    <mc:Fallback xmlns="">
      <p:transition spd="slow" advTm="2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t="43884" b="5501"/>
          <a:stretch/>
        </p:blipFill>
        <p:spPr>
          <a:xfrm>
            <a:off x="2" y="3386831"/>
            <a:ext cx="12191998" cy="3471169"/>
          </a:xfrm>
          <a:prstGeom prst="rect">
            <a:avLst/>
          </a:prstGeom>
        </p:spPr>
      </p:pic>
      <p:sp>
        <p:nvSpPr>
          <p:cNvPr id="5" name="TextBox 4"/>
          <p:cNvSpPr txBox="1"/>
          <p:nvPr/>
        </p:nvSpPr>
        <p:spPr>
          <a:xfrm>
            <a:off x="195310" y="488272"/>
            <a:ext cx="11801382" cy="2246769"/>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FF0000"/>
                </a:solidFill>
                <a:effectLst/>
                <a:uLnTx/>
                <a:uFillTx/>
                <a:latin typeface="Arial"/>
                <a:ea typeface="+mn-ea"/>
                <a:cs typeface="Arial"/>
              </a:rPr>
              <a:t>Student signs and dates the form.</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FF0000"/>
                </a:solidFill>
                <a:effectLst/>
                <a:uLnTx/>
                <a:uFillTx/>
                <a:latin typeface="Arial"/>
                <a:ea typeface="+mn-ea"/>
                <a:cs typeface="Arial"/>
              </a:rPr>
              <a:t>A parent or guardian signs the form if the student is under 18 years old.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rgbClr val="FF0000"/>
                </a:solidFill>
                <a:effectLst/>
                <a:uLnTx/>
                <a:uFillTx/>
                <a:latin typeface="Arial"/>
                <a:ea typeface="+mn-ea"/>
                <a:cs typeface="Arial"/>
              </a:rPr>
              <a:t>Then, turn in the form and your payment to your high school office.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85319376"/>
      </p:ext>
    </p:extLst>
  </p:cSld>
  <p:clrMapOvr>
    <a:masterClrMapping/>
  </p:clrMapOvr>
  <mc:AlternateContent xmlns:mc="http://schemas.openxmlformats.org/markup-compatibility/2006" xmlns:p14="http://schemas.microsoft.com/office/powerpoint/2010/main">
    <mc:Choice Requires="p14">
      <p:transition spd="slow" p14:dur="2000" advTm="14772"/>
    </mc:Choice>
    <mc:Fallback xmlns="">
      <p:transition spd="slow" advTm="1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7920" y="274639"/>
            <a:ext cx="10972800" cy="696476"/>
          </a:xfrm>
        </p:spPr>
        <p:txBody>
          <a:bodyPr/>
          <a:lstStyle/>
          <a:p>
            <a:r>
              <a:rPr lang="en-US" dirty="0"/>
              <a:t>Tuition Payment</a:t>
            </a:r>
          </a:p>
        </p:txBody>
      </p:sp>
      <p:sp>
        <p:nvSpPr>
          <p:cNvPr id="4" name="Text Placeholder 3"/>
          <p:cNvSpPr>
            <a:spLocks noGrp="1"/>
          </p:cNvSpPr>
          <p:nvPr>
            <p:ph type="body" idx="1"/>
          </p:nvPr>
        </p:nvSpPr>
        <p:spPr>
          <a:xfrm>
            <a:off x="367679" y="1323452"/>
            <a:ext cx="8446992" cy="639763"/>
          </a:xfrm>
        </p:spPr>
        <p:txBody>
          <a:bodyPr>
            <a:normAutofit/>
          </a:bodyPr>
          <a:lstStyle/>
          <a:p>
            <a:r>
              <a:rPr lang="en-US" dirty="0"/>
              <a:t>Use the registration form to calculate payment.</a:t>
            </a:r>
          </a:p>
        </p:txBody>
      </p:sp>
      <p:sp>
        <p:nvSpPr>
          <p:cNvPr id="5" name="Content Placeholder 4"/>
          <p:cNvSpPr>
            <a:spLocks noGrp="1"/>
          </p:cNvSpPr>
          <p:nvPr>
            <p:ph sz="half" idx="2"/>
          </p:nvPr>
        </p:nvSpPr>
        <p:spPr>
          <a:xfrm>
            <a:off x="609599" y="1963214"/>
            <a:ext cx="7766612" cy="3346839"/>
          </a:xfrm>
        </p:spPr>
        <p:txBody>
          <a:bodyPr>
            <a:normAutofit/>
          </a:bodyPr>
          <a:lstStyle/>
          <a:p>
            <a:r>
              <a:rPr lang="en-US" dirty="0"/>
              <a:t>Tuition is $90 per hour.</a:t>
            </a:r>
          </a:p>
          <a:p>
            <a:pPr lvl="1"/>
            <a:r>
              <a:rPr lang="en-US" dirty="0"/>
              <a:t>3 credit class = $270</a:t>
            </a:r>
          </a:p>
          <a:p>
            <a:pPr lvl="1"/>
            <a:r>
              <a:rPr lang="en-US" dirty="0"/>
              <a:t>4 credit class = $360</a:t>
            </a:r>
          </a:p>
          <a:p>
            <a:r>
              <a:rPr lang="en-US" dirty="0"/>
              <a:t>Make payable to your high school.</a:t>
            </a:r>
          </a:p>
          <a:p>
            <a:r>
              <a:rPr lang="en-US" dirty="0"/>
              <a:t>Return the tuition to your school with registration form.</a:t>
            </a:r>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a:xfrm>
            <a:off x="8790281" y="2174875"/>
            <a:ext cx="3229735" cy="3868512"/>
          </a:xfrm>
        </p:spPr>
        <p:txBody>
          <a:bodyPr/>
          <a:lstStyle/>
          <a:p>
            <a:pPr marL="0" indent="0">
              <a:buNone/>
            </a:pPr>
            <a:r>
              <a:rPr lang="en-US" b="1" dirty="0">
                <a:solidFill>
                  <a:schemeClr val="bg2"/>
                </a:solidFill>
              </a:rPr>
              <a:t>1. Application for Admission</a:t>
            </a:r>
          </a:p>
          <a:p>
            <a:pPr marL="0" indent="0">
              <a:buNone/>
            </a:pPr>
            <a:r>
              <a:rPr lang="en-US" b="1" dirty="0">
                <a:solidFill>
                  <a:schemeClr val="bg2"/>
                </a:solidFill>
              </a:rPr>
              <a:t>2. Course Registration	</a:t>
            </a:r>
          </a:p>
          <a:p>
            <a:pPr marL="0" indent="0">
              <a:buNone/>
            </a:pPr>
            <a:r>
              <a:rPr lang="en-US" b="1" dirty="0">
                <a:solidFill>
                  <a:schemeClr val="bg2"/>
                </a:solidFill>
              </a:rPr>
              <a:t>	Registration Time Limits</a:t>
            </a:r>
          </a:p>
          <a:p>
            <a:pPr marL="0" indent="0">
              <a:buNone/>
            </a:pPr>
            <a:r>
              <a:rPr lang="en-US" b="1" dirty="0">
                <a:solidFill>
                  <a:srgbClr val="3366FF"/>
                </a:solidFill>
              </a:rPr>
              <a:t>3. Tuition Payment</a:t>
            </a:r>
          </a:p>
          <a:p>
            <a:pPr marL="0"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78102139"/>
      </p:ext>
    </p:extLst>
  </p:cSld>
  <p:clrMapOvr>
    <a:masterClrMapping/>
  </p:clrMapOvr>
  <mc:AlternateContent xmlns:mc="http://schemas.openxmlformats.org/markup-compatibility/2006" xmlns:p14="http://schemas.microsoft.com/office/powerpoint/2010/main">
    <mc:Choice Requires="p14">
      <p:transition spd="slow" p14:dur="2000" advTm="15379"/>
    </mc:Choice>
    <mc:Fallback xmlns="">
      <p:transition spd="slow" advTm="15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2"/>
            <a:ext cx="12192000" cy="3899863"/>
          </a:xfrm>
        </p:spPr>
        <p:txBody>
          <a:bodyPr>
            <a:normAutofit/>
          </a:bodyPr>
          <a:lstStyle/>
          <a:p>
            <a:r>
              <a:rPr lang="en-US" dirty="0"/>
              <a:t>Contact Ben Stellwagen or Jane </a:t>
            </a:r>
            <a:r>
              <a:rPr lang="en-US" dirty="0" err="1"/>
              <a:t>Heinicke</a:t>
            </a:r>
            <a:r>
              <a:rPr lang="en-US" dirty="0"/>
              <a:t> if you have any questions.</a:t>
            </a:r>
          </a:p>
          <a:p>
            <a:endParaRPr lang="en-US" dirty="0">
              <a:hlinkClick r:id="rId5"/>
            </a:endParaRPr>
          </a:p>
          <a:p>
            <a:r>
              <a:rPr lang="en-US" dirty="0">
                <a:hlinkClick r:id="rId5"/>
              </a:rPr>
              <a:t>benjamin.stellwagen@cune.edu</a:t>
            </a:r>
            <a:r>
              <a:rPr lang="en-US" dirty="0"/>
              <a:t> 	</a:t>
            </a:r>
            <a:r>
              <a:rPr lang="en-US" b="1" dirty="0">
                <a:solidFill>
                  <a:schemeClr val="tx2">
                    <a:lumMod val="50000"/>
                    <a:lumOff val="50000"/>
                  </a:schemeClr>
                </a:solidFill>
              </a:rPr>
              <a:t>402-643-7414</a:t>
            </a:r>
            <a:endParaRPr lang="en-US" dirty="0"/>
          </a:p>
          <a:p>
            <a:r>
              <a:rPr lang="en-US" dirty="0">
                <a:hlinkClick r:id="rId6"/>
              </a:rPr>
              <a:t>jane.heinicke@cune.edu</a:t>
            </a:r>
            <a:r>
              <a:rPr lang="en-US" dirty="0"/>
              <a:t> 			</a:t>
            </a:r>
            <a:r>
              <a:rPr lang="en-US" b="1" dirty="0">
                <a:solidFill>
                  <a:schemeClr val="tx2">
                    <a:lumMod val="50000"/>
                    <a:lumOff val="50000"/>
                  </a:schemeClr>
                </a:solidFill>
              </a:rPr>
              <a:t>402-643-7480</a:t>
            </a:r>
            <a:endParaRPr lang="en-US" dirty="0"/>
          </a:p>
          <a:p>
            <a:r>
              <a:rPr lang="en-US" dirty="0">
                <a:hlinkClick r:id="rId7"/>
              </a:rPr>
              <a:t>dualcredit@cune.edu</a:t>
            </a:r>
            <a:r>
              <a:rPr lang="en-US" dirty="0"/>
              <a:t>  </a:t>
            </a:r>
          </a:p>
        </p:txBody>
      </p:sp>
      <p:sp>
        <p:nvSpPr>
          <p:cNvPr id="2" name="Title 1"/>
          <p:cNvSpPr>
            <a:spLocks noGrp="1"/>
          </p:cNvSpPr>
          <p:nvPr>
            <p:ph type="title"/>
          </p:nvPr>
        </p:nvSpPr>
        <p:spPr/>
        <p:txBody>
          <a:bodyPr/>
          <a:lstStyle/>
          <a:p>
            <a:r>
              <a:rPr lang="en-US" dirty="0"/>
              <a:t>Questions?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1595668"/>
      </p:ext>
    </p:extLst>
  </p:cSld>
  <p:clrMapOvr>
    <a:masterClrMapping/>
  </p:clrMapOvr>
  <mc:AlternateContent xmlns:mc="http://schemas.openxmlformats.org/markup-compatibility/2006" xmlns:p14="http://schemas.microsoft.com/office/powerpoint/2010/main">
    <mc:Choice Requires="p14">
      <p:transition spd="slow" p14:dur="2000" advTm="24246"/>
    </mc:Choice>
    <mc:Fallback xmlns="">
      <p:transition spd="slow" advTm="2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8475" y="971116"/>
            <a:ext cx="5847552" cy="5094905"/>
          </a:xfrm>
        </p:spPr>
        <p:txBody>
          <a:bodyPr>
            <a:normAutofit/>
          </a:bodyPr>
          <a:lstStyle/>
          <a:p>
            <a:r>
              <a:rPr lang="en-US" sz="2400" dirty="0"/>
              <a:t>Go to </a:t>
            </a:r>
            <a:r>
              <a:rPr lang="en-US" sz="2400" dirty="0">
                <a:hlinkClick r:id="rId5"/>
              </a:rPr>
              <a:t>www.cune.edu/dualcredit</a:t>
            </a:r>
            <a:endParaRPr lang="en-US" sz="2400" dirty="0"/>
          </a:p>
          <a:p>
            <a:r>
              <a:rPr lang="en-US" sz="2400" dirty="0"/>
              <a:t>Click on “Admission and Registration”</a:t>
            </a:r>
          </a:p>
          <a:p>
            <a:r>
              <a:rPr lang="en-US" sz="2400" dirty="0"/>
              <a:t>Click on “Create an Account and Apply”</a:t>
            </a:r>
          </a:p>
          <a:p>
            <a:pPr lvl="1"/>
            <a:r>
              <a:rPr lang="en-US" sz="1400" dirty="0"/>
              <a:t>Fill out the form.</a:t>
            </a:r>
          </a:p>
          <a:p>
            <a:pPr lvl="1"/>
            <a:r>
              <a:rPr lang="en-US" sz="1400" dirty="0"/>
              <a:t>Your email address will be your username later.</a:t>
            </a:r>
          </a:p>
          <a:p>
            <a:pPr lvl="1"/>
            <a:r>
              <a:rPr lang="en-US" sz="1400" dirty="0"/>
              <a:t>Completing all fields now will save time later.</a:t>
            </a:r>
          </a:p>
          <a:p>
            <a:pPr lvl="1"/>
            <a:r>
              <a:rPr lang="en-US" sz="1400" dirty="0"/>
              <a:t>Academic Level = Dual Credit</a:t>
            </a:r>
          </a:p>
          <a:p>
            <a:pPr lvl="1"/>
            <a:r>
              <a:rPr lang="en-US" sz="1400" dirty="0"/>
              <a:t>Entry Term = current term</a:t>
            </a:r>
          </a:p>
          <a:p>
            <a:pPr lvl="1"/>
            <a:r>
              <a:rPr lang="en-US" sz="1400" dirty="0"/>
              <a:t>Write down your password</a:t>
            </a:r>
          </a:p>
          <a:p>
            <a:pPr lvl="1"/>
            <a:r>
              <a:rPr lang="en-US" sz="1400" dirty="0"/>
              <a:t>Click “Create Account”</a:t>
            </a:r>
            <a:endParaRPr lang="en-US" sz="1600" dirty="0"/>
          </a:p>
          <a:p>
            <a:pPr lvl="1"/>
            <a:endParaRPr lang="en-US" sz="1067" dirty="0"/>
          </a:p>
          <a:p>
            <a:endParaRPr lang="en-US" sz="1600" dirty="0"/>
          </a:p>
        </p:txBody>
      </p:sp>
      <p:sp>
        <p:nvSpPr>
          <p:cNvPr id="3" name="Slide Number Placeholder 2"/>
          <p:cNvSpPr>
            <a:spLocks noGrp="1"/>
          </p:cNvSpPr>
          <p:nvPr>
            <p:ph type="sldNum" sz="quarter" idx="4294967295"/>
          </p:nvPr>
        </p:nvSpPr>
        <p:spPr>
          <a:xfrm>
            <a:off x="11045269" y="6436604"/>
            <a:ext cx="475783" cy="3651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655FF24-EFE6-B94B-9438-F21803BD8B7E}" type="slidenum">
              <a:rPr kumimoji="0" lang="en-US" sz="2400" b="0" i="0" u="none" strike="noStrike" kern="1200" cap="none" spc="0" normalizeH="0" baseline="0" noProof="0">
                <a:ln>
                  <a:noFill/>
                </a:ln>
                <a:solidFill>
                  <a:srgbClr val="404040"/>
                </a:solidFill>
                <a:effectLst/>
                <a:uLnTx/>
                <a:uFillTx/>
                <a:latin typeface="Franklin Gothic Book"/>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dirty="0">
              <a:ln>
                <a:noFill/>
              </a:ln>
              <a:solidFill>
                <a:srgbClr val="404040"/>
              </a:solidFill>
              <a:effectLst/>
              <a:uLnTx/>
              <a:uFillTx/>
              <a:latin typeface="Franklin Gothic Book"/>
              <a:ea typeface="+mn-ea"/>
              <a:cs typeface="+mn-cs"/>
            </a:endParaRPr>
          </a:p>
        </p:txBody>
      </p:sp>
      <p:sp>
        <p:nvSpPr>
          <p:cNvPr id="4" name="Title 3"/>
          <p:cNvSpPr>
            <a:spLocks noGrp="1"/>
          </p:cNvSpPr>
          <p:nvPr>
            <p:ph type="title"/>
          </p:nvPr>
        </p:nvSpPr>
        <p:spPr/>
        <p:txBody>
          <a:bodyPr/>
          <a:lstStyle/>
          <a:p>
            <a:r>
              <a:rPr lang="en-US" dirty="0"/>
              <a:t>Dual Credit Application and Registration</a:t>
            </a:r>
          </a:p>
        </p:txBody>
      </p:sp>
      <p:sp>
        <p:nvSpPr>
          <p:cNvPr id="5" name="Content Placeholder 1"/>
          <p:cNvSpPr txBox="1">
            <a:spLocks/>
          </p:cNvSpPr>
          <p:nvPr/>
        </p:nvSpPr>
        <p:spPr>
          <a:xfrm>
            <a:off x="6065325" y="971115"/>
            <a:ext cx="5918200" cy="639405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srgbClr val="404040"/>
                </a:solidFill>
                <a:effectLst/>
                <a:uLnTx/>
                <a:uFillTx/>
                <a:latin typeface="Franklin Gothic Book"/>
                <a:ea typeface="+mn-ea"/>
                <a:cs typeface="+mn-cs"/>
              </a:rPr>
              <a:t>The Application</a:t>
            </a:r>
            <a:endParaRPr kumimoji="0" lang="en-US" sz="1600" b="0" i="0" u="none" strike="noStrike" kern="1200" cap="none" spc="0" normalizeH="0" baseline="0" noProof="0" dirty="0">
              <a:ln>
                <a:noFill/>
              </a:ln>
              <a:solidFill>
                <a:srgbClr val="404040"/>
              </a:solidFill>
              <a:effectLst/>
              <a:uLnTx/>
              <a:uFillTx/>
              <a:latin typeface="Franklin Gothic Book"/>
              <a:ea typeface="+mn-ea"/>
              <a:cs typeface="+mn-cs"/>
            </a:endParaRP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Permanent address is likely complete from when you created the account, but check to make sure.</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Academic Plans</a:t>
            </a: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1333" b="0" i="0" u="none" strike="noStrike" kern="1200" cap="none" spc="0" normalizeH="0" baseline="0" noProof="0" dirty="0">
                <a:ln>
                  <a:noFill/>
                </a:ln>
                <a:solidFill>
                  <a:srgbClr val="404040"/>
                </a:solidFill>
                <a:effectLst/>
                <a:uLnTx/>
                <a:uFillTx/>
                <a:latin typeface="Franklin Gothic Book"/>
                <a:ea typeface="+mn-ea"/>
                <a:cs typeface="+mn-cs"/>
              </a:rPr>
              <a:t>When would you like to start? </a:t>
            </a: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1333" b="0" i="0" u="none" strike="noStrike" kern="1200" cap="none" spc="0" normalizeH="0" baseline="0" noProof="0" dirty="0">
                <a:ln>
                  <a:noFill/>
                </a:ln>
                <a:solidFill>
                  <a:srgbClr val="404040"/>
                </a:solidFill>
                <a:effectLst/>
                <a:uLnTx/>
                <a:uFillTx/>
                <a:latin typeface="Franklin Gothic Book"/>
                <a:ea typeface="+mn-ea"/>
                <a:cs typeface="+mn-cs"/>
              </a:rPr>
              <a:t>High school: select correct name and location</a:t>
            </a: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1333" b="0" i="0" u="none" strike="noStrike" kern="1200" cap="none" spc="0" normalizeH="0" baseline="0" noProof="0" dirty="0">
                <a:ln>
                  <a:noFill/>
                </a:ln>
                <a:solidFill>
                  <a:srgbClr val="404040"/>
                </a:solidFill>
                <a:effectLst/>
                <a:uLnTx/>
                <a:uFillTx/>
                <a:latin typeface="Franklin Gothic Book"/>
                <a:ea typeface="+mn-ea"/>
                <a:cs typeface="+mn-cs"/>
              </a:rPr>
              <a:t>GPA will be verified by the school office. Be accurate!</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Info for at least one parent/guardian is required.</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Answer the certifications, sign, and submit.</a:t>
            </a:r>
          </a:p>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kumimoji="0" lang="en-US" sz="2133" b="0" i="0" u="none" strike="noStrike" kern="1200" cap="none" spc="0" normalizeH="0" baseline="0" noProof="0" dirty="0">
                <a:ln>
                  <a:noFill/>
                </a:ln>
                <a:solidFill>
                  <a:srgbClr val="404040"/>
                </a:solidFill>
                <a:effectLst/>
                <a:uLnTx/>
                <a:uFillTx/>
                <a:latin typeface="Franklin Gothic Book"/>
                <a:ea typeface="+mn-ea"/>
                <a:cs typeface="+mn-cs"/>
              </a:rPr>
              <a:t>Registration Form (pdf found on website)</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Today’s date</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Name, GPA, Email, Class</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Check ALL classes</a:t>
            </a: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1333" b="0" i="0" u="none" strike="noStrike" kern="1200" cap="none" spc="0" normalizeH="0" baseline="0" noProof="0" dirty="0">
                <a:ln>
                  <a:noFill/>
                </a:ln>
                <a:solidFill>
                  <a:srgbClr val="404040"/>
                </a:solidFill>
                <a:effectLst/>
                <a:uLnTx/>
                <a:uFillTx/>
                <a:latin typeface="Franklin Gothic Book"/>
                <a:ea typeface="+mn-ea"/>
                <a:cs typeface="+mn-cs"/>
              </a:rPr>
              <a:t>You will register for 2</a:t>
            </a:r>
            <a:r>
              <a:rPr kumimoji="0" lang="en-US" sz="1333" b="0" i="0" u="none" strike="noStrike" kern="1200" cap="none" spc="0" normalizeH="0" baseline="30000" noProof="0" dirty="0">
                <a:ln>
                  <a:noFill/>
                </a:ln>
                <a:solidFill>
                  <a:srgbClr val="404040"/>
                </a:solidFill>
                <a:effectLst/>
                <a:uLnTx/>
                <a:uFillTx/>
                <a:latin typeface="Franklin Gothic Book"/>
                <a:ea typeface="+mn-ea"/>
                <a:cs typeface="+mn-cs"/>
              </a:rPr>
              <a:t>nd</a:t>
            </a:r>
            <a:r>
              <a:rPr kumimoji="0" lang="en-US" sz="1333" b="0" i="0" u="none" strike="noStrike" kern="1200" cap="none" spc="0" normalizeH="0" baseline="0" noProof="0" dirty="0">
                <a:ln>
                  <a:noFill/>
                </a:ln>
                <a:solidFill>
                  <a:srgbClr val="404040"/>
                </a:solidFill>
                <a:effectLst/>
                <a:uLnTx/>
                <a:uFillTx/>
                <a:latin typeface="Franklin Gothic Book"/>
                <a:ea typeface="+mn-ea"/>
                <a:cs typeface="+mn-cs"/>
              </a:rPr>
              <a:t> semester classes in January.</a:t>
            </a: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r>
              <a:rPr kumimoji="0" lang="en-US" sz="1333" b="0" i="0" u="none" strike="noStrike" kern="1200" cap="none" spc="0" normalizeH="0" baseline="0" noProof="0" dirty="0">
                <a:ln>
                  <a:noFill/>
                </a:ln>
                <a:solidFill>
                  <a:srgbClr val="404040"/>
                </a:solidFill>
                <a:effectLst/>
                <a:uLnTx/>
                <a:uFillTx/>
                <a:latin typeface="Franklin Gothic Book"/>
                <a:ea typeface="+mn-ea"/>
                <a:cs typeface="+mn-cs"/>
              </a:rPr>
              <a:t>Total credits determines total due</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Payment: remit to school along with registration form</a:t>
            </a:r>
          </a:p>
          <a:p>
            <a:pPr marL="990575" marR="0" lvl="1" indent="-380990" algn="l" defTabSz="609585"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rgbClr val="404040"/>
              </a:solidFill>
              <a:effectLst/>
              <a:uLnTx/>
              <a:uFillTx/>
              <a:latin typeface="Franklin Gothic Book"/>
              <a:ea typeface="+mn-ea"/>
              <a:cs typeface="+mn-cs"/>
            </a:endParaRPr>
          </a:p>
          <a:p>
            <a:pPr marL="609585" marR="0" lvl="1" indent="0" algn="l" defTabSz="609585"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404040"/>
                </a:solidFill>
                <a:effectLst/>
                <a:uLnTx/>
                <a:uFillTx/>
                <a:latin typeface="Franklin Gothic Book"/>
                <a:ea typeface="+mn-ea"/>
                <a:cs typeface="+mn-cs"/>
              </a:rPr>
              <a:t>                                          </a:t>
            </a:r>
            <a:r>
              <a:rPr kumimoji="0" lang="en-US" sz="1600" b="0" i="0" u="none" strike="noStrike" kern="1200" cap="none" spc="0" normalizeH="0" baseline="0" noProof="0" dirty="0">
                <a:ln>
                  <a:noFill/>
                </a:ln>
                <a:solidFill>
                  <a:srgbClr val="404040"/>
                </a:solidFill>
                <a:effectLst/>
                <a:uLnTx/>
                <a:uFillTx/>
                <a:latin typeface="Franklin Gothic Book"/>
                <a:ea typeface="+mn-ea"/>
                <a:cs typeface="+mn-cs"/>
                <a:hlinkClick r:id="rId6"/>
              </a:rPr>
              <a:t>benjamin.stellwagen@cune.edu</a:t>
            </a:r>
            <a:endParaRPr kumimoji="0" lang="en-US" sz="1600" b="0" i="0" u="none" strike="noStrike" kern="1200" cap="none" spc="0" normalizeH="0" baseline="0" noProof="0" dirty="0">
              <a:ln>
                <a:noFill/>
              </a:ln>
              <a:solidFill>
                <a:srgbClr val="404040"/>
              </a:solidFill>
              <a:effectLst/>
              <a:uLnTx/>
              <a:uFillTx/>
              <a:latin typeface="Franklin Gothic Book"/>
              <a:ea typeface="+mn-ea"/>
              <a:cs typeface="+mn-cs"/>
            </a:endParaRPr>
          </a:p>
          <a:p>
            <a:pPr marL="609585" marR="0" lvl="1" indent="0" algn="l" defTabSz="609585" rtl="0" eaLnBrk="1" fontAlgn="auto" latinLnBrk="0" hangingPunct="1">
              <a:lnSpc>
                <a:spcPct val="100000"/>
              </a:lnSpc>
              <a:spcBef>
                <a:spcPct val="20000"/>
              </a:spcBef>
              <a:spcAft>
                <a:spcPts val="0"/>
              </a:spcAft>
              <a:buClrTx/>
              <a:buSzTx/>
              <a:buFont typeface="Arial"/>
              <a:buNone/>
              <a:tabLst/>
              <a:defRPr/>
            </a:pPr>
            <a:r>
              <a:rPr lang="en-US" sz="1600" dirty="0">
                <a:solidFill>
                  <a:srgbClr val="404040"/>
                </a:solidFill>
                <a:latin typeface="Franklin Gothic Book"/>
              </a:rPr>
              <a:t>			                  </a:t>
            </a:r>
            <a:r>
              <a:rPr lang="en-US" sz="1600" dirty="0">
                <a:solidFill>
                  <a:srgbClr val="404040"/>
                </a:solidFill>
                <a:latin typeface="Franklin Gothic Book"/>
                <a:hlinkClick r:id="rId7"/>
              </a:rPr>
              <a:t>jane.heinicke@cune.edu</a:t>
            </a:r>
            <a:r>
              <a:rPr lang="en-US" sz="1600" dirty="0">
                <a:solidFill>
                  <a:srgbClr val="404040"/>
                </a:solidFill>
                <a:latin typeface="Franklin Gothic Book"/>
              </a:rPr>
              <a:t> </a:t>
            </a:r>
            <a:endParaRPr kumimoji="0" lang="en-US" sz="1600" b="0" i="0" u="none" strike="noStrike" kern="1200" cap="none" spc="0" normalizeH="0" baseline="0" noProof="0" dirty="0">
              <a:ln>
                <a:noFill/>
              </a:ln>
              <a:solidFill>
                <a:srgbClr val="404040"/>
              </a:solidFill>
              <a:effectLst/>
              <a:uLnTx/>
              <a:uFillTx/>
              <a:latin typeface="Franklin Gothic Book"/>
              <a:ea typeface="+mn-ea"/>
              <a:cs typeface="+mn-cs"/>
            </a:endParaRPr>
          </a:p>
          <a:p>
            <a:pPr marL="1523962" marR="0" lvl="2" indent="-304792" algn="l" defTabSz="609585" rtl="0" eaLnBrk="1" fontAlgn="auto" latinLnBrk="0" hangingPunct="1">
              <a:lnSpc>
                <a:spcPct val="100000"/>
              </a:lnSpc>
              <a:spcBef>
                <a:spcPct val="20000"/>
              </a:spcBef>
              <a:spcAft>
                <a:spcPts val="0"/>
              </a:spcAft>
              <a:buClrTx/>
              <a:buSzTx/>
              <a:buFont typeface="Arial"/>
              <a:buChar char="•"/>
              <a:tabLst/>
              <a:defRPr/>
            </a:pPr>
            <a:endParaRPr kumimoji="0" lang="en-US" sz="1333" b="0" i="0" u="none" strike="noStrike" kern="1200" cap="none" spc="0" normalizeH="0" baseline="0" noProof="0" dirty="0">
              <a:ln>
                <a:noFill/>
              </a:ln>
              <a:solidFill>
                <a:srgbClr val="404040"/>
              </a:solidFill>
              <a:effectLst/>
              <a:uLnTx/>
              <a:uFillTx/>
              <a:latin typeface="Franklin Gothic Book"/>
              <a:ea typeface="+mn-ea"/>
              <a:cs typeface="+mn-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8640501"/>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a:t>
            </a:r>
          </a:p>
        </p:txBody>
      </p:sp>
      <p:sp>
        <p:nvSpPr>
          <p:cNvPr id="3" name="Text Placeholder 2"/>
          <p:cNvSpPr>
            <a:spLocks noGrp="1"/>
          </p:cNvSpPr>
          <p:nvPr>
            <p:ph type="body" idx="1"/>
          </p:nvPr>
        </p:nvSpPr>
        <p:spPr/>
        <p:txBody>
          <a:bodyPr/>
          <a:lstStyle/>
          <a:p>
            <a:r>
              <a:rPr lang="en-US" dirty="0"/>
              <a:t>Application for Admission</a:t>
            </a:r>
          </a:p>
        </p:txBody>
      </p:sp>
      <p:sp>
        <p:nvSpPr>
          <p:cNvPr id="4" name="Content Placeholder 3"/>
          <p:cNvSpPr>
            <a:spLocks noGrp="1"/>
          </p:cNvSpPr>
          <p:nvPr>
            <p:ph sz="half" idx="2"/>
          </p:nvPr>
        </p:nvSpPr>
        <p:spPr>
          <a:xfrm>
            <a:off x="609599" y="2174875"/>
            <a:ext cx="7691015" cy="3346839"/>
          </a:xfrm>
        </p:spPr>
        <p:txBody>
          <a:bodyPr>
            <a:normAutofit lnSpcReduction="10000"/>
          </a:bodyPr>
          <a:lstStyle/>
          <a:p>
            <a:r>
              <a:rPr lang="en-US" dirty="0"/>
              <a:t>Go to the Dual Credit website (</a:t>
            </a:r>
            <a:r>
              <a:rPr lang="en-US" dirty="0">
                <a:hlinkClick r:id="rId5"/>
              </a:rPr>
              <a:t>www.cune.edu/dualcredit</a:t>
            </a:r>
            <a:r>
              <a:rPr lang="en-US" dirty="0"/>
              <a:t>)</a:t>
            </a:r>
          </a:p>
          <a:p>
            <a:r>
              <a:rPr lang="en-US" dirty="0"/>
              <a:t>Click on “Admission and Registration”</a:t>
            </a:r>
          </a:p>
          <a:p>
            <a:r>
              <a:rPr lang="en-US" dirty="0"/>
              <a:t>Click on “Create an Account and Apply”</a:t>
            </a:r>
          </a:p>
          <a:p>
            <a:r>
              <a:rPr lang="en-US" dirty="0"/>
              <a:t>Complete and SUBMIT the form</a:t>
            </a:r>
          </a:p>
          <a:p>
            <a:r>
              <a:rPr lang="en-US" dirty="0"/>
              <a:t>Only ONE application per Academic Year!</a:t>
            </a:r>
          </a:p>
          <a:p>
            <a:endParaRPr lang="en-US" dirty="0"/>
          </a:p>
        </p:txBody>
      </p:sp>
      <p:sp>
        <p:nvSpPr>
          <p:cNvPr id="5" name="Text Placeholder 4"/>
          <p:cNvSpPr>
            <a:spLocks noGrp="1"/>
          </p:cNvSpPr>
          <p:nvPr>
            <p:ph type="body" sz="quarter" idx="3"/>
          </p:nvPr>
        </p:nvSpPr>
        <p:spPr/>
        <p:txBody>
          <a:bodyPr/>
          <a:lstStyle/>
          <a:p>
            <a:r>
              <a:rPr lang="en-US" dirty="0"/>
              <a:t>What you need to know:</a:t>
            </a:r>
          </a:p>
        </p:txBody>
      </p:sp>
      <p:sp>
        <p:nvSpPr>
          <p:cNvPr id="6" name="Content Placeholder 5"/>
          <p:cNvSpPr>
            <a:spLocks noGrp="1"/>
          </p:cNvSpPr>
          <p:nvPr>
            <p:ph sz="quarter" idx="4"/>
          </p:nvPr>
        </p:nvSpPr>
        <p:spPr>
          <a:xfrm>
            <a:off x="8790282" y="2174875"/>
            <a:ext cx="3259973" cy="3868512"/>
          </a:xfrm>
        </p:spPr>
        <p:txBody>
          <a:bodyPr/>
          <a:lstStyle/>
          <a:p>
            <a:pPr marL="0" indent="0">
              <a:buNone/>
            </a:pPr>
            <a:r>
              <a:rPr lang="en-US" b="1" dirty="0">
                <a:solidFill>
                  <a:schemeClr val="accent1">
                    <a:lumMod val="50000"/>
                    <a:lumOff val="50000"/>
                  </a:schemeClr>
                </a:solidFill>
              </a:rPr>
              <a:t>1. Application for Admission</a:t>
            </a:r>
          </a:p>
          <a:p>
            <a:pPr marL="0" indent="0">
              <a:buNone/>
            </a:pPr>
            <a:r>
              <a:rPr lang="en-US" dirty="0">
                <a:solidFill>
                  <a:srgbClr val="F8F5F2"/>
                </a:solidFill>
              </a:rPr>
              <a:t>2. Course Registration	</a:t>
            </a:r>
          </a:p>
          <a:p>
            <a:pPr marL="0" indent="0">
              <a:buNone/>
            </a:pPr>
            <a:r>
              <a:rPr lang="en-US" dirty="0">
                <a:solidFill>
                  <a:srgbClr val="F8F5F2"/>
                </a:solidFill>
              </a:rPr>
              <a:t>	Registration Time Limits</a:t>
            </a:r>
          </a:p>
          <a:p>
            <a:pPr marL="0" indent="0">
              <a:buNone/>
            </a:pPr>
            <a:r>
              <a:rPr lang="en-US" dirty="0">
                <a:solidFill>
                  <a:srgbClr val="F8F5F2"/>
                </a:solidFill>
              </a:rPr>
              <a:t>3. Tuition Payment</a:t>
            </a:r>
          </a:p>
        </p:txBody>
      </p:sp>
      <p:sp>
        <p:nvSpPr>
          <p:cNvPr id="7" name="Slide Number Placeholder 6"/>
          <p:cNvSpPr>
            <a:spLocks noGrp="1"/>
          </p:cNvSpPr>
          <p:nvPr>
            <p:ph type="sldNum" sz="quarter" idx="4294967295"/>
          </p:nvPr>
        </p:nvSpPr>
        <p:spPr>
          <a:xfrm>
            <a:off x="11045269" y="6436604"/>
            <a:ext cx="475783" cy="365125"/>
          </a:xfrm>
          <a:prstGeom prst="rect">
            <a:avLst/>
          </a:prstGeo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655FF24-EFE6-B94B-9438-F21803BD8B7E}" type="slidenum">
              <a:rPr kumimoji="0" lang="en-US" sz="2400" b="0" i="0" u="none" strike="noStrike" kern="1200" cap="none" spc="0" normalizeH="0" baseline="0" noProof="0">
                <a:ln>
                  <a:noFill/>
                </a:ln>
                <a:solidFill>
                  <a:srgbClr val="404040"/>
                </a:solidFill>
                <a:effectLst/>
                <a:uLnTx/>
                <a:uFillTx/>
                <a:latin typeface="Franklin Gothic Book"/>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dirty="0">
              <a:ln>
                <a:noFill/>
              </a:ln>
              <a:solidFill>
                <a:srgbClr val="404040"/>
              </a:solidFill>
              <a:effectLst/>
              <a:uLnTx/>
              <a:uFillTx/>
              <a:latin typeface="Franklin Gothic Book"/>
              <a:ea typeface="+mn-ea"/>
              <a:cs typeface="+mn-cs"/>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61856857"/>
      </p:ext>
    </p:extLst>
  </p:cSld>
  <p:clrMapOvr>
    <a:masterClrMapping/>
  </p:clrMapOvr>
  <mc:AlternateContent xmlns:mc="http://schemas.openxmlformats.org/markup-compatibility/2006" xmlns:p14="http://schemas.microsoft.com/office/powerpoint/2010/main">
    <mc:Choice Requires="p14">
      <p:transition spd="slow" p14:dur="2000" advTm="40134"/>
    </mc:Choice>
    <mc:Fallback xmlns="">
      <p:transition spd="slow" advTm="4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735387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8622089"/>
      </p:ext>
    </p:extLst>
  </p:cSld>
  <p:clrMapOvr>
    <a:masterClrMapping/>
  </p:clrMapOvr>
  <mc:AlternateContent xmlns:mc="http://schemas.openxmlformats.org/markup-compatibility/2006" xmlns:p14="http://schemas.microsoft.com/office/powerpoint/2010/main">
    <mc:Choice Requires="p14">
      <p:transition spd="slow" p14:dur="2000" advTm="21525"/>
    </mc:Choice>
    <mc:Fallback xmlns="">
      <p:transition spd="slow" advTm="2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t="-1221" b="4863"/>
          <a:stretch/>
        </p:blipFill>
        <p:spPr>
          <a:xfrm>
            <a:off x="89942" y="0"/>
            <a:ext cx="11892209" cy="6445771"/>
          </a:xfrm>
          <a:prstGeom prst="rect">
            <a:avLst/>
          </a:prstGeom>
        </p:spPr>
      </p:pic>
      <p:sp>
        <p:nvSpPr>
          <p:cNvPr id="6" name="Donut 5"/>
          <p:cNvSpPr/>
          <p:nvPr/>
        </p:nvSpPr>
        <p:spPr>
          <a:xfrm>
            <a:off x="7634991" y="4768123"/>
            <a:ext cx="2135552" cy="538396"/>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53568044"/>
      </p:ext>
    </p:extLst>
  </p:cSld>
  <p:clrMapOvr>
    <a:masterClrMapping/>
  </p:clrMapOvr>
  <mc:AlternateContent xmlns:mc="http://schemas.openxmlformats.org/markup-compatibility/2006" xmlns:p14="http://schemas.microsoft.com/office/powerpoint/2010/main">
    <mc:Choice Requires="p14">
      <p:transition spd="slow" p14:dur="2000" advTm="22174"/>
    </mc:Choice>
    <mc:Fallback xmlns="">
      <p:transition spd="slow" advTm="2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725"/>
          <a:stretch/>
        </p:blipFill>
        <p:spPr>
          <a:xfrm>
            <a:off x="0" y="0"/>
            <a:ext cx="12192000" cy="6533965"/>
          </a:xfrm>
          <a:prstGeom prst="rect">
            <a:avLst/>
          </a:prstGeom>
        </p:spPr>
      </p:pic>
      <p:sp>
        <p:nvSpPr>
          <p:cNvPr id="4" name="Donut 3"/>
          <p:cNvSpPr/>
          <p:nvPr/>
        </p:nvSpPr>
        <p:spPr>
          <a:xfrm>
            <a:off x="1880352" y="3429001"/>
            <a:ext cx="2963425" cy="1133871"/>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96869394"/>
      </p:ext>
    </p:extLst>
  </p:cSld>
  <p:clrMapOvr>
    <a:masterClrMapping/>
  </p:clrMapOvr>
  <mc:AlternateContent xmlns:mc="http://schemas.openxmlformats.org/markup-compatibility/2006" xmlns:p14="http://schemas.microsoft.com/office/powerpoint/2010/main">
    <mc:Choice Requires="p14">
      <p:transition spd="slow" p14:dur="2000" advTm="10852"/>
    </mc:Choice>
    <mc:Fallback xmlns="">
      <p:transition spd="slow" advTm="1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845"/>
          <a:stretch/>
        </p:blipFill>
        <p:spPr>
          <a:xfrm>
            <a:off x="0" y="1"/>
            <a:ext cx="12192000" cy="6525719"/>
          </a:xfrm>
          <a:prstGeom prst="rect">
            <a:avLst/>
          </a:prstGeom>
        </p:spPr>
      </p:pic>
      <p:sp>
        <p:nvSpPr>
          <p:cNvPr id="4" name="TextBox 3"/>
          <p:cNvSpPr txBox="1"/>
          <p:nvPr/>
        </p:nvSpPr>
        <p:spPr>
          <a:xfrm>
            <a:off x="3876912" y="1342272"/>
            <a:ext cx="6896019" cy="1569660"/>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Create an account by filling out the form.</a:t>
            </a: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Your email address will be your username.</a:t>
            </a: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Completing all fields now will save time later.</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77814618"/>
      </p:ext>
    </p:extLst>
  </p:cSld>
  <p:clrMapOvr>
    <a:masterClrMapping/>
  </p:clrMapOvr>
  <mc:AlternateContent xmlns:mc="http://schemas.openxmlformats.org/markup-compatibility/2006" xmlns:p14="http://schemas.microsoft.com/office/powerpoint/2010/main">
    <mc:Choice Requires="p14">
      <p:transition spd="slow" p14:dur="2000" advTm="20302"/>
    </mc:Choice>
    <mc:Fallback xmlns="">
      <p:transition spd="slow" advTm="2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553"/>
          <a:stretch/>
        </p:blipFill>
        <p:spPr>
          <a:xfrm>
            <a:off x="-1" y="1"/>
            <a:ext cx="12192001" cy="6545705"/>
          </a:xfrm>
          <a:prstGeom prst="rect">
            <a:avLst/>
          </a:prstGeom>
        </p:spPr>
      </p:pic>
      <p:sp>
        <p:nvSpPr>
          <p:cNvPr id="4" name="TextBox 3"/>
          <p:cNvSpPr txBox="1"/>
          <p:nvPr/>
        </p:nvSpPr>
        <p:spPr>
          <a:xfrm>
            <a:off x="896645" y="993763"/>
            <a:ext cx="11295355" cy="5632311"/>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Academic Level = Dual Credit	- Entry Term = Current Term</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Write down your Password</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2666990" marR="0" lvl="5"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Click on “Create Account”</a:t>
            </a:r>
          </a:p>
        </p:txBody>
      </p:sp>
      <p:sp>
        <p:nvSpPr>
          <p:cNvPr id="5" name="Donut 4"/>
          <p:cNvSpPr/>
          <p:nvPr/>
        </p:nvSpPr>
        <p:spPr>
          <a:xfrm>
            <a:off x="111513" y="5847414"/>
            <a:ext cx="2963425" cy="1133871"/>
          </a:xfrm>
          <a:prstGeom prst="donut">
            <a:avLst>
              <a:gd name="adj" fmla="val 1349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04040"/>
              </a:solidFill>
              <a:effectLst/>
              <a:uLnTx/>
              <a:uFillTx/>
              <a:latin typeface="Franklin Gothic Book"/>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2597964"/>
      </p:ext>
    </p:extLst>
  </p:cSld>
  <p:clrMapOvr>
    <a:masterClrMapping/>
  </p:clrMapOvr>
  <mc:AlternateContent xmlns:mc="http://schemas.openxmlformats.org/markup-compatibility/2006" xmlns:p14="http://schemas.microsoft.com/office/powerpoint/2010/main">
    <mc:Choice Requires="p14">
      <p:transition spd="slow" p14:dur="2000" advTm="28790"/>
    </mc:Choice>
    <mc:Fallback xmlns="">
      <p:transition spd="slow" advTm="2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700"/>
          <a:stretch/>
        </p:blipFill>
        <p:spPr>
          <a:xfrm>
            <a:off x="0" y="-35859"/>
            <a:ext cx="12192000" cy="6535712"/>
          </a:xfrm>
          <a:prstGeom prst="rect">
            <a:avLst/>
          </a:prstGeom>
        </p:spPr>
      </p:pic>
      <p:sp>
        <p:nvSpPr>
          <p:cNvPr id="4" name="TextBox 3"/>
          <p:cNvSpPr txBox="1"/>
          <p:nvPr/>
        </p:nvSpPr>
        <p:spPr>
          <a:xfrm>
            <a:off x="5710518" y="2945861"/>
            <a:ext cx="6481483" cy="1200329"/>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Entering fields now saves time later.</a:t>
            </a: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SSN requires a string of digits,</a:t>
            </a:r>
            <a:r>
              <a:rPr kumimoji="0" lang="en-US" sz="2400" b="0" i="0" u="none" strike="noStrike" kern="1200" cap="none" spc="0" normalizeH="0" noProof="0" dirty="0">
                <a:ln>
                  <a:noFill/>
                </a:ln>
                <a:solidFill>
                  <a:srgbClr val="FF0000"/>
                </a:solidFill>
                <a:effectLst/>
                <a:uLnTx/>
                <a:uFillTx/>
                <a:latin typeface="Arial"/>
                <a:ea typeface="+mn-ea"/>
                <a:cs typeface="Arial"/>
              </a:rPr>
              <a:t> no hyphens.</a:t>
            </a: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2071931"/>
      </p:ext>
    </p:extLst>
  </p:cSld>
  <p:clrMapOvr>
    <a:masterClrMapping/>
  </p:clrMapOvr>
  <mc:AlternateContent xmlns:mc="http://schemas.openxmlformats.org/markup-compatibility/2006" xmlns:p14="http://schemas.microsoft.com/office/powerpoint/2010/main">
    <mc:Choice Requires="p14">
      <p:transition spd="slow" p14:dur="2000" advTm="33164"/>
    </mc:Choice>
    <mc:Fallback xmlns="">
      <p:transition spd="slow" advTm="3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5350"/>
          <a:stretch/>
        </p:blipFill>
        <p:spPr>
          <a:xfrm>
            <a:off x="9993" y="1"/>
            <a:ext cx="12182007" cy="6485744"/>
          </a:xfrm>
          <a:prstGeom prst="rect">
            <a:avLst/>
          </a:prstGeom>
        </p:spPr>
      </p:pic>
      <p:sp>
        <p:nvSpPr>
          <p:cNvPr id="5" name="TextBox 4"/>
          <p:cNvSpPr txBox="1"/>
          <p:nvPr/>
        </p:nvSpPr>
        <p:spPr>
          <a:xfrm>
            <a:off x="5795653" y="3255659"/>
            <a:ext cx="6396348" cy="1938992"/>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This section should be largely complete from creating your account.</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Check to make sure.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86516931"/>
      </p:ext>
    </p:extLst>
  </p:cSld>
  <p:clrMapOvr>
    <a:masterClrMapping/>
  </p:clrMapOvr>
  <mc:AlternateContent xmlns:mc="http://schemas.openxmlformats.org/markup-compatibility/2006" xmlns:p14="http://schemas.microsoft.com/office/powerpoint/2010/main">
    <mc:Choice Requires="p14">
      <p:transition spd="slow" p14:dur="2000" advTm="20197"/>
    </mc:Choice>
    <mc:Fallback xmlns="">
      <p:transition spd="slow" advTm="20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b="4845"/>
          <a:stretch/>
        </p:blipFill>
        <p:spPr>
          <a:xfrm>
            <a:off x="-1" y="1"/>
            <a:ext cx="12191999" cy="6525719"/>
          </a:xfrm>
          <a:prstGeom prst="rect">
            <a:avLst/>
          </a:prstGeom>
        </p:spPr>
      </p:pic>
      <p:sp>
        <p:nvSpPr>
          <p:cNvPr id="4" name="TextBox 3"/>
          <p:cNvSpPr txBox="1"/>
          <p:nvPr/>
        </p:nvSpPr>
        <p:spPr>
          <a:xfrm>
            <a:off x="5795653" y="2945861"/>
            <a:ext cx="6396348" cy="2308324"/>
          </a:xfrm>
          <a:prstGeom prst="rect">
            <a:avLst/>
          </a:prstGeom>
          <a:noFill/>
          <a:ln>
            <a:noFill/>
          </a:ln>
        </p:spPr>
        <p:txBody>
          <a:bodyPr wrap="square" rtlCol="0">
            <a:spAutoFit/>
          </a:bodyPr>
          <a:lstStyle/>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Start: Current Term</a:t>
            </a: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Select your high school</a:t>
            </a: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GPA will be verified by your school.</a:t>
            </a:r>
          </a:p>
          <a:p>
            <a:pPr marL="380990" marR="0" lvl="0" indent="-380990" algn="l" defTabSz="609585"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a:p>
            <a:pPr marL="380990" marR="0" lvl="0" indent="-380990" algn="l" defTabSz="609585"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F0000"/>
                </a:solidFill>
                <a:effectLst/>
                <a:uLnTx/>
                <a:uFillTx/>
                <a:latin typeface="Arial"/>
                <a:ea typeface="+mn-ea"/>
                <a:cs typeface="Arial"/>
              </a:rPr>
              <a:t>At least one parent/guardian info required.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a:ea typeface="+mn-ea"/>
              <a:cs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9144021"/>
      </p:ext>
    </p:extLst>
  </p:cSld>
  <p:clrMapOvr>
    <a:masterClrMapping/>
  </p:clrMapOvr>
  <mc:AlternateContent xmlns:mc="http://schemas.openxmlformats.org/markup-compatibility/2006" xmlns:p14="http://schemas.microsoft.com/office/powerpoint/2010/main">
    <mc:Choice Requires="p14">
      <p:transition spd="slow" p14:dur="2000" advTm="33359"/>
    </mc:Choice>
    <mc:Fallback xmlns="">
      <p:transition spd="slow" advTm="3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C Student Orientation">
  <a:themeElements>
    <a:clrScheme name="Concordia">
      <a:dk1>
        <a:srgbClr val="404040"/>
      </a:dk1>
      <a:lt1>
        <a:srgbClr val="E6E6E6"/>
      </a:lt1>
      <a:dk2>
        <a:srgbClr val="011C43"/>
      </a:dk2>
      <a:lt2>
        <a:srgbClr val="F8F5F2"/>
      </a:lt2>
      <a:accent1>
        <a:srgbClr val="011C43"/>
      </a:accent1>
      <a:accent2>
        <a:srgbClr val="4871A0"/>
      </a:accent2>
      <a:accent3>
        <a:srgbClr val="681438"/>
      </a:accent3>
      <a:accent4>
        <a:srgbClr val="668F7D"/>
      </a:accent4>
      <a:accent5>
        <a:srgbClr val="AF3F16"/>
      </a:accent5>
      <a:accent6>
        <a:srgbClr val="523248"/>
      </a:accent6>
      <a:hlink>
        <a:srgbClr val="4871A0"/>
      </a:hlink>
      <a:folHlink>
        <a:srgbClr val="4871A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2050</Words>
  <Application>Microsoft Office PowerPoint</Application>
  <PresentationFormat>Widescreen</PresentationFormat>
  <Paragraphs>191</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Franklin Gothic Book</vt:lpstr>
      <vt:lpstr>Franklin Gothic Medium</vt:lpstr>
      <vt:lpstr>DC Student Orientation</vt:lpstr>
      <vt:lpstr>Concordia Dual Credit Program Orientation for Students</vt:lpstr>
      <vt:lpstr>Step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get back to the application?</vt:lpstr>
      <vt:lpstr>PowerPoint Presentation</vt:lpstr>
      <vt:lpstr>PowerPoint Presentation</vt:lpstr>
      <vt:lpstr>Step 2: Course Registration</vt:lpstr>
      <vt:lpstr>PowerPoint Presentation</vt:lpstr>
      <vt:lpstr>PowerPoint Presentation</vt:lpstr>
      <vt:lpstr>Tuition Payment</vt:lpstr>
      <vt:lpstr>Questions?</vt:lpstr>
      <vt:lpstr>Dual Credit Application and Registration</vt:lpstr>
      <vt:lpstr>PowerPoint Presentation</vt:lpstr>
    </vt:vector>
  </TitlesOfParts>
  <Company>Concordia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Concordia Dual Credit Program Orientation for Students</dc:title>
  <dc:creator>Stellwagen,Benjamin</dc:creator>
  <cp:lastModifiedBy>Neil Whitehead</cp:lastModifiedBy>
  <cp:revision>19</cp:revision>
  <dcterms:created xsi:type="dcterms:W3CDTF">2018-08-29T15:28:49Z</dcterms:created>
  <dcterms:modified xsi:type="dcterms:W3CDTF">2018-09-19T00:44:04Z</dcterms:modified>
</cp:coreProperties>
</file>