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415" r:id="rId2"/>
    <p:sldId id="451" r:id="rId3"/>
    <p:sldId id="465" r:id="rId4"/>
    <p:sldId id="398" r:id="rId5"/>
    <p:sldId id="466" r:id="rId6"/>
    <p:sldId id="400" r:id="rId7"/>
    <p:sldId id="467" r:id="rId8"/>
    <p:sldId id="454" r:id="rId9"/>
    <p:sldId id="468" r:id="rId10"/>
    <p:sldId id="464" r:id="rId11"/>
    <p:sldId id="469" r:id="rId12"/>
    <p:sldId id="377" r:id="rId13"/>
    <p:sldId id="329" r:id="rId14"/>
    <p:sldId id="330" r:id="rId15"/>
    <p:sldId id="331" r:id="rId16"/>
    <p:sldId id="332" r:id="rId17"/>
    <p:sldId id="363" r:id="rId18"/>
    <p:sldId id="422" r:id="rId19"/>
    <p:sldId id="362" r:id="rId20"/>
    <p:sldId id="364" r:id="rId21"/>
    <p:sldId id="408" r:id="rId22"/>
    <p:sldId id="421" r:id="rId23"/>
    <p:sldId id="367" r:id="rId24"/>
    <p:sldId id="423" r:id="rId25"/>
    <p:sldId id="424" r:id="rId26"/>
    <p:sldId id="425" r:id="rId27"/>
    <p:sldId id="426" r:id="rId28"/>
    <p:sldId id="427" r:id="rId29"/>
    <p:sldId id="428" r:id="rId30"/>
    <p:sldId id="429" r:id="rId31"/>
    <p:sldId id="430" r:id="rId32"/>
    <p:sldId id="431" r:id="rId33"/>
    <p:sldId id="433" r:id="rId34"/>
    <p:sldId id="409" r:id="rId35"/>
    <p:sldId id="434" r:id="rId36"/>
    <p:sldId id="435" r:id="rId37"/>
    <p:sldId id="436" r:id="rId38"/>
    <p:sldId id="437" r:id="rId39"/>
    <p:sldId id="438" r:id="rId40"/>
    <p:sldId id="439" r:id="rId41"/>
    <p:sldId id="458" r:id="rId42"/>
    <p:sldId id="440" r:id="rId43"/>
    <p:sldId id="441" r:id="rId44"/>
    <p:sldId id="443" r:id="rId45"/>
    <p:sldId id="442" r:id="rId46"/>
    <p:sldId id="459" r:id="rId47"/>
    <p:sldId id="460" r:id="rId48"/>
    <p:sldId id="444" r:id="rId49"/>
    <p:sldId id="445" r:id="rId50"/>
    <p:sldId id="315" r:id="rId51"/>
    <p:sldId id="416" r:id="rId52"/>
    <p:sldId id="447" r:id="rId53"/>
    <p:sldId id="448" r:id="rId54"/>
    <p:sldId id="449" r:id="rId55"/>
    <p:sldId id="45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English" initials="SE" lastIdx="3" clrIdx="0">
    <p:extLst>
      <p:ext uri="{19B8F6BF-5375-455C-9EA6-DF929625EA0E}">
        <p15:presenceInfo xmlns:p15="http://schemas.microsoft.com/office/powerpoint/2012/main" userId="02bd840220db9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67857" autoAdjust="0"/>
  </p:normalViewPr>
  <p:slideViewPr>
    <p:cSldViewPr snapToGrid="0" snapToObjects="1">
      <p:cViewPr varScale="1">
        <p:scale>
          <a:sx n="46" d="100"/>
          <a:sy n="46" d="100"/>
        </p:scale>
        <p:origin x="284" y="8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094"/>
    </p:cViewPr>
  </p:sorterViewPr>
  <p:notesViewPr>
    <p:cSldViewPr snapToGrid="0" snapToObjects="1">
      <p:cViewPr varScale="1">
        <p:scale>
          <a:sx n="71" d="100"/>
          <a:sy n="71" d="100"/>
        </p:scale>
        <p:origin x="-29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4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81CFA4-6DC3-3C44-997B-112D8169BB26}" type="datetimeFigureOut">
              <a:rPr lang="en-US" smtClean="0"/>
              <a:t>1/16/2019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89803D-2241-B141-8AF3-0FD7F6C54ED9}" type="slidenum">
              <a:rPr lang="en-US" smtClean="0"/>
              <a:t>‹#›</a:t>
            </a:fld>
            <a:endParaRPr lang="en-US"/>
          </a:p>
        </p:txBody>
      </p:sp>
    </p:spTree>
    <p:extLst>
      <p:ext uri="{BB962C8B-B14F-4D97-AF65-F5344CB8AC3E}">
        <p14:creationId xmlns:p14="http://schemas.microsoft.com/office/powerpoint/2010/main" val="3573348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D94FA-25A7-3A42-805F-E93AF82D3ACA}" type="datetimeFigureOut">
              <a:rPr lang="en-US" smtClean="0"/>
              <a:t>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E7F27-47DB-D94D-995F-E3088F8069A6}" type="slidenum">
              <a:rPr lang="en-US" smtClean="0"/>
              <a:t>‹#›</a:t>
            </a:fld>
            <a:endParaRPr lang="en-US"/>
          </a:p>
        </p:txBody>
      </p:sp>
    </p:spTree>
    <p:extLst>
      <p:ext uri="{BB962C8B-B14F-4D97-AF65-F5344CB8AC3E}">
        <p14:creationId xmlns:p14="http://schemas.microsoft.com/office/powerpoint/2010/main" val="2198267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1.3 </a:t>
            </a:r>
            <a:r>
              <a:rPr lang="en-US" sz="1200" kern="1200" dirty="0">
                <a:solidFill>
                  <a:schemeClr val="tx1"/>
                </a:solidFill>
                <a:effectLst/>
                <a:latin typeface="+mn-lt"/>
                <a:ea typeface="+mn-ea"/>
                <a:cs typeface="+mn-cs"/>
              </a:rPr>
              <a:t>The speed limit is given in both kilometers per hour and miles per hour on this road sign. How accurate is the conversion?</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a:t>
            </a:fld>
            <a:endParaRPr lang="en-US"/>
          </a:p>
        </p:txBody>
      </p:sp>
    </p:spTree>
    <p:extLst>
      <p:ext uri="{BB962C8B-B14F-4D97-AF65-F5344CB8AC3E}">
        <p14:creationId xmlns:p14="http://schemas.microsoft.com/office/powerpoint/2010/main" val="145094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10</a:t>
            </a:fld>
            <a:endParaRPr lang="en-US"/>
          </a:p>
        </p:txBody>
      </p:sp>
    </p:spTree>
    <p:extLst>
      <p:ext uri="{BB962C8B-B14F-4D97-AF65-F5344CB8AC3E}">
        <p14:creationId xmlns:p14="http://schemas.microsoft.com/office/powerpoint/2010/main" val="1362929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11</a:t>
            </a:fld>
            <a:endParaRPr lang="en-US"/>
          </a:p>
        </p:txBody>
      </p:sp>
    </p:spTree>
    <p:extLst>
      <p:ext uri="{BB962C8B-B14F-4D97-AF65-F5344CB8AC3E}">
        <p14:creationId xmlns:p14="http://schemas.microsoft.com/office/powerpoint/2010/main" val="1619032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study physics? The goal of physics is to provide an understanding of the physical world by developing theories based on experiments. Physical theories describe how a physical system works, and make predictions about the system which can be verified through observations and experiments. Theories are not absolute; every theory is a work in progress. Often theories are expressed mathematically. It has been said that mathematics is the language of science.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basic laws of physics involve such physical quantities as force, velocity, volume, and acceleration, all of which can be described in terms of more fundamental quantities. It is conventional to use the quantities of </a:t>
            </a:r>
            <a:r>
              <a:rPr lang="en-US" sz="1200" b="1" kern="1200" dirty="0">
                <a:solidFill>
                  <a:schemeClr val="tx1"/>
                </a:solidFill>
                <a:effectLst/>
                <a:latin typeface="+mn-lt"/>
                <a:ea typeface="+mn-ea"/>
                <a:cs typeface="+mn-cs"/>
              </a:rPr>
              <a:t>length </a:t>
            </a:r>
            <a:r>
              <a:rPr lang="en-US" sz="1200" kern="1200" dirty="0">
                <a:solidFill>
                  <a:schemeClr val="tx1"/>
                </a:solidFill>
                <a:effectLst/>
                <a:latin typeface="+mn-lt"/>
                <a:ea typeface="+mn-ea"/>
                <a:cs typeface="+mn-cs"/>
              </a:rPr>
              <a:t>(L), </a:t>
            </a:r>
            <a:r>
              <a:rPr lang="en-US" sz="1200" b="1" kern="1200" dirty="0">
                <a:solidFill>
                  <a:schemeClr val="tx1"/>
                </a:solidFill>
                <a:effectLst/>
                <a:latin typeface="+mn-lt"/>
                <a:ea typeface="+mn-ea"/>
                <a:cs typeface="+mn-cs"/>
              </a:rPr>
              <a:t>mass </a:t>
            </a:r>
            <a:r>
              <a:rPr lang="en-US" sz="1200" kern="1200" dirty="0">
                <a:solidFill>
                  <a:schemeClr val="tx1"/>
                </a:solidFill>
                <a:effectLst/>
                <a:latin typeface="+mn-lt"/>
                <a:ea typeface="+mn-ea"/>
                <a:cs typeface="+mn-cs"/>
              </a:rPr>
              <a:t>(M), and </a:t>
            </a:r>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(T) as the base quantities; all other physical quantities can be constructed from these three.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12</a:t>
            </a:fld>
            <a:endParaRPr lang="en-US"/>
          </a:p>
        </p:txBody>
      </p:sp>
    </p:spTree>
    <p:extLst>
      <p:ext uri="{BB962C8B-B14F-4D97-AF65-F5344CB8AC3E}">
        <p14:creationId xmlns:p14="http://schemas.microsoft.com/office/powerpoint/2010/main" val="162156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1799 in France, the standard unit of length became the meter. It was defined as one ten-millionth of the distance from the equator to the North Pole. Up until 1960, the official length of the meter was the distance between two lines on a specific bar of platinum–iridium alloy stored under controlled conditions. In 1960 the meter was defined as 1,650,763.73 wavelengths of orange-red light emitted from a krypton-86 lamp. In October of 1983, the meter was</a:t>
            </a:r>
            <a:r>
              <a:rPr lang="en-US" sz="1200" b="1" kern="1200" dirty="0">
                <a:solidFill>
                  <a:schemeClr val="tx1"/>
                </a:solidFill>
                <a:effectLst/>
                <a:latin typeface="+mn-lt"/>
                <a:ea typeface="+mn-ea"/>
                <a:cs typeface="+mn-cs"/>
              </a:rPr>
              <a:t> redefined as the distance traveled by light in vacuum during a time interval of 1 over 299,792,458 of a second. </a:t>
            </a:r>
            <a:r>
              <a:rPr lang="en-US" sz="1200" kern="1200" dirty="0">
                <a:solidFill>
                  <a:schemeClr val="tx1"/>
                </a:solidFill>
                <a:effectLst/>
                <a:latin typeface="+mn-lt"/>
                <a:ea typeface="+mn-ea"/>
                <a:cs typeface="+mn-cs"/>
              </a:rPr>
              <a:t>This latest definition establishes the speed of light at 299,792,458 meters per second.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table on the left gives some approximate length values, so you can get an idea of the length scales we will be dealing with in this class. The table on the right shows the prefixes used with SI units, their values, and their abbreviations. You should be familiar with many of these, and also with scientific notation. For a review, check Appendix A in your textbook.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13</a:t>
            </a:fld>
            <a:endParaRPr lang="en-US"/>
          </a:p>
        </p:txBody>
      </p:sp>
    </p:spTree>
    <p:extLst>
      <p:ext uri="{BB962C8B-B14F-4D97-AF65-F5344CB8AC3E}">
        <p14:creationId xmlns:p14="http://schemas.microsoft.com/office/powerpoint/2010/main" val="873964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 </a:t>
            </a:r>
            <a:r>
              <a:rPr lang="en-US" sz="1200" kern="1200" dirty="0">
                <a:solidFill>
                  <a:schemeClr val="tx1"/>
                </a:solidFill>
                <a:effectLst/>
                <a:latin typeface="+mn-lt"/>
                <a:ea typeface="+mn-ea"/>
                <a:cs typeface="+mn-cs"/>
              </a:rPr>
              <a:t>(a) International Prototype of the Kilogram, an accurate copy of the International Standard Kilogram kept at </a:t>
            </a:r>
            <a:r>
              <a:rPr lang="en-US" sz="1200" kern="1200" dirty="0" err="1">
                <a:solidFill>
                  <a:schemeClr val="tx1"/>
                </a:solidFill>
                <a:effectLst/>
                <a:latin typeface="+mn-lt"/>
                <a:ea typeface="+mn-ea"/>
                <a:cs typeface="+mn-cs"/>
              </a:rPr>
              <a:t>Sèvres</a:t>
            </a:r>
            <a:r>
              <a:rPr lang="en-US" sz="1200" kern="1200" dirty="0">
                <a:solidFill>
                  <a:schemeClr val="tx1"/>
                </a:solidFill>
                <a:effectLst/>
                <a:latin typeface="+mn-lt"/>
                <a:ea typeface="+mn-ea"/>
                <a:cs typeface="+mn-cs"/>
              </a:rPr>
              <a:t>, France, is housed under a double bell jar in a vault at the National Institute of Standards and Technology.</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SI unit of mass is the kilogram. A kilogram is</a:t>
            </a:r>
            <a:r>
              <a:rPr lang="en-US" sz="1200" b="1" i="0" u="none" strike="noStrike" kern="1200" baseline="0" dirty="0">
                <a:solidFill>
                  <a:schemeClr val="tx1"/>
                </a:solidFill>
                <a:latin typeface="+mn-lt"/>
                <a:ea typeface="+mn-ea"/>
                <a:cs typeface="+mn-cs"/>
              </a:rPr>
              <a:t> defined as the mass of a specific platinum–iridium alloy cylinder kept at the International Bureau of Weights and Measures at </a:t>
            </a:r>
            <a:r>
              <a:rPr lang="en-US" sz="1200" b="1" i="0" u="none" strike="noStrike" kern="1200" baseline="0" dirty="0" err="1">
                <a:solidFill>
                  <a:schemeClr val="tx1"/>
                </a:solidFill>
                <a:latin typeface="+mn-lt"/>
                <a:ea typeface="+mn-ea"/>
                <a:cs typeface="+mn-cs"/>
              </a:rPr>
              <a:t>Sèvres</a:t>
            </a:r>
            <a:r>
              <a:rPr lang="en-US" sz="1200" b="1" i="0" u="none" strike="noStrike" kern="1200" baseline="0" dirty="0">
                <a:solidFill>
                  <a:schemeClr val="tx1"/>
                </a:solidFill>
                <a:latin typeface="+mn-lt"/>
                <a:ea typeface="+mn-ea"/>
                <a:cs typeface="+mn-cs"/>
              </a:rPr>
              <a:t>, France</a:t>
            </a:r>
            <a:r>
              <a:rPr lang="en-US" sz="1200" b="0" i="0" u="none" strike="noStrike" kern="1200" baseline="0" dirty="0">
                <a:solidFill>
                  <a:schemeClr val="tx1"/>
                </a:solidFill>
                <a:latin typeface="+mn-lt"/>
                <a:ea typeface="+mn-ea"/>
                <a:cs typeface="+mn-cs"/>
              </a:rPr>
              <a:t>, similar to the one shown in the figure. Mass is a quantity used to measure the resistance to a change in the motion of an object. It’s more difficult to cause a change in the motion of an object with a large mass than an object with a small mass.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table gives the approximate values of different masses, from the observable Universe to an electron.</a:t>
            </a:r>
            <a:endParaRPr lang="en-US" baseline="0" dirty="0"/>
          </a:p>
        </p:txBody>
      </p:sp>
      <p:sp>
        <p:nvSpPr>
          <p:cNvPr id="4" name="Slide Number Placeholder 3"/>
          <p:cNvSpPr>
            <a:spLocks noGrp="1"/>
          </p:cNvSpPr>
          <p:nvPr>
            <p:ph type="sldNum" sz="quarter" idx="10"/>
          </p:nvPr>
        </p:nvSpPr>
        <p:spPr/>
        <p:txBody>
          <a:bodyPr/>
          <a:lstStyle/>
          <a:p>
            <a:fld id="{6E7E7F27-47DB-D94D-995F-E3088F8069A6}" type="slidenum">
              <a:rPr lang="en-US" smtClean="0"/>
              <a:t>14</a:t>
            </a:fld>
            <a:endParaRPr lang="en-US"/>
          </a:p>
        </p:txBody>
      </p:sp>
    </p:spTree>
    <p:extLst>
      <p:ext uri="{BB962C8B-B14F-4D97-AF65-F5344CB8AC3E}">
        <p14:creationId xmlns:p14="http://schemas.microsoft.com/office/powerpoint/2010/main" val="239487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 </a:t>
            </a:r>
            <a:r>
              <a:rPr lang="en-US" sz="1200" kern="1200" dirty="0">
                <a:solidFill>
                  <a:schemeClr val="tx1"/>
                </a:solidFill>
                <a:effectLst/>
                <a:latin typeface="+mn-lt"/>
                <a:ea typeface="+mn-ea"/>
                <a:cs typeface="+mn-cs"/>
              </a:rPr>
              <a:t>(b) A cesium fountain atomic clock. The clock will neither gain nor lose a second in 20 million years.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basic unit of time is the second. Historically, this was defined in terms of the time between successive appearances of the Sun at the highest point it reaches in the sky each day, called a solar day, or (1/60)(1/60)(1/24) = 1/86,400 of the average solar day. In 1967 the second was redefined in terms of an atomic clock, which uses the characteristic frequency of the light emitted from the cesium-133 atom as its “reference clock.” The second is now </a:t>
            </a:r>
            <a:r>
              <a:rPr lang="en-US" sz="1200" b="1" i="0" u="none" strike="noStrike" kern="1200" baseline="0" dirty="0">
                <a:solidFill>
                  <a:schemeClr val="tx1"/>
                </a:solidFill>
                <a:latin typeface="+mn-lt"/>
                <a:ea typeface="+mn-ea"/>
                <a:cs typeface="+mn-cs"/>
              </a:rPr>
              <a:t>defined as 9,192,631,700 times the period of oscillation of radiation from the cesium atom. </a:t>
            </a:r>
            <a:r>
              <a:rPr lang="en-US" sz="1200" b="0" i="0" u="none" strike="noStrike" kern="1200" baseline="0" dirty="0">
                <a:solidFill>
                  <a:schemeClr val="tx1"/>
                </a:solidFill>
                <a:latin typeface="+mn-lt"/>
                <a:ea typeface="+mn-ea"/>
                <a:cs typeface="+mn-cs"/>
              </a:rPr>
              <a:t>The newest type of cesium atomic clock is shown in the figure.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table on the right shows some approximate time intervals.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Systems of units commonly used in physics are the SI, which we just talked about. The units of length, mass, and time for this system are the meter (m), kilogram (kg), and second (s). There is also a system called the </a:t>
            </a:r>
            <a:r>
              <a:rPr lang="en-US" sz="1200" b="0" i="0" u="none" strike="noStrike" kern="1200" baseline="0" dirty="0" err="1">
                <a:solidFill>
                  <a:schemeClr val="tx1"/>
                </a:solidFill>
                <a:latin typeface="+mn-lt"/>
                <a:ea typeface="+mn-ea"/>
                <a:cs typeface="+mn-cs"/>
              </a:rPr>
              <a:t>cgs</a:t>
            </a:r>
            <a:r>
              <a:rPr lang="en-US" sz="1200" b="0" i="0" u="none" strike="noStrike" kern="1200" baseline="0" dirty="0">
                <a:solidFill>
                  <a:schemeClr val="tx1"/>
                </a:solidFill>
                <a:latin typeface="+mn-lt"/>
                <a:ea typeface="+mn-ea"/>
                <a:cs typeface="+mn-cs"/>
              </a:rPr>
              <a:t>, or Gaussian, system, in which the units of length, mass, and time are the centimeter (cm), gram (g), and second. You are probably familiar with the U.S. customary system, in which the units of length, mass, and time are the foot (</a:t>
            </a:r>
            <a:r>
              <a:rPr lang="en-US" sz="1200" b="0" i="0" u="none" strike="noStrike" kern="1200" baseline="0" dirty="0" err="1">
                <a:solidFill>
                  <a:schemeClr val="tx1"/>
                </a:solidFill>
                <a:latin typeface="+mn-lt"/>
                <a:ea typeface="+mn-ea"/>
                <a:cs typeface="+mn-cs"/>
              </a:rPr>
              <a:t>ft</a:t>
            </a:r>
            <a:r>
              <a:rPr lang="en-US" sz="1200" b="0" i="0" u="none" strike="noStrike" kern="1200" baseline="0" dirty="0">
                <a:solidFill>
                  <a:schemeClr val="tx1"/>
                </a:solidFill>
                <a:latin typeface="+mn-lt"/>
                <a:ea typeface="+mn-ea"/>
                <a:cs typeface="+mn-cs"/>
              </a:rPr>
              <a:t>), slug, and second.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 units are almost universally accepted in science and industry and will be used throughout this course, with limited use of Gaussian and U.S. customary units.</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15</a:t>
            </a:fld>
            <a:endParaRPr lang="en-US"/>
          </a:p>
        </p:txBody>
      </p:sp>
    </p:spTree>
    <p:extLst>
      <p:ext uri="{BB962C8B-B14F-4D97-AF65-F5344CB8AC3E}">
        <p14:creationId xmlns:p14="http://schemas.microsoft.com/office/powerpoint/2010/main" val="106240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 </a:t>
            </a:r>
            <a:r>
              <a:rPr lang="en-US" sz="1200" kern="1200" dirty="0">
                <a:solidFill>
                  <a:schemeClr val="tx1"/>
                </a:solidFill>
                <a:effectLst/>
                <a:latin typeface="+mn-lt"/>
                <a:ea typeface="+mn-ea"/>
                <a:cs typeface="+mn-cs"/>
              </a:rPr>
              <a:t>Levels of organization in matter.</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look at the figure on the left, which shows a bar of gold. Now imagine that the bar is cut in half. Both halves are still gold, right? We say the two resulting pieces retain their chemical identity. But what happens if the pieces of the cube are cut again and again, indefinitely?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Leucippus and Democritus were Greek philosophers who lived around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BCE, who speculated that we can’t cut something to smaller and smaller pieces. Instead, they reasoned the process ultimately would end when it produced a particle that could no longer be cut. In Greek, </a:t>
            </a:r>
            <a:r>
              <a:rPr lang="en-US" sz="1200" i="1" kern="1200" dirty="0" err="1">
                <a:solidFill>
                  <a:schemeClr val="tx1"/>
                </a:solidFill>
                <a:effectLst/>
                <a:latin typeface="+mn-lt"/>
                <a:ea typeface="+mn-ea"/>
                <a:cs typeface="+mn-cs"/>
              </a:rPr>
              <a:t>atomos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means “not sliceable”, and this is where the word “atom” comes from. It was once believed to be the smallest particle of matter.</a:t>
            </a:r>
            <a:r>
              <a:rPr lang="en-US" sz="1200" kern="1200" baseline="0" dirty="0">
                <a:solidFill>
                  <a:schemeClr val="tx1"/>
                </a:solidFill>
                <a:effectLst/>
                <a:latin typeface="+mn-lt"/>
                <a:ea typeface="+mn-ea"/>
                <a:cs typeface="+mn-cs"/>
              </a:rPr>
              <a:t> The top right image shows the gold atoms in our bar. We now</a:t>
            </a:r>
            <a:r>
              <a:rPr lang="en-US" sz="1200" kern="1200" dirty="0">
                <a:solidFill>
                  <a:schemeClr val="tx1"/>
                </a:solidFill>
                <a:effectLst/>
                <a:latin typeface="+mn-lt"/>
                <a:ea typeface="+mn-ea"/>
                <a:cs typeface="+mn-cs"/>
              </a:rPr>
              <a:t> know the atom is composed of more elementary particles.</a:t>
            </a:r>
            <a:r>
              <a:rPr lang="en-US" sz="1200" kern="1200" baseline="0" dirty="0">
                <a:solidFill>
                  <a:schemeClr val="tx1"/>
                </a:solidFill>
                <a:effectLst/>
                <a:latin typeface="+mn-lt"/>
                <a:ea typeface="+mn-ea"/>
                <a:cs typeface="+mn-cs"/>
              </a:rPr>
              <a:t> For example, inside the nucleus of the gold atoms are protons and neutrons, as shown in the middle right figure. Even these are made up of particles, called quarks. We’ll talk more about these in a few minutes.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16</a:t>
            </a:fld>
            <a:endParaRPr lang="en-US"/>
          </a:p>
        </p:txBody>
      </p:sp>
    </p:spTree>
    <p:extLst>
      <p:ext uri="{BB962C8B-B14F-4D97-AF65-F5344CB8AC3E}">
        <p14:creationId xmlns:p14="http://schemas.microsoft.com/office/powerpoint/2010/main" val="393704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a:t>
            </a:r>
            <a:r>
              <a:rPr lang="en-US" sz="1200" b="0" kern="1200" dirty="0">
                <a:solidFill>
                  <a:schemeClr val="tx1"/>
                </a:solidFill>
                <a:effectLst/>
                <a:latin typeface="+mn-lt"/>
                <a:ea typeface="+mn-ea"/>
                <a:cs typeface="+mn-cs"/>
              </a:rPr>
              <a:t>Model of atom resembling solar system</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early 1900s scientists discovered the nucleus. </a:t>
            </a:r>
            <a:r>
              <a:rPr lang="en-US" sz="1200" kern="1200" dirty="0">
                <a:solidFill>
                  <a:schemeClr val="tx1"/>
                </a:solidFill>
                <a:effectLst/>
                <a:latin typeface="+mn-lt"/>
                <a:ea typeface="+mn-ea"/>
                <a:cs typeface="+mn-cs"/>
              </a:rPr>
              <a:t>Nearly a century ago the Danish physicist </a:t>
            </a:r>
            <a:r>
              <a:rPr lang="en-US" sz="1200" kern="1200" dirty="0" err="1">
                <a:solidFill>
                  <a:schemeClr val="tx1"/>
                </a:solidFill>
                <a:effectLst/>
                <a:latin typeface="+mn-lt"/>
                <a:ea typeface="+mn-ea"/>
                <a:cs typeface="+mn-cs"/>
              </a:rPr>
              <a:t>Niels</a:t>
            </a:r>
            <a:r>
              <a:rPr lang="en-US" sz="1200" kern="1200" dirty="0">
                <a:solidFill>
                  <a:schemeClr val="tx1"/>
                </a:solidFill>
                <a:effectLst/>
                <a:latin typeface="+mn-lt"/>
                <a:ea typeface="+mn-ea"/>
                <a:cs typeface="+mn-cs"/>
              </a:rPr>
              <a:t> Bohr proposed a model of the atom which resembled a miniature solar system, with a dense, positively charged nucleus occupying the position of the Sun and negatively charged electrons orbiting like planets. This model worked pretty well for hydrogen, the simplest atom, but failed to explain many details of atomic structure. </a:t>
            </a:r>
          </a:p>
          <a:p>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By the 1930s scientists had determined that the nucleus is made up of protons and neutrons.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proton </a:t>
            </a:r>
            <a:r>
              <a:rPr lang="en-US" sz="1200" kern="1200" dirty="0">
                <a:solidFill>
                  <a:schemeClr val="tx1"/>
                </a:solidFill>
                <a:effectLst/>
                <a:latin typeface="+mn-lt"/>
                <a:ea typeface="+mn-ea"/>
                <a:cs typeface="+mn-cs"/>
              </a:rPr>
              <a:t>is nature’s most common carrier of positive charge, equal in magnitude but opposite in sign to the charge on the electron. A neutron has no charge and has a mass about equal to that of a proton. The number of protons in a nucleus determines what the element is. For instance, an</a:t>
            </a:r>
            <a:r>
              <a:rPr lang="en-US" sz="1200" kern="1200" baseline="0" dirty="0">
                <a:solidFill>
                  <a:schemeClr val="tx1"/>
                </a:solidFill>
                <a:effectLst/>
                <a:latin typeface="+mn-lt"/>
                <a:ea typeface="+mn-ea"/>
                <a:cs typeface="+mn-cs"/>
              </a:rPr>
              <a:t> atom </a:t>
            </a:r>
            <a:r>
              <a:rPr lang="en-US" sz="1200" kern="1200" dirty="0">
                <a:solidFill>
                  <a:schemeClr val="tx1"/>
                </a:solidFill>
                <a:effectLst/>
                <a:latin typeface="+mn-lt"/>
                <a:ea typeface="+mn-ea"/>
                <a:cs typeface="+mn-cs"/>
              </a:rPr>
              <a:t>with only one proton in its nucleus is hydrogen. It doesn’t matter how many neutrons</a:t>
            </a:r>
            <a:r>
              <a:rPr lang="en-US" sz="1200" kern="1200" baseline="0" dirty="0">
                <a:solidFill>
                  <a:schemeClr val="tx1"/>
                </a:solidFill>
                <a:effectLst/>
                <a:latin typeface="+mn-lt"/>
                <a:ea typeface="+mn-ea"/>
                <a:cs typeface="+mn-cs"/>
              </a:rPr>
              <a:t> are there. One proton in the nucleus means it is a hydrogen nucleus. Two protons in the nucleus means it is a helium nucleus. Different numbers of neutrons correspond to different isotopes. </a:t>
            </a:r>
            <a:r>
              <a:rPr lang="en-US" sz="1200" kern="1200" dirty="0">
                <a:solidFill>
                  <a:schemeClr val="tx1"/>
                </a:solidFill>
                <a:effectLst/>
                <a:latin typeface="+mn-lt"/>
                <a:ea typeface="+mn-ea"/>
                <a:cs typeface="+mn-cs"/>
              </a:rPr>
              <a:t>Except for hydrogen, all atomic nuclei contain neutrons, which, together with the protons, interact through the strong nuclear force, which counteracts the repulsive electrical force of the protons.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https://commons.wikimedia.org/wiki/Atom#/media/File:Stylised_Lithium_Atom.png</a:t>
            </a:r>
          </a:p>
          <a:p>
            <a:r>
              <a:rPr lang="en-US" sz="1200" kern="1200" dirty="0">
                <a:solidFill>
                  <a:schemeClr val="tx1"/>
                </a:solidFill>
                <a:effectLst/>
                <a:latin typeface="+mn-lt"/>
                <a:ea typeface="+mn-ea"/>
                <a:cs typeface="+mn-cs"/>
              </a:rPr>
              <a:t>CC BY-SA 3.0, https://commons.wikimedia.org/w/index.php?curid=295612</a:t>
            </a:r>
          </a:p>
          <a:p>
            <a:r>
              <a:rPr lang="en-US" sz="1200" kern="1200" dirty="0">
                <a:solidFill>
                  <a:schemeClr val="tx1"/>
                </a:solidFill>
                <a:effectLst/>
                <a:latin typeface="+mn-lt"/>
                <a:ea typeface="+mn-ea"/>
                <a:cs typeface="+mn-cs"/>
              </a:rPr>
              <a:t>This file is licensed under the Creative Commons Attribution-Share Alike 3.0 </a:t>
            </a:r>
            <a:r>
              <a:rPr lang="en-US" sz="1200" kern="1200" dirty="0" err="1">
                <a:solidFill>
                  <a:schemeClr val="tx1"/>
                </a:solidFill>
                <a:effectLst/>
                <a:latin typeface="+mn-lt"/>
                <a:ea typeface="+mn-ea"/>
                <a:cs typeface="+mn-cs"/>
              </a:rPr>
              <a:t>Unported</a:t>
            </a:r>
            <a:r>
              <a:rPr lang="en-US" sz="1200" kern="1200" dirty="0">
                <a:solidFill>
                  <a:schemeClr val="tx1"/>
                </a:solidFill>
                <a:effectLst/>
                <a:latin typeface="+mn-lt"/>
                <a:ea typeface="+mn-ea"/>
                <a:cs typeface="+mn-cs"/>
              </a:rPr>
              <a:t> license.</a:t>
            </a:r>
          </a:p>
          <a:p>
            <a:r>
              <a:rPr lang="en-US" sz="1200" kern="1200" dirty="0">
                <a:solidFill>
                  <a:schemeClr val="tx1"/>
                </a:solidFill>
                <a:effectLst/>
                <a:latin typeface="+mn-lt"/>
                <a:ea typeface="+mn-ea"/>
                <a:cs typeface="+mn-cs"/>
              </a:rPr>
              <a:t>[Public domain], via Wikimedia Commons</a:t>
            </a:r>
          </a:p>
        </p:txBody>
      </p:sp>
      <p:sp>
        <p:nvSpPr>
          <p:cNvPr id="4" name="Slide Number Placeholder 3"/>
          <p:cNvSpPr>
            <a:spLocks noGrp="1"/>
          </p:cNvSpPr>
          <p:nvPr>
            <p:ph type="sldNum" sz="quarter" idx="10"/>
          </p:nvPr>
        </p:nvSpPr>
        <p:spPr/>
        <p:txBody>
          <a:bodyPr/>
          <a:lstStyle/>
          <a:p>
            <a:fld id="{6E7E7F27-47DB-D94D-995F-E3088F8069A6}" type="slidenum">
              <a:rPr lang="en-US" smtClean="0"/>
              <a:t>17</a:t>
            </a:fld>
            <a:endParaRPr lang="en-US"/>
          </a:p>
        </p:txBody>
      </p:sp>
    </p:spTree>
    <p:extLst>
      <p:ext uri="{BB962C8B-B14F-4D97-AF65-F5344CB8AC3E}">
        <p14:creationId xmlns:p14="http://schemas.microsoft.com/office/powerpoint/2010/main" val="97718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a:t>
            </a:r>
            <a:r>
              <a:rPr lang="en-US" sz="1200" kern="1200" baseline="0" dirty="0">
                <a:solidFill>
                  <a:schemeClr val="tx1"/>
                </a:solidFill>
                <a:effectLst/>
                <a:latin typeface="+mn-lt"/>
                <a:ea typeface="+mn-ea"/>
                <a:cs typeface="+mn-cs"/>
              </a:rPr>
              <a:t> a look at the </a:t>
            </a:r>
            <a:r>
              <a:rPr lang="en-US" sz="1200" kern="1200" dirty="0">
                <a:solidFill>
                  <a:schemeClr val="tx1"/>
                </a:solidFill>
                <a:effectLst/>
                <a:latin typeface="+mn-lt"/>
                <a:ea typeface="+mn-ea"/>
                <a:cs typeface="+mn-cs"/>
              </a:rPr>
              <a:t>size of a hydrogen atom and compare it to the size of a proton, which is the nucleus of a hydrogen atom. The proton is one hundred thousand times smaller. If the proton were the size of a Ping-Pong ball, the electron would be a tiny speck about the size of a bacterium, orbiting the proton a kilometer away! Other atoms are similarly constructed. So there is a surprising amount of empty space in ordinary matter. </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18</a:t>
            </a:fld>
            <a:endParaRPr lang="en-US"/>
          </a:p>
        </p:txBody>
      </p:sp>
    </p:spTree>
    <p:extLst>
      <p:ext uri="{BB962C8B-B14F-4D97-AF65-F5344CB8AC3E}">
        <p14:creationId xmlns:p14="http://schemas.microsoft.com/office/powerpoint/2010/main" val="108115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Figure </a:t>
            </a:r>
            <a:r>
              <a:rPr lang="en-US" b="0" baseline="0" dirty="0"/>
              <a:t>Quark composition of proton and neutron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As we just saw, protons and neutrons aren’t the smallest particles. They are composed of more fundamental particles called quarks. There are six quarks: </a:t>
            </a:r>
            <a:r>
              <a:rPr lang="en-US" sz="1200" kern="1200" dirty="0">
                <a:solidFill>
                  <a:schemeClr val="tx1"/>
                </a:solidFill>
                <a:effectLst/>
                <a:latin typeface="+mn-lt"/>
                <a:ea typeface="+mn-ea"/>
                <a:cs typeface="+mn-cs"/>
              </a:rPr>
              <a:t>named </a:t>
            </a:r>
            <a:r>
              <a:rPr lang="en-US" sz="1200" i="1" kern="1200" dirty="0">
                <a:solidFill>
                  <a:schemeClr val="tx1"/>
                </a:solidFill>
                <a:effectLst/>
                <a:latin typeface="+mn-lt"/>
                <a:ea typeface="+mn-ea"/>
                <a:cs typeface="+mn-cs"/>
              </a:rPr>
              <a:t>up, down, strange, charm, bottom</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top</a:t>
            </a:r>
            <a:r>
              <a:rPr lang="en-US" sz="1200" kern="1200" dirty="0">
                <a:solidFill>
                  <a:schemeClr val="tx1"/>
                </a:solidFill>
                <a:effectLst/>
                <a:latin typeface="+mn-lt"/>
                <a:ea typeface="+mn-ea"/>
                <a:cs typeface="+mn-cs"/>
              </a:rPr>
              <a:t>. The up, charm, and top quarks each carry a charge equal to plus two-thirds that of the proton, and the down, strange, and bottom quarks each carry a charge equal to minus one-third the proton charge. The proton consists of two up quarks and one down quark,</a:t>
            </a:r>
            <a:r>
              <a:rPr lang="en-US" sz="1200" kern="1200" baseline="0" dirty="0">
                <a:solidFill>
                  <a:schemeClr val="tx1"/>
                </a:solidFill>
                <a:effectLst/>
                <a:latin typeface="+mn-lt"/>
                <a:ea typeface="+mn-ea"/>
                <a:cs typeface="+mn-cs"/>
              </a:rPr>
              <a:t> which gives</a:t>
            </a:r>
            <a:r>
              <a:rPr lang="en-US" sz="1200" kern="1200" dirty="0">
                <a:solidFill>
                  <a:schemeClr val="tx1"/>
                </a:solidFill>
                <a:effectLst/>
                <a:latin typeface="+mn-lt"/>
                <a:ea typeface="+mn-ea"/>
                <a:cs typeface="+mn-cs"/>
              </a:rPr>
              <a:t> the correct charge for the proton, +1. The neutron is composed of two down quarks and one up quark and has a net charge of zero.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up and down quarks are sufficient to describe all normal matter, so the existence of the other four quarks, which have been indirectly observed in high-energy experiments, is something of a mystery. </a:t>
            </a:r>
            <a:endParaRPr lang="en-US" baseline="0" dirty="0"/>
          </a:p>
        </p:txBody>
      </p:sp>
      <p:sp>
        <p:nvSpPr>
          <p:cNvPr id="4" name="Slide Number Placeholder 3"/>
          <p:cNvSpPr>
            <a:spLocks noGrp="1"/>
          </p:cNvSpPr>
          <p:nvPr>
            <p:ph type="sldNum" sz="quarter" idx="10"/>
          </p:nvPr>
        </p:nvSpPr>
        <p:spPr/>
        <p:txBody>
          <a:bodyPr/>
          <a:lstStyle/>
          <a:p>
            <a:fld id="{6E7E7F27-47DB-D94D-995F-E3088F8069A6}" type="slidenum">
              <a:rPr lang="en-US" smtClean="0"/>
              <a:t>19</a:t>
            </a:fld>
            <a:endParaRPr lang="en-US"/>
          </a:p>
        </p:txBody>
      </p:sp>
    </p:spTree>
    <p:extLst>
      <p:ext uri="{BB962C8B-B14F-4D97-AF65-F5344CB8AC3E}">
        <p14:creationId xmlns:p14="http://schemas.microsoft.com/office/powerpoint/2010/main" val="30452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2</a:t>
            </a:fld>
            <a:endParaRPr lang="en-US"/>
          </a:p>
        </p:txBody>
      </p:sp>
    </p:spTree>
    <p:extLst>
      <p:ext uri="{BB962C8B-B14F-4D97-AF65-F5344CB8AC3E}">
        <p14:creationId xmlns:p14="http://schemas.microsoft.com/office/powerpoint/2010/main" val="1720309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physics the word </a:t>
            </a:r>
            <a:r>
              <a:rPr lang="en-US" sz="1200" i="1" kern="1200" dirty="0">
                <a:solidFill>
                  <a:schemeClr val="tx1"/>
                </a:solidFill>
                <a:effectLst/>
                <a:latin typeface="+mn-lt"/>
                <a:ea typeface="+mn-ea"/>
                <a:cs typeface="+mn-cs"/>
              </a:rPr>
              <a:t>dimension </a:t>
            </a:r>
            <a:r>
              <a:rPr lang="en-US" sz="1200" kern="1200" dirty="0">
                <a:solidFill>
                  <a:schemeClr val="tx1"/>
                </a:solidFill>
                <a:effectLst/>
                <a:latin typeface="+mn-lt"/>
                <a:ea typeface="+mn-ea"/>
                <a:cs typeface="+mn-cs"/>
              </a:rPr>
              <a:t>denotes the physical nature of a quantity. The distance between two points, for example, can be measured in feet, meters, or furlongs, which are different ways of expressing the dimension of </a:t>
            </a:r>
            <a:r>
              <a:rPr lang="en-US" sz="1200" i="1" kern="1200" dirty="0">
                <a:solidFill>
                  <a:schemeClr val="tx1"/>
                </a:solidFill>
                <a:effectLst/>
                <a:latin typeface="+mn-lt"/>
                <a:ea typeface="+mn-ea"/>
                <a:cs typeface="+mn-cs"/>
              </a:rPr>
              <a:t>length</a:t>
            </a:r>
            <a:r>
              <a:rPr lang="en-US" sz="1200" kern="1200" dirty="0">
                <a:solidFill>
                  <a:schemeClr val="tx1"/>
                </a:solidFill>
                <a:effectLst/>
                <a:latin typeface="+mn-lt"/>
                <a:ea typeface="+mn-ea"/>
                <a:cs typeface="+mn-cs"/>
              </a:rPr>
              <a:t>. The symbols used in this section to specify the dimensions of length, mass, and time are capital L, M, and 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a:t>
            </a:r>
            <a:r>
              <a:rPr lang="en-US" sz="1200" kern="1200" baseline="0" dirty="0">
                <a:solidFill>
                  <a:schemeClr val="tx1"/>
                </a:solidFill>
                <a:effectLst/>
                <a:latin typeface="+mn-lt"/>
                <a:ea typeface="+mn-ea"/>
                <a:cs typeface="+mn-cs"/>
              </a:rPr>
              <a:t> a look at the table. The dimensions of velocity, which has units of meters divided by seconds, or meters per second, is L over T. And the dimensions of area is L squared.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are looking for the</a:t>
            </a:r>
            <a:r>
              <a:rPr lang="en-US" sz="1200" kern="1200" baseline="0" dirty="0">
                <a:solidFill>
                  <a:schemeClr val="tx1"/>
                </a:solidFill>
                <a:effectLst/>
                <a:latin typeface="+mn-lt"/>
                <a:ea typeface="+mn-ea"/>
                <a:cs typeface="+mn-cs"/>
              </a:rPr>
              <a:t> dimensions of a physical quantity, we use brackets. [click to show equation] Here’s an example. Velocity, as we just discussed, has dimensions length over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Throughout this course we will be dealing with mathematical expressions that relate different physical quantities. One way to analyze such expressions is called </a:t>
            </a:r>
            <a:r>
              <a:rPr lang="en-US" sz="1200" b="1" kern="1200" dirty="0">
                <a:solidFill>
                  <a:schemeClr val="tx1"/>
                </a:solidFill>
                <a:effectLst/>
                <a:latin typeface="+mn-lt"/>
                <a:ea typeface="+mn-ea"/>
                <a:cs typeface="+mn-cs"/>
              </a:rPr>
              <a:t>dimensional analysis.</a:t>
            </a:r>
            <a:r>
              <a:rPr lang="en-US" sz="1200" kern="1200" dirty="0">
                <a:solidFill>
                  <a:schemeClr val="tx1"/>
                </a:solidFill>
                <a:effectLst/>
                <a:latin typeface="+mn-lt"/>
                <a:ea typeface="+mn-ea"/>
                <a:cs typeface="+mn-cs"/>
              </a:rPr>
              <a:t> Dimensional analysis uses the fact that </a:t>
            </a:r>
            <a:r>
              <a:rPr lang="en-US" sz="1200" b="1" kern="1200" dirty="0">
                <a:solidFill>
                  <a:schemeClr val="tx1"/>
                </a:solidFill>
                <a:effectLst/>
                <a:latin typeface="+mn-lt"/>
                <a:ea typeface="+mn-ea"/>
                <a:cs typeface="+mn-cs"/>
              </a:rPr>
              <a:t>dimensions can be treated as algebraic quantities. </a:t>
            </a:r>
            <a:r>
              <a:rPr lang="en-US" sz="1200" kern="1200" dirty="0">
                <a:solidFill>
                  <a:schemeClr val="tx1"/>
                </a:solidFill>
                <a:effectLst/>
                <a:latin typeface="+mn-lt"/>
                <a:ea typeface="+mn-ea"/>
                <a:cs typeface="+mn-cs"/>
              </a:rPr>
              <a:t>For example, adding masses to lengths makes no sense, so it follows that quantities can be added or subtracted only if they have the same dimensions. If the terms on the opposite sides of an equation have the same dimensions, then that equation </a:t>
            </a:r>
            <a:r>
              <a:rPr lang="en-US" sz="1200" i="1" kern="1200" dirty="0">
                <a:solidFill>
                  <a:schemeClr val="tx1"/>
                </a:solidFill>
                <a:effectLst/>
                <a:latin typeface="+mn-lt"/>
                <a:ea typeface="+mn-ea"/>
                <a:cs typeface="+mn-cs"/>
              </a:rPr>
              <a:t>may</a:t>
            </a:r>
            <a:r>
              <a:rPr lang="en-US" sz="1200" kern="1200" dirty="0">
                <a:solidFill>
                  <a:schemeClr val="tx1"/>
                </a:solidFill>
                <a:effectLst/>
                <a:latin typeface="+mn-lt"/>
                <a:ea typeface="+mn-ea"/>
                <a:cs typeface="+mn-cs"/>
              </a:rPr>
              <a:t> be correct, although correctness can’t be guaranteed on the basis of dimensions alone. However, if the opposite sides of an equation have different dimensions, you can be sure the equation is wrong. Dimensional analysis is a nice way to check your work. And it can be used to develop insight into the relationships between physical quantities.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E7E7F27-47DB-D94D-995F-E3088F8069A6}" type="slidenum">
              <a:rPr lang="en-US" smtClean="0"/>
              <a:t>20</a:t>
            </a:fld>
            <a:endParaRPr lang="en-US"/>
          </a:p>
        </p:txBody>
      </p:sp>
    </p:spTree>
    <p:extLst>
      <p:ext uri="{BB962C8B-B14F-4D97-AF65-F5344CB8AC3E}">
        <p14:creationId xmlns:p14="http://schemas.microsoft.com/office/powerpoint/2010/main" val="237440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look at an example. What kind of relationships are there between distance, acceleration, velocity, and time? Distance, which is often symbolized by </a:t>
            </a:r>
            <a:r>
              <a:rPr lang="en-US" i="1" baseline="0" dirty="0"/>
              <a:t>x</a:t>
            </a:r>
            <a:r>
              <a:rPr lang="en-US" baseline="0" dirty="0"/>
              <a:t>, has dimensions of length. Time, </a:t>
            </a:r>
            <a:r>
              <a:rPr lang="en-US" i="1" baseline="0" dirty="0"/>
              <a:t>t</a:t>
            </a:r>
            <a:r>
              <a:rPr lang="en-US" baseline="0" dirty="0"/>
              <a:t>, has dimensions of time, obviously. Velocity, as we just saw, has dimensions length over time, and is symbolized by</a:t>
            </a:r>
            <a:r>
              <a:rPr lang="en-US" i="1" baseline="0" dirty="0"/>
              <a:t> v</a:t>
            </a:r>
            <a:r>
              <a:rPr lang="en-US" baseline="0" dirty="0"/>
              <a:t>. Acceleration, symbolized by </a:t>
            </a:r>
            <a:r>
              <a:rPr lang="en-US" i="1" baseline="0" dirty="0"/>
              <a:t>a</a:t>
            </a:r>
            <a:r>
              <a:rPr lang="en-US" baseline="0" dirty="0"/>
              <a:t>, has dimensions of length divided by time squared.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So using dimensional analysis, we can write this. [click to show equation] From this result we can speculate that velocity is equal to acceleration multiplied by time, [click to show equation] and this is true for the special case of an object motion with constant acceleration starting from 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look at another example. [click to show equation] From this, you might think that distance is equal to acceleration times time, but there is a factor of one-half that we couldn’t deduce from dimensional analysis alone. [click to show equation] The correct expression is</a:t>
            </a:r>
            <a:r>
              <a:rPr lang="en-US" i="1" baseline="0" dirty="0"/>
              <a:t> x</a:t>
            </a:r>
            <a:r>
              <a:rPr lang="en-US" baseline="0" dirty="0"/>
              <a:t> equals </a:t>
            </a:r>
            <a:r>
              <a:rPr lang="en-US" baseline="0" dirty="0" err="1"/>
              <a:t>½</a:t>
            </a:r>
            <a:r>
              <a:rPr lang="en-US" i="1" baseline="0" dirty="0" err="1"/>
              <a:t>at</a:t>
            </a:r>
            <a:r>
              <a:rPr lang="en-US" baseline="30000" dirty="0" err="1"/>
              <a:t>2</a:t>
            </a:r>
            <a:r>
              <a:rPr lang="en-US" baseline="0" dirty="0"/>
              <a:t>. </a:t>
            </a:r>
          </a:p>
        </p:txBody>
      </p:sp>
      <p:sp>
        <p:nvSpPr>
          <p:cNvPr id="4" name="Slide Number Placeholder 3"/>
          <p:cNvSpPr>
            <a:spLocks noGrp="1"/>
          </p:cNvSpPr>
          <p:nvPr>
            <p:ph type="sldNum" sz="quarter" idx="10"/>
          </p:nvPr>
        </p:nvSpPr>
        <p:spPr/>
        <p:txBody>
          <a:bodyPr/>
          <a:lstStyle/>
          <a:p>
            <a:fld id="{6E7E7F27-47DB-D94D-995F-E3088F8069A6}" type="slidenum">
              <a:rPr lang="en-US" smtClean="0"/>
              <a:t>21</a:t>
            </a:fld>
            <a:endParaRPr lang="en-US"/>
          </a:p>
        </p:txBody>
      </p:sp>
    </p:spTree>
    <p:extLst>
      <p:ext uri="{BB962C8B-B14F-4D97-AF65-F5344CB8AC3E}">
        <p14:creationId xmlns:p14="http://schemas.microsoft.com/office/powerpoint/2010/main" val="93736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measurements have uncertainties associated with them, and the accuracy of a measurement depends on the sensitivity of the apparatus, the skill of the person carrying out the measurement, and the number of times the measurement is repeated. Once the measurements, along with their uncertainties, are known, we will often need to perform calculations with these measurements. In this course will use a method called </a:t>
            </a:r>
            <a:r>
              <a:rPr lang="en-US" sz="1200" b="1" i="1" kern="1200" dirty="0">
                <a:solidFill>
                  <a:schemeClr val="tx1"/>
                </a:solidFill>
                <a:effectLst/>
                <a:latin typeface="+mn-lt"/>
                <a:ea typeface="+mn-ea"/>
                <a:cs typeface="+mn-cs"/>
              </a:rPr>
              <a:t>significant figures, </a:t>
            </a:r>
            <a:r>
              <a:rPr lang="en-US" sz="1200" kern="1200" dirty="0">
                <a:solidFill>
                  <a:schemeClr val="tx1"/>
                </a:solidFill>
                <a:effectLst/>
                <a:latin typeface="+mn-lt"/>
                <a:ea typeface="+mn-ea"/>
                <a:cs typeface="+mn-cs"/>
              </a:rPr>
              <a:t>which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used to indicate the approximate number of digits that should be retained at the end of a calculation.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example, imagine you measure the area of a rectangular plate with a meter stick, and the accuracy you can measure a length is plus or minus 0.1 centimeters. If your measurement of the length of the plate is 16.3 cm, you can only claim it lies somewhere between 16.2 cm and 16.4 cm. In this case, we say the measured value has three significant figures.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measure the plate’s width to be 4.5 cm, the actual value lies between 4.4 cm and 4.6 cm. This measured value has only two significant figures.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Now let’s find the area of the plate, which is length time width. To account for the uncertainties in our area, we use the rule that </a:t>
            </a:r>
            <a:r>
              <a:rPr lang="en-US" sz="1200" b="1" kern="1200" baseline="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 multiplying or</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dividing two or more quantities, the number of significant figures in the final result is the same as the number of significant figures in the </a:t>
            </a:r>
            <a:r>
              <a:rPr lang="en-US" sz="1200" b="1" i="1" kern="1200" dirty="0">
                <a:solidFill>
                  <a:schemeClr val="tx1"/>
                </a:solidFill>
                <a:effectLst/>
                <a:latin typeface="+mn-lt"/>
                <a:ea typeface="+mn-ea"/>
                <a:cs typeface="+mn-cs"/>
              </a:rPr>
              <a:t>least accurate </a:t>
            </a:r>
            <a:r>
              <a:rPr lang="en-US" sz="1200" b="1" kern="1200" dirty="0">
                <a:solidFill>
                  <a:schemeClr val="tx1"/>
                </a:solidFill>
                <a:effectLst/>
                <a:latin typeface="+mn-lt"/>
                <a:ea typeface="+mn-ea"/>
                <a:cs typeface="+mn-cs"/>
              </a:rPr>
              <a:t>of the factors being combined, where </a:t>
            </a:r>
            <a:r>
              <a:rPr lang="en-US" sz="1200" b="1" i="1" kern="1200" dirty="0">
                <a:solidFill>
                  <a:schemeClr val="tx1"/>
                </a:solidFill>
                <a:effectLst/>
                <a:latin typeface="+mn-lt"/>
                <a:ea typeface="+mn-ea"/>
                <a:cs typeface="+mn-cs"/>
              </a:rPr>
              <a:t>least accurate </a:t>
            </a:r>
            <a:r>
              <a:rPr lang="en-US" sz="1200" b="1" kern="1200" dirty="0">
                <a:solidFill>
                  <a:schemeClr val="tx1"/>
                </a:solidFill>
                <a:effectLst/>
                <a:latin typeface="+mn-lt"/>
                <a:ea typeface="+mn-ea"/>
                <a:cs typeface="+mn-cs"/>
              </a:rPr>
              <a:t>means </a:t>
            </a:r>
            <a:r>
              <a:rPr lang="en-US" sz="1200" b="1" i="1" kern="1200" dirty="0">
                <a:solidFill>
                  <a:schemeClr val="tx1"/>
                </a:solidFill>
                <a:effectLst/>
                <a:latin typeface="+mn-lt"/>
                <a:ea typeface="+mn-ea"/>
                <a:cs typeface="+mn-cs"/>
              </a:rPr>
              <a:t>having the lowest number of significant figures</a:t>
            </a:r>
            <a:r>
              <a:rPr lang="en-US" sz="1200" b="1"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 this case, the number of significant figures in the length is 3, and the number of significant figures in the width is 2, so our product should have 2 significant figures. When we multiply, [click to show equation] our answer is 73.35 square centimeters, so we will need to round this to 2 significant figures. Our final answer is 73 centimeters squared.</a:t>
            </a:r>
            <a:endParaRPr lang="en-US" b="0" baseline="0" dirty="0"/>
          </a:p>
        </p:txBody>
      </p:sp>
      <p:sp>
        <p:nvSpPr>
          <p:cNvPr id="4" name="Slide Number Placeholder 3"/>
          <p:cNvSpPr>
            <a:spLocks noGrp="1"/>
          </p:cNvSpPr>
          <p:nvPr>
            <p:ph type="sldNum" sz="quarter" idx="10"/>
          </p:nvPr>
        </p:nvSpPr>
        <p:spPr/>
        <p:txBody>
          <a:bodyPr/>
          <a:lstStyle/>
          <a:p>
            <a:fld id="{6E7E7F27-47DB-D94D-995F-E3088F8069A6}" type="slidenum">
              <a:rPr lang="en-US" smtClean="0"/>
              <a:t>22</a:t>
            </a:fld>
            <a:endParaRPr lang="en-US"/>
          </a:p>
        </p:txBody>
      </p:sp>
    </p:spTree>
    <p:extLst>
      <p:ext uri="{BB962C8B-B14F-4D97-AF65-F5344CB8AC3E}">
        <p14:creationId xmlns:p14="http://schemas.microsoft.com/office/powerpoint/2010/main" val="352370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Zeros may or may not be significant figures. Zeros used to position the decimal point in such numbers as 0.03 and 0.0075 are not considered significant figures. So 0.03 has one significant figure, and 0.0075 has two.</a:t>
            </a:r>
            <a:endParaRPr lang="en-US" baseline="0" dirty="0"/>
          </a:p>
        </p:txBody>
      </p:sp>
      <p:sp>
        <p:nvSpPr>
          <p:cNvPr id="4" name="Slide Number Placeholder 3"/>
          <p:cNvSpPr>
            <a:spLocks noGrp="1"/>
          </p:cNvSpPr>
          <p:nvPr>
            <p:ph type="sldNum" sz="quarter" idx="10"/>
          </p:nvPr>
        </p:nvSpPr>
        <p:spPr/>
        <p:txBody>
          <a:bodyPr/>
          <a:lstStyle/>
          <a:p>
            <a:fld id="{6E7E7F27-47DB-D94D-995F-E3088F8069A6}" type="slidenum">
              <a:rPr lang="en-US" smtClean="0"/>
              <a:t>23</a:t>
            </a:fld>
            <a:endParaRPr lang="en-US"/>
          </a:p>
        </p:txBody>
      </p:sp>
    </p:spTree>
    <p:extLst>
      <p:ext uri="{BB962C8B-B14F-4D97-AF65-F5344CB8AC3E}">
        <p14:creationId xmlns:p14="http://schemas.microsoft.com/office/powerpoint/2010/main" val="376217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about the case where zeros are placed after other digits in a whole number? Let’s say we measure the mass of an object to be 1500 grams. Are the zeros place holders, or are they significant? As it is written, there is no way to know for sure. A way around this is to use scientific notation, [click to show equation] which removes the ambiguity. </a:t>
            </a:r>
          </a:p>
        </p:txBody>
      </p:sp>
      <p:sp>
        <p:nvSpPr>
          <p:cNvPr id="4" name="Slide Number Placeholder 3"/>
          <p:cNvSpPr>
            <a:spLocks noGrp="1"/>
          </p:cNvSpPr>
          <p:nvPr>
            <p:ph type="sldNum" sz="quarter" idx="10"/>
          </p:nvPr>
        </p:nvSpPr>
        <p:spPr/>
        <p:txBody>
          <a:bodyPr/>
          <a:lstStyle/>
          <a:p>
            <a:fld id="{6E7E7F27-47DB-D94D-995F-E3088F8069A6}" type="slidenum">
              <a:rPr lang="en-US" smtClean="0"/>
              <a:t>24</a:t>
            </a:fld>
            <a:endParaRPr lang="en-US"/>
          </a:p>
        </p:txBody>
      </p:sp>
    </p:spTree>
    <p:extLst>
      <p:ext uri="{BB962C8B-B14F-4D97-AF65-F5344CB8AC3E}">
        <p14:creationId xmlns:p14="http://schemas.microsoft.com/office/powerpoint/2010/main" val="2802884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zeros written after a decimal point are considered significant. For example, 3.00, 30.0, and 300. have three significant figures, whereas 300 has only one. In our book, </a:t>
            </a:r>
            <a:r>
              <a:rPr lang="en-US" sz="1200" b="1" kern="1200" dirty="0">
                <a:solidFill>
                  <a:schemeClr val="tx1"/>
                </a:solidFill>
                <a:effectLst/>
                <a:latin typeface="+mn-lt"/>
                <a:ea typeface="+mn-ea"/>
                <a:cs typeface="+mn-cs"/>
              </a:rPr>
              <a:t>most of the numerical examples and end-of-topic problems will yield answers having two or three significant figures.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25</a:t>
            </a:fld>
            <a:endParaRPr lang="en-US"/>
          </a:p>
        </p:txBody>
      </p:sp>
    </p:spTree>
    <p:extLst>
      <p:ext uri="{BB962C8B-B14F-4D97-AF65-F5344CB8AC3E}">
        <p14:creationId xmlns:p14="http://schemas.microsoft.com/office/powerpoint/2010/main" val="4054585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addition and subtraction, look at the number of decimal places in the quantities involved rather than on the number of significant figures. </a:t>
            </a:r>
            <a:r>
              <a:rPr lang="en-US" sz="1200" b="1" kern="1200" dirty="0">
                <a:solidFill>
                  <a:schemeClr val="tx1"/>
                </a:solidFill>
                <a:effectLst/>
                <a:latin typeface="+mn-lt"/>
                <a:ea typeface="+mn-ea"/>
                <a:cs typeface="+mn-cs"/>
              </a:rPr>
              <a:t>When numbers are added or subtracted, the number of decimal places in the result should equal the smallest number of decimal places of any term.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find the sum of the numbers given. Our result is 128.35, but 123 has no decimal places, and 5.35 has two. We consider the number with the least amount of decimal places, in this case zero, so we</a:t>
            </a:r>
            <a:r>
              <a:rPr lang="en-US" sz="1200" b="0" kern="1200" baseline="0" dirty="0">
                <a:solidFill>
                  <a:schemeClr val="tx1"/>
                </a:solidFill>
                <a:effectLst/>
                <a:latin typeface="+mn-lt"/>
                <a:ea typeface="+mn-ea"/>
                <a:cs typeface="+mn-cs"/>
              </a:rPr>
              <a:t> round our answer to the nearest whole number.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Let’s try a subtraction problem. </a:t>
            </a:r>
            <a:r>
              <a:rPr lang="en-US" sz="1200" kern="1200" dirty="0">
                <a:solidFill>
                  <a:schemeClr val="tx1"/>
                </a:solidFill>
                <a:effectLst/>
                <a:latin typeface="+mn-lt"/>
                <a:ea typeface="+mn-ea"/>
                <a:cs typeface="+mn-cs"/>
              </a:rPr>
              <a:t>[click to show equation] </a:t>
            </a:r>
            <a:r>
              <a:rPr lang="en-US" sz="1200" b="0" kern="1200" baseline="0" dirty="0">
                <a:solidFill>
                  <a:schemeClr val="tx1"/>
                </a:solidFill>
                <a:effectLst/>
                <a:latin typeface="+mn-lt"/>
                <a:ea typeface="+mn-ea"/>
                <a:cs typeface="+mn-cs"/>
              </a:rPr>
              <a:t>In this case, our given numbers each have three decimal places, as does the result, so we leave it as is.</a:t>
            </a:r>
          </a:p>
          <a:p>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26</a:t>
            </a:fld>
            <a:endParaRPr lang="en-US"/>
          </a:p>
        </p:txBody>
      </p:sp>
    </p:spTree>
    <p:extLst>
      <p:ext uri="{BB962C8B-B14F-4D97-AF65-F5344CB8AC3E}">
        <p14:creationId xmlns:p14="http://schemas.microsoft.com/office/powerpoint/2010/main" val="146301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mn-lt"/>
                <a:ea typeface="+mn-ea"/>
                <a:cs typeface="+mn-cs"/>
              </a:rPr>
              <a:t>When performing multiple calculations, there can be discrepancies in the results introduced by the rounding process and the algebraic order in which steps are carried out. Let’s look at an example. This calculation can be performed in three different orders.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In Method 1, [click to show equations] the multiplication is done first, then the division.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In Method 2, [click to show equation] the division is done first, followed by multiplication.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In Method 3, [click to show equation] the first number is divided, then multiplied by the second.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As you can see, the results are slightly different, but </a:t>
            </a:r>
            <a:r>
              <a:rPr lang="en-US" sz="1200" b="0" i="0" u="none" strike="noStrike" kern="1200" baseline="0" dirty="0">
                <a:solidFill>
                  <a:schemeClr val="tx1"/>
                </a:solidFill>
                <a:effectLst/>
                <a:latin typeface="+mn-lt"/>
                <a:ea typeface="+mn-ea"/>
                <a:cs typeface="+mn-cs"/>
              </a:rPr>
              <a:t>s</a:t>
            </a:r>
            <a:r>
              <a:rPr lang="en-US" sz="1200" b="0" i="0" u="none" strike="noStrike" kern="1200" baseline="0" dirty="0">
                <a:solidFill>
                  <a:schemeClr val="tx1"/>
                </a:solidFill>
                <a:latin typeface="+mn-lt"/>
                <a:ea typeface="+mn-ea"/>
                <a:cs typeface="+mn-cs"/>
              </a:rPr>
              <a:t>uch minor discrepancies are to be expected, because the last significant digit is only one representative from a range of possible values, depending on experimental uncertainty.</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In this book, the worked examples report intermediate results to the proper number of significant figures, and only those digits are carried forward. In the problem sets, though,</a:t>
            </a:r>
            <a:r>
              <a:rPr lang="en-US" sz="1200" b="0" kern="1200" baseline="0" dirty="0">
                <a:solidFill>
                  <a:schemeClr val="tx1"/>
                </a:solidFill>
                <a:effectLst/>
                <a:latin typeface="+mn-lt"/>
                <a:ea typeface="+mn-ea"/>
                <a:cs typeface="+mn-cs"/>
              </a:rPr>
              <a:t> it is a good idea to keep extra significant figures until the end.</a:t>
            </a: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27</a:t>
            </a:fld>
            <a:endParaRPr lang="en-US"/>
          </a:p>
        </p:txBody>
      </p:sp>
    </p:spTree>
    <p:extLst>
      <p:ext uri="{BB962C8B-B14F-4D97-AF65-F5344CB8AC3E}">
        <p14:creationId xmlns:p14="http://schemas.microsoft.com/office/powerpoint/2010/main" val="856692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mn-lt"/>
                <a:ea typeface="+mn-ea"/>
                <a:cs typeface="+mn-cs"/>
              </a:rPr>
              <a:t>It is sometimes necessary to convert from one unit to another. Shown are the conversion factors between the SI and U.S. customary systems for units of length. </a:t>
            </a:r>
          </a:p>
          <a:p>
            <a:endParaRPr lang="en-US" sz="1200" b="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Units can be treated as algebraic quantities that can “cancel” each other. We can make a fraction with the conversion that will cancel the units we don’t want.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look at an example. </a:t>
            </a:r>
            <a:r>
              <a:rPr lang="en-US" sz="1200" kern="1200" dirty="0">
                <a:solidFill>
                  <a:schemeClr val="tx1"/>
                </a:solidFill>
                <a:effectLst/>
                <a:latin typeface="+mn-lt"/>
                <a:ea typeface="+mn-ea"/>
                <a:cs typeface="+mn-cs"/>
              </a:rPr>
              <a:t>[click to show equation] </a:t>
            </a:r>
            <a:r>
              <a:rPr lang="en-US" sz="1200" b="0" i="0" u="none" strike="noStrike" kern="1200" baseline="0" dirty="0">
                <a:solidFill>
                  <a:schemeClr val="tx1"/>
                </a:solidFill>
                <a:latin typeface="+mn-lt"/>
                <a:ea typeface="+mn-ea"/>
                <a:cs typeface="+mn-cs"/>
              </a:rPr>
              <a:t>We want to convert inches to centimeters. We can write our conversion fraction so that centimeters, the unit we want, is on top, and inches, the unit we want to cancel, is on the bottom.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Multiplying [click to show equation] gives us our result in centimeters.</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28</a:t>
            </a:fld>
            <a:endParaRPr lang="en-US"/>
          </a:p>
        </p:txBody>
      </p:sp>
    </p:spTree>
    <p:extLst>
      <p:ext uri="{BB962C8B-B14F-4D97-AF65-F5344CB8AC3E}">
        <p14:creationId xmlns:p14="http://schemas.microsoft.com/office/powerpoint/2010/main" val="2448387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getting an exact answer to a calculation is very difficult, or might even be impossible, either for mathematical reasons or because limited information is available. Estimates can give us useful approximate answers that can help us decide if a more precise calculation is necessary, and they can also serve as a partial check if the exact calculations are actually carried out. For example, let’s say we are performing a calculation and expect the result to be a large number. If we instead get a small number, we should check for errors.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many problems, knowing the approximate value of a quantity—within a factor of 10 or so—is sufficient. This approximate value is called an </a:t>
            </a:r>
            <a:r>
              <a:rPr lang="en-US" sz="1200" b="1" kern="1200" dirty="0">
                <a:solidFill>
                  <a:schemeClr val="tx1"/>
                </a:solidFill>
                <a:effectLst/>
                <a:latin typeface="+mn-lt"/>
                <a:ea typeface="+mn-ea"/>
                <a:cs typeface="+mn-cs"/>
              </a:rPr>
              <a:t>order-of-magnitude </a:t>
            </a:r>
            <a:r>
              <a:rPr lang="en-US" sz="1200" kern="1200" dirty="0">
                <a:solidFill>
                  <a:schemeClr val="tx1"/>
                </a:solidFill>
                <a:effectLst/>
                <a:latin typeface="+mn-lt"/>
                <a:ea typeface="+mn-ea"/>
                <a:cs typeface="+mn-cs"/>
              </a:rPr>
              <a:t>estimate, and requires finding the power of 10 that is closest to the actual value of the quantity.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we</a:t>
            </a:r>
            <a:r>
              <a:rPr lang="en-US" sz="1200" kern="1200" baseline="0" dirty="0">
                <a:solidFill>
                  <a:schemeClr val="tx1"/>
                </a:solidFill>
                <a:effectLst/>
                <a:latin typeface="+mn-lt"/>
                <a:ea typeface="+mn-ea"/>
                <a:cs typeface="+mn-cs"/>
              </a:rPr>
              <a:t> can think of 75 kilograms as about 10</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where the tilde symbol can be read as “is on the order of” or “is approximately”.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When making estimates, you can take considerable liberties, like letting </a:t>
            </a:r>
            <a:r>
              <a:rPr lang="en-US" sz="1200" kern="1200" baseline="0" dirty="0">
                <a:solidFill>
                  <a:schemeClr val="tx1"/>
                </a:solidFill>
                <a:effectLst/>
                <a:latin typeface="+mn-lt"/>
                <a:ea typeface="+mn-ea"/>
                <a:cs typeface="+mn-cs"/>
                <a:sym typeface="Symbol" panose="05050102010706020507" pitchFamily="18" charset="2"/>
              </a:rPr>
              <a:t></a:t>
            </a:r>
            <a:r>
              <a:rPr lang="en-US" sz="1200" kern="1200" baseline="0" dirty="0">
                <a:solidFill>
                  <a:schemeClr val="tx1"/>
                </a:solidFill>
                <a:effectLst/>
                <a:latin typeface="+mn-lt"/>
                <a:ea typeface="+mn-ea"/>
                <a:cs typeface="+mn-cs"/>
              </a:rPr>
              <a:t> be about 1. For a less crude estimate, you can let </a:t>
            </a:r>
            <a:r>
              <a:rPr lang="en-US" sz="1200" kern="1200" baseline="0" dirty="0">
                <a:solidFill>
                  <a:schemeClr val="tx1"/>
                </a:solidFill>
                <a:effectLst/>
                <a:latin typeface="+mn-lt"/>
                <a:ea typeface="+mn-ea"/>
                <a:cs typeface="+mn-cs"/>
                <a:sym typeface="Symbol" panose="05050102010706020507" pitchFamily="18" charset="2"/>
              </a:rPr>
              <a:t></a:t>
            </a:r>
            <a:r>
              <a:rPr lang="en-US" sz="1200" kern="1200" baseline="0" dirty="0">
                <a:solidFill>
                  <a:schemeClr val="tx1"/>
                </a:solidFill>
                <a:effectLst/>
                <a:latin typeface="+mn-lt"/>
                <a:ea typeface="+mn-ea"/>
                <a:cs typeface="+mn-cs"/>
              </a:rPr>
              <a:t> be about 3.</a:t>
            </a:r>
          </a:p>
          <a:p>
            <a:endParaRPr lang="en-US"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29</a:t>
            </a:fld>
            <a:endParaRPr lang="en-US"/>
          </a:p>
        </p:txBody>
      </p:sp>
    </p:spTree>
    <p:extLst>
      <p:ext uri="{BB962C8B-B14F-4D97-AF65-F5344CB8AC3E}">
        <p14:creationId xmlns:p14="http://schemas.microsoft.com/office/powerpoint/2010/main" val="27329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3</a:t>
            </a:fld>
            <a:endParaRPr lang="en-US"/>
          </a:p>
        </p:txBody>
      </p:sp>
    </p:spTree>
    <p:extLst>
      <p:ext uri="{BB962C8B-B14F-4D97-AF65-F5344CB8AC3E}">
        <p14:creationId xmlns:p14="http://schemas.microsoft.com/office/powerpoint/2010/main" val="3181634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1.5 </a:t>
            </a:r>
            <a:r>
              <a:rPr lang="en-US" sz="1200" kern="1200" dirty="0">
                <a:solidFill>
                  <a:schemeClr val="tx1"/>
                </a:solidFill>
                <a:effectLst/>
                <a:latin typeface="+mn-lt"/>
                <a:ea typeface="+mn-ea"/>
                <a:cs typeface="+mn-cs"/>
              </a:rPr>
              <a:t>Designation of points in a two-dimensional Cartesian coordinate system. Every point is labeled with coordinates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often be dealing with locations in space, so we need to define a coordinate system. A point on a line can be located with one coordinate, a point in a plane with two coordinates, and a point in space with three.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coordinate system used to specify locations in space consists of: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fixed reference point </a:t>
            </a:r>
            <a:r>
              <a:rPr lang="en-US" sz="1200" i="1"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called the </a:t>
            </a:r>
            <a:r>
              <a:rPr lang="en-US" sz="1200" i="1" kern="1200" dirty="0">
                <a:solidFill>
                  <a:schemeClr val="tx1"/>
                </a:solidFill>
                <a:effectLst/>
                <a:latin typeface="+mn-lt"/>
                <a:ea typeface="+mn-ea"/>
                <a:cs typeface="+mn-cs"/>
              </a:rPr>
              <a:t>origin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set of specified axes, or directions, with an appropriate scale and labels on the axes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Instructions on labeling a point in space relative to the origin and axes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are probably familiar with the coordinate system shown on the slide, called the </a:t>
            </a:r>
            <a:r>
              <a:rPr lang="en-US" sz="1200" b="1" kern="1200" dirty="0">
                <a:solidFill>
                  <a:schemeClr val="tx1"/>
                </a:solidFill>
                <a:effectLst/>
                <a:latin typeface="+mn-lt"/>
                <a:ea typeface="+mn-ea"/>
                <a:cs typeface="+mn-cs"/>
              </a:rPr>
              <a:t>Cartesian coordinate system,</a:t>
            </a:r>
            <a:r>
              <a:rPr lang="en-US" sz="1200" b="0" kern="120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sometimes called the </a:t>
            </a:r>
            <a:r>
              <a:rPr lang="en-US" sz="1200" b="1" kern="1200" dirty="0">
                <a:solidFill>
                  <a:schemeClr val="tx1"/>
                </a:solidFill>
                <a:effectLst/>
                <a:latin typeface="+mn-lt"/>
                <a:ea typeface="+mn-ea"/>
                <a:cs typeface="+mn-cs"/>
              </a:rPr>
              <a:t>rectangular coordinate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arbitrary point in this system is labeled with the coordinates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For example, the point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in the figure has coordinates (5, 3). If we start at the origin </a:t>
            </a:r>
            <a:r>
              <a:rPr lang="en-US" sz="1200" i="1"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we can reach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by moving 5 meters horizontally to the right and then 3 meters vertically upward.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Point </a:t>
            </a:r>
            <a:r>
              <a:rPr lang="en-US" sz="1200" i="1" kern="1200" dirty="0">
                <a:solidFill>
                  <a:schemeClr val="tx1"/>
                </a:solidFill>
                <a:effectLst/>
                <a:latin typeface="+mn-lt"/>
                <a:ea typeface="+mn-ea"/>
                <a:cs typeface="+mn-cs"/>
              </a:rPr>
              <a:t>Q </a:t>
            </a:r>
            <a:r>
              <a:rPr lang="en-US" sz="1200" kern="1200" dirty="0">
                <a:solidFill>
                  <a:schemeClr val="tx1"/>
                </a:solidFill>
                <a:effectLst/>
                <a:latin typeface="+mn-lt"/>
                <a:ea typeface="+mn-ea"/>
                <a:cs typeface="+mn-cs"/>
              </a:rPr>
              <a:t>has coordinates (–3, 4), which corresponds to going 3 meters horizontally to the left of the origin and 4 meters vertically upward from there. Positive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is usually selected as right of the origin and positive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upward from the origin.</a:t>
            </a:r>
          </a:p>
          <a:p>
            <a:endParaRPr lang="en-US"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30</a:t>
            </a:fld>
            <a:endParaRPr lang="en-US"/>
          </a:p>
        </p:txBody>
      </p:sp>
    </p:spTree>
    <p:extLst>
      <p:ext uri="{BB962C8B-B14F-4D97-AF65-F5344CB8AC3E}">
        <p14:creationId xmlns:p14="http://schemas.microsoft.com/office/powerpoint/2010/main" val="856812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1.6 </a:t>
            </a:r>
            <a:r>
              <a:rPr lang="en-US" sz="1200" kern="1200" dirty="0">
                <a:solidFill>
                  <a:schemeClr val="tx1"/>
                </a:solidFill>
                <a:effectLst/>
                <a:latin typeface="+mn-lt"/>
                <a:ea typeface="+mn-ea"/>
                <a:cs typeface="+mn-cs"/>
              </a:rPr>
              <a:t>The plane polar coordinates of a point are represented by the distance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and the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where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measured counterclockwise from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coordinate system is shown here. In this coordinate system, an origin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and a reference line are selected as shown. A point is then specified by the distance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from the origin to the point and by the angle </a:t>
            </a:r>
            <a:r>
              <a:rPr lang="en-US" sz="1200" i="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sym typeface="Symbol" panose="05050102010706020507" pitchFamily="18" charset="2"/>
              </a:rPr>
              <a:t> </a:t>
            </a:r>
            <a:r>
              <a:rPr lang="en-US" sz="1200" kern="1200" dirty="0">
                <a:solidFill>
                  <a:schemeClr val="tx1"/>
                </a:solidFill>
                <a:effectLst/>
                <a:latin typeface="+mn-lt"/>
                <a:ea typeface="+mn-ea"/>
                <a:cs typeface="+mn-cs"/>
              </a:rPr>
              <a:t>between the reference line and a line drawn from the origin to the point. The standard reference line is usually selected to be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of a Cartesian coordinate system. The angle </a:t>
            </a:r>
            <a:r>
              <a:rPr lang="en-US" sz="1200" i="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considered positive when measured counterclockwise from the reference line and negative when measured clockwise.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if a point is specified by the polar coordinates 3 m and 60°, we locate this point by moving out 3 m from the origin at an angle of 60° above, or counterclockwise from,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reference line. </a:t>
            </a:r>
          </a:p>
          <a:p>
            <a:endParaRPr lang="en-US"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31</a:t>
            </a:fld>
            <a:endParaRPr lang="en-US"/>
          </a:p>
        </p:txBody>
      </p:sp>
    </p:spTree>
    <p:extLst>
      <p:ext uri="{BB962C8B-B14F-4D97-AF65-F5344CB8AC3E}">
        <p14:creationId xmlns:p14="http://schemas.microsoft.com/office/powerpoint/2010/main" val="2668389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1.7 </a:t>
            </a:r>
            <a:r>
              <a:rPr lang="en-US" sz="1200" kern="1200" dirty="0">
                <a:solidFill>
                  <a:schemeClr val="tx1"/>
                </a:solidFill>
                <a:effectLst/>
                <a:latin typeface="+mn-lt"/>
                <a:ea typeface="+mn-ea"/>
                <a:cs typeface="+mn-cs"/>
              </a:rPr>
              <a:t>Certain trigonometric functions of a right triangle.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look at the right triangle in the figure. Side</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y</a:t>
            </a:r>
            <a:r>
              <a:rPr lang="en-US" sz="1200" kern="1200" baseline="0" dirty="0">
                <a:solidFill>
                  <a:schemeClr val="tx1"/>
                </a:solidFill>
                <a:effectLst/>
                <a:latin typeface="+mn-lt"/>
                <a:ea typeface="+mn-ea"/>
                <a:cs typeface="+mn-cs"/>
              </a:rPr>
              <a:t> is opposite the angle</a:t>
            </a:r>
            <a:r>
              <a:rPr lang="en-US" sz="1200" i="1"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sym typeface="Symbol" panose="05050102010706020507" pitchFamily="18" charset="2"/>
              </a:rPr>
              <a:t>, side</a:t>
            </a:r>
            <a:r>
              <a:rPr lang="en-US" sz="1200" i="1" kern="1200" baseline="0" dirty="0">
                <a:solidFill>
                  <a:schemeClr val="tx1"/>
                </a:solidFill>
                <a:effectLst/>
                <a:latin typeface="+mn-lt"/>
                <a:ea typeface="+mn-ea"/>
                <a:cs typeface="+mn-cs"/>
                <a:sym typeface="Symbol" panose="05050102010706020507" pitchFamily="18" charset="2"/>
              </a:rPr>
              <a:t> x</a:t>
            </a:r>
            <a:r>
              <a:rPr lang="en-US" sz="1200" kern="1200" baseline="0" dirty="0">
                <a:solidFill>
                  <a:schemeClr val="tx1"/>
                </a:solidFill>
                <a:effectLst/>
                <a:latin typeface="+mn-lt"/>
                <a:ea typeface="+mn-ea"/>
                <a:cs typeface="+mn-cs"/>
                <a:sym typeface="Symbol" panose="05050102010706020507" pitchFamily="18" charset="2"/>
              </a:rPr>
              <a:t> is adjacent to the angle, and side</a:t>
            </a:r>
            <a:r>
              <a:rPr lang="en-US" sz="1200" i="1" kern="1200" baseline="0" dirty="0">
                <a:solidFill>
                  <a:schemeClr val="tx1"/>
                </a:solidFill>
                <a:effectLst/>
                <a:latin typeface="+mn-lt"/>
                <a:ea typeface="+mn-ea"/>
                <a:cs typeface="+mn-cs"/>
                <a:sym typeface="Symbol" panose="05050102010706020507" pitchFamily="18" charset="2"/>
              </a:rPr>
              <a:t> r</a:t>
            </a:r>
            <a:r>
              <a:rPr lang="en-US" sz="1200" kern="1200" baseline="0" dirty="0">
                <a:solidFill>
                  <a:schemeClr val="tx1"/>
                </a:solidFill>
                <a:effectLst/>
                <a:latin typeface="+mn-lt"/>
                <a:ea typeface="+mn-ea"/>
                <a:cs typeface="+mn-cs"/>
                <a:sym typeface="Symbol" panose="05050102010706020507" pitchFamily="18" charset="2"/>
              </a:rPr>
              <a:t> is the hypotenuse. </a:t>
            </a:r>
          </a:p>
          <a:p>
            <a:endParaRPr lang="en-US" sz="1200" kern="1200" baseline="0" dirty="0">
              <a:solidFill>
                <a:schemeClr val="tx1"/>
              </a:solidFill>
              <a:effectLst/>
              <a:latin typeface="+mn-lt"/>
              <a:ea typeface="+mn-ea"/>
              <a:cs typeface="+mn-cs"/>
              <a:sym typeface="Symbol" panose="05050102010706020507" pitchFamily="18" charset="2"/>
            </a:endParaRPr>
          </a:p>
          <a:p>
            <a:r>
              <a:rPr lang="en-US" sz="1200" kern="1200" baseline="0" dirty="0">
                <a:solidFill>
                  <a:schemeClr val="tx1"/>
                </a:solidFill>
                <a:effectLst/>
                <a:latin typeface="+mn-lt"/>
                <a:ea typeface="+mn-ea"/>
                <a:cs typeface="+mn-cs"/>
                <a:sym typeface="Symbol" panose="05050102010706020507" pitchFamily="18" charset="2"/>
              </a:rPr>
              <a:t>The basic trig functions are the ratios of the lengths of the sides of the triangle, as listed on the right of the slide.</a:t>
            </a:r>
          </a:p>
          <a:p>
            <a:endParaRPr lang="en-US" sz="1200" kern="1200" baseline="0" dirty="0">
              <a:solidFill>
                <a:schemeClr val="tx1"/>
              </a:solidFill>
              <a:effectLst/>
              <a:latin typeface="+mn-lt"/>
              <a:ea typeface="+mn-ea"/>
              <a:cs typeface="+mn-cs"/>
              <a:sym typeface="Symbol" panose="05050102010706020507" pitchFamily="18" charset="2"/>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Pythagorean theorem [click to show equation] is another important relationship in right</a:t>
            </a:r>
            <a:r>
              <a:rPr lang="en-US" sz="1200" kern="1200" baseline="0" dirty="0">
                <a:solidFill>
                  <a:schemeClr val="tx1"/>
                </a:solidFill>
                <a:effectLst/>
                <a:latin typeface="+mn-lt"/>
                <a:ea typeface="+mn-ea"/>
                <a:cs typeface="+mn-cs"/>
              </a:rPr>
              <a:t>-triangle geometry. </a:t>
            </a:r>
            <a:endParaRPr lang="en-US" sz="1200" kern="1200" baseline="0" dirty="0">
              <a:solidFill>
                <a:schemeClr val="tx1"/>
              </a:solidFill>
              <a:effectLst/>
              <a:latin typeface="+mn-lt"/>
              <a:ea typeface="+mn-ea"/>
              <a:cs typeface="+mn-cs"/>
              <a:sym typeface="Symbol" panose="05050102010706020507" pitchFamily="18" charset="2"/>
            </a:endParaRPr>
          </a:p>
          <a:p>
            <a:endParaRPr lang="en-US" sz="1200" kern="1200" baseline="0" dirty="0">
              <a:solidFill>
                <a:schemeClr val="tx1"/>
              </a:solidFill>
              <a:effectLst/>
              <a:latin typeface="+mn-lt"/>
              <a:ea typeface="+mn-ea"/>
              <a:cs typeface="+mn-cs"/>
              <a:sym typeface="Symbol" panose="05050102010706020507" pitchFamily="18" charset="2"/>
            </a:endParaRPr>
          </a:p>
          <a:p>
            <a:endParaRPr lang="en-US" sz="1200" kern="1200" baseline="0" dirty="0">
              <a:solidFill>
                <a:schemeClr val="tx1"/>
              </a:solidFill>
              <a:effectLst/>
              <a:latin typeface="+mn-lt"/>
              <a:ea typeface="+mn-ea"/>
              <a:cs typeface="+mn-cs"/>
              <a:sym typeface="Symbol" panose="05050102010706020507" pitchFamily="18" charset="2"/>
            </a:endParaRPr>
          </a:p>
          <a:p>
            <a:endParaRPr lang="en-US"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32</a:t>
            </a:fld>
            <a:endParaRPr lang="en-US"/>
          </a:p>
        </p:txBody>
      </p:sp>
    </p:spTree>
    <p:extLst>
      <p:ext uri="{BB962C8B-B14F-4D97-AF65-F5344CB8AC3E}">
        <p14:creationId xmlns:p14="http://schemas.microsoft.com/office/powerpoint/2010/main" val="3864570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often need to find the values of inverse relationships.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example, let’s say you know that the sine of an angle is 0.866,</a:t>
            </a:r>
            <a:r>
              <a:rPr lang="en-US" sz="1200" kern="1200" baseline="0" dirty="0">
                <a:solidFill>
                  <a:schemeClr val="tx1"/>
                </a:solidFill>
                <a:effectLst/>
                <a:latin typeface="+mn-lt"/>
                <a:ea typeface="+mn-ea"/>
                <a:cs typeface="+mn-cs"/>
              </a:rPr>
              <a:t> and you want to know the angle. A shorthand way of writing this is shown, where sine raised to the minus 1 is the inverse of the sine function. Try this calculation with your calculators to be sure you get the correct result—60 degrees. Your calculator should be in degree mode.</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sym typeface="Symbol" panose="05050102010706020507" pitchFamily="18" charset="2"/>
            </a:endParaRPr>
          </a:p>
          <a:p>
            <a:r>
              <a:rPr lang="en-US" sz="1200" kern="1200" baseline="0" dirty="0">
                <a:solidFill>
                  <a:schemeClr val="tx1"/>
                </a:solidFill>
                <a:effectLst/>
                <a:latin typeface="+mn-lt"/>
                <a:ea typeface="+mn-ea"/>
                <a:cs typeface="+mn-cs"/>
                <a:sym typeface="Symbol" panose="05050102010706020507" pitchFamily="18" charset="2"/>
              </a:rPr>
              <a:t>In general, make sure your calculator setting is in the angle measure you are working in—degrees or radians.</a:t>
            </a:r>
          </a:p>
          <a:p>
            <a:endParaRPr lang="en-US" sz="1200" kern="1200" baseline="0" dirty="0">
              <a:solidFill>
                <a:schemeClr val="tx1"/>
              </a:solidFill>
              <a:effectLst/>
              <a:latin typeface="+mn-lt"/>
              <a:ea typeface="+mn-ea"/>
              <a:cs typeface="+mn-cs"/>
              <a:sym typeface="Symbol" panose="05050102010706020507" pitchFamily="18" charset="2"/>
            </a:endParaRPr>
          </a:p>
          <a:p>
            <a:r>
              <a:rPr lang="en-US" sz="1200" kern="1200" baseline="0" dirty="0">
                <a:solidFill>
                  <a:schemeClr val="tx1"/>
                </a:solidFill>
                <a:effectLst/>
                <a:latin typeface="+mn-lt"/>
                <a:ea typeface="+mn-ea"/>
                <a:cs typeface="+mn-cs"/>
                <a:sym typeface="Symbol" panose="05050102010706020507" pitchFamily="18" charset="2"/>
              </a:rPr>
              <a:t>Let’s try another example. </a:t>
            </a:r>
            <a:r>
              <a:rPr lang="en-US" sz="1200" kern="1200" dirty="0">
                <a:solidFill>
                  <a:schemeClr val="tx1"/>
                </a:solidFill>
                <a:effectLst/>
                <a:latin typeface="+mn-lt"/>
                <a:ea typeface="+mn-ea"/>
                <a:cs typeface="+mn-cs"/>
              </a:rPr>
              <a:t>[click to show equation] </a:t>
            </a:r>
            <a:r>
              <a:rPr lang="en-US" sz="1200" kern="1200" baseline="0" dirty="0">
                <a:solidFill>
                  <a:schemeClr val="tx1"/>
                </a:solidFill>
                <a:effectLst/>
                <a:latin typeface="+mn-lt"/>
                <a:ea typeface="+mn-ea"/>
                <a:cs typeface="+mn-cs"/>
                <a:sym typeface="Symbol" panose="05050102010706020507" pitchFamily="18" charset="2"/>
              </a:rPr>
              <a:t>The inverse tangent of 0.4 is 21.8 degrees.</a:t>
            </a:r>
          </a:p>
          <a:p>
            <a:endParaRPr lang="en-US" sz="1200" kern="1200" baseline="0" dirty="0">
              <a:solidFill>
                <a:schemeClr val="tx1"/>
              </a:solidFill>
              <a:effectLst/>
              <a:latin typeface="+mn-lt"/>
              <a:ea typeface="+mn-ea"/>
              <a:cs typeface="+mn-cs"/>
              <a:sym typeface="Symbol" panose="05050102010706020507" pitchFamily="18" charset="2"/>
            </a:endParaRPr>
          </a:p>
          <a:p>
            <a:r>
              <a:rPr lang="en-US" sz="1200" kern="1200" baseline="0" dirty="0">
                <a:solidFill>
                  <a:schemeClr val="tx1"/>
                </a:solidFill>
                <a:effectLst/>
                <a:latin typeface="+mn-lt"/>
                <a:ea typeface="+mn-ea"/>
                <a:cs typeface="+mn-cs"/>
                <a:sym typeface="Symbol" panose="05050102010706020507" pitchFamily="18" charset="2"/>
              </a:rPr>
              <a:t>Something to be aware of: the </a:t>
            </a:r>
            <a:r>
              <a:rPr lang="en-US" sz="1200" kern="1200" dirty="0">
                <a:solidFill>
                  <a:schemeClr val="tx1"/>
                </a:solidFill>
                <a:effectLst/>
                <a:latin typeface="+mn-lt"/>
                <a:ea typeface="+mn-ea"/>
                <a:cs typeface="+mn-cs"/>
              </a:rPr>
              <a:t>inverse tangent function can return only values between –90° and +90°, so when an angle is in the second or third quadrant, you’ll need to add 180° to the answer in the calculator window</a:t>
            </a:r>
            <a:endParaRPr lang="en-US" sz="1200" kern="1200" baseline="0" dirty="0">
              <a:solidFill>
                <a:schemeClr val="tx1"/>
              </a:solidFill>
              <a:effectLst/>
              <a:latin typeface="+mn-lt"/>
              <a:ea typeface="+mn-ea"/>
              <a:cs typeface="+mn-cs"/>
              <a:sym typeface="Symbol" panose="05050102010706020507" pitchFamily="18" charset="2"/>
            </a:endParaRPr>
          </a:p>
          <a:p>
            <a:endParaRPr lang="en-US" sz="1200" kern="1200" baseline="0" dirty="0">
              <a:solidFill>
                <a:schemeClr val="tx1"/>
              </a:solidFill>
              <a:effectLst/>
              <a:latin typeface="+mn-lt"/>
              <a:ea typeface="+mn-ea"/>
              <a:cs typeface="+mn-cs"/>
              <a:sym typeface="Symbol" panose="05050102010706020507" pitchFamily="18" charset="2"/>
            </a:endParaRPr>
          </a:p>
          <a:p>
            <a:endParaRPr lang="en-US"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33</a:t>
            </a:fld>
            <a:endParaRPr lang="en-US"/>
          </a:p>
        </p:txBody>
      </p:sp>
    </p:spTree>
    <p:extLst>
      <p:ext uri="{BB962C8B-B14F-4D97-AF65-F5344CB8AC3E}">
        <p14:creationId xmlns:p14="http://schemas.microsoft.com/office/powerpoint/2010/main" val="3400364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Figure 1.10 </a:t>
            </a:r>
            <a:r>
              <a:rPr lang="en-US" sz="1200" kern="1200" dirty="0">
                <a:solidFill>
                  <a:schemeClr val="tx1"/>
                </a:solidFill>
                <a:effectLst/>
                <a:latin typeface="+mn-lt"/>
                <a:ea typeface="+mn-ea"/>
                <a:cs typeface="+mn-cs"/>
              </a:rPr>
              <a:t>A vector such as velocity has a magnitude, shown on the race car’s speedometer, and a direction, straight out through the race car’s front windshield. The mass of the car is a scalar quantity, as is the volume of gasoline in its fuel tank.</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physical quantities we will study fall into two main categories. One type, known as a </a:t>
            </a:r>
            <a:r>
              <a:rPr lang="en-US" sz="1200" i="1" kern="1200" dirty="0">
                <a:solidFill>
                  <a:schemeClr val="tx1"/>
                </a:solidFill>
                <a:effectLst/>
                <a:latin typeface="+mn-lt"/>
                <a:ea typeface="+mn-ea"/>
                <a:cs typeface="+mn-cs"/>
              </a:rPr>
              <a:t>scalar quantity, </a:t>
            </a:r>
            <a:r>
              <a:rPr lang="en-US" sz="1200" kern="1200" dirty="0">
                <a:solidFill>
                  <a:schemeClr val="tx1"/>
                </a:solidFill>
                <a:effectLst/>
                <a:latin typeface="+mn-lt"/>
                <a:ea typeface="+mn-ea"/>
                <a:cs typeface="+mn-cs"/>
              </a:rPr>
              <a:t>can be completely described by a single number (with appropriate units) giving its magnitude or size. Common scalars are mass, temperature, volume, and speed.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a car’s speed can be completely described by noting the number on its speedometer. A basketball’s mass can be specified by measuring a single number with a scale.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other type of quantity, known as a </a:t>
            </a:r>
            <a:r>
              <a:rPr lang="en-US" sz="1200" i="1" kern="1200" dirty="0">
                <a:solidFill>
                  <a:schemeClr val="tx1"/>
                </a:solidFill>
                <a:effectLst/>
                <a:latin typeface="+mn-lt"/>
                <a:ea typeface="+mn-ea"/>
                <a:cs typeface="+mn-cs"/>
              </a:rPr>
              <a:t>vector quantity, </a:t>
            </a:r>
            <a:r>
              <a:rPr lang="en-US" sz="1200" kern="1200" dirty="0">
                <a:solidFill>
                  <a:schemeClr val="tx1"/>
                </a:solidFill>
                <a:effectLst/>
                <a:latin typeface="+mn-lt"/>
                <a:ea typeface="+mn-ea"/>
                <a:cs typeface="+mn-cs"/>
              </a:rPr>
              <a:t>has both a magnitude and a direction. Velocity is a common vector quantity with a magnitude specifying how fast an object is moving and a direction specifying the direction of travel. Take a look at the photo in the slide. The speedometer shows how fast the race car is going, and the direction is straight out through the car’s windshield.</a:t>
            </a:r>
          </a:p>
        </p:txBody>
      </p:sp>
      <p:sp>
        <p:nvSpPr>
          <p:cNvPr id="4" name="Slide Number Placeholder 3"/>
          <p:cNvSpPr>
            <a:spLocks noGrp="1"/>
          </p:cNvSpPr>
          <p:nvPr>
            <p:ph type="sldNum" sz="quarter" idx="10"/>
          </p:nvPr>
        </p:nvSpPr>
        <p:spPr/>
        <p:txBody>
          <a:bodyPr/>
          <a:lstStyle/>
          <a:p>
            <a:fld id="{6E7E7F27-47DB-D94D-995F-E3088F8069A6}" type="slidenum">
              <a:rPr lang="en-US" smtClean="0"/>
              <a:t>34</a:t>
            </a:fld>
            <a:endParaRPr lang="en-US"/>
          </a:p>
        </p:txBody>
      </p:sp>
    </p:spTree>
    <p:extLst>
      <p:ext uri="{BB962C8B-B14F-4D97-AF65-F5344CB8AC3E}">
        <p14:creationId xmlns:p14="http://schemas.microsoft.com/office/powerpoint/2010/main" val="1534058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our text, symbols for scalar quantities are shown in italics, for example m for mass and T for temperature.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Symbols for vector quantities are usually shown in bold with an arrow above the letter, as you can see in the slide. V is for velocity.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magnitude of a vector is a scalar quantity indicating its length and is shown in italics. For example, the scalar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indicates the magnitude of vector </a:t>
            </a:r>
            <a:r>
              <a:rPr lang="en-US" sz="1200" b="1" kern="1200" dirty="0">
                <a:solidFill>
                  <a:schemeClr val="tx1"/>
                </a:solidFill>
                <a:effectLst/>
                <a:latin typeface="+mn-lt"/>
                <a:ea typeface="+mn-ea"/>
                <a:cs typeface="+mn-cs"/>
              </a:rPr>
              <a:t>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general, </a:t>
            </a:r>
            <a:r>
              <a:rPr lang="en-US" sz="1200" b="1" kern="1200" dirty="0">
                <a:solidFill>
                  <a:schemeClr val="tx1"/>
                </a:solidFill>
                <a:effectLst/>
                <a:latin typeface="+mn-lt"/>
                <a:ea typeface="+mn-ea"/>
                <a:cs typeface="+mn-cs"/>
              </a:rPr>
              <a:t>a vector quantity is characterized by having both a magnitude and a direction. </a:t>
            </a:r>
            <a:r>
              <a:rPr lang="en-US" sz="1200" kern="1200" dirty="0">
                <a:solidFill>
                  <a:schemeClr val="tx1"/>
                </a:solidFill>
                <a:effectLst/>
                <a:latin typeface="+mn-lt"/>
                <a:ea typeface="+mn-ea"/>
                <a:cs typeface="+mn-cs"/>
              </a:rPr>
              <a:t>By contrast, </a:t>
            </a:r>
            <a:r>
              <a:rPr lang="en-US" sz="1200" b="1" kern="1200" dirty="0">
                <a:solidFill>
                  <a:schemeClr val="tx1"/>
                </a:solidFill>
                <a:effectLst/>
                <a:latin typeface="+mn-lt"/>
                <a:ea typeface="+mn-ea"/>
                <a:cs typeface="+mn-cs"/>
              </a:rPr>
              <a:t>a scalar quantity has magnitude, but no direction.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Scalar quantities can be manipulated with the rules of ordinary arithmetic, but vectors have their own rules for addition, subtraction, and multiplication.</a:t>
            </a:r>
          </a:p>
        </p:txBody>
      </p:sp>
      <p:sp>
        <p:nvSpPr>
          <p:cNvPr id="4" name="Slide Number Placeholder 3"/>
          <p:cNvSpPr>
            <a:spLocks noGrp="1"/>
          </p:cNvSpPr>
          <p:nvPr>
            <p:ph type="sldNum" sz="quarter" idx="10"/>
          </p:nvPr>
        </p:nvSpPr>
        <p:spPr/>
        <p:txBody>
          <a:bodyPr/>
          <a:lstStyle/>
          <a:p>
            <a:fld id="{6E7E7F27-47DB-D94D-995F-E3088F8069A6}" type="slidenum">
              <a:rPr lang="en-US" smtClean="0"/>
              <a:t>35</a:t>
            </a:fld>
            <a:endParaRPr lang="en-US"/>
          </a:p>
        </p:txBody>
      </p:sp>
    </p:spTree>
    <p:extLst>
      <p:ext uri="{BB962C8B-B14F-4D97-AF65-F5344CB8AC3E}">
        <p14:creationId xmlns:p14="http://schemas.microsoft.com/office/powerpoint/2010/main" val="3787792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1.11 </a:t>
            </a:r>
            <a:r>
              <a:rPr lang="en-US" sz="1200" kern="1200" dirty="0">
                <a:solidFill>
                  <a:schemeClr val="tx1"/>
                </a:solidFill>
                <a:effectLst/>
                <a:latin typeface="+mn-lt"/>
                <a:ea typeface="+mn-ea"/>
                <a:cs typeface="+mn-cs"/>
              </a:rPr>
              <a:t>These four vectors are equal because they have equal lengths and point in the same direction.</a:t>
            </a:r>
            <a:r>
              <a:rPr lang="en-US" sz="1200" b="1" kern="1200" dirty="0">
                <a:solidFill>
                  <a:schemeClr val="tx1"/>
                </a:solidFill>
                <a:effectLst/>
                <a:latin typeface="+mn-lt"/>
                <a:ea typeface="+mn-ea"/>
                <a:cs typeface="+mn-cs"/>
              </a:rPr>
              <a:t> </a:t>
            </a:r>
          </a:p>
          <a:p>
            <a:endParaRPr lang="en-US" sz="1200" b="1"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Two vectors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are equal if they have the same magnitude and the same direction. They don’t need to be located at the same point in space. The four vectors shown in the figure are equal. Moving a vector from one point in space to another doesn’t change its magnitude or its direction.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36</a:t>
            </a:fld>
            <a:endParaRPr lang="en-US"/>
          </a:p>
        </p:txBody>
      </p:sp>
    </p:spTree>
    <p:extLst>
      <p:ext uri="{BB962C8B-B14F-4D97-AF65-F5344CB8AC3E}">
        <p14:creationId xmlns:p14="http://schemas.microsoft.com/office/powerpoint/2010/main" val="3890749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1.12 </a:t>
            </a:r>
            <a:r>
              <a:rPr lang="en-US" sz="1200" kern="1200" dirty="0">
                <a:solidFill>
                  <a:schemeClr val="tx1"/>
                </a:solidFill>
                <a:effectLst/>
                <a:latin typeface="+mn-lt"/>
                <a:ea typeface="+mn-ea"/>
                <a:cs typeface="+mn-cs"/>
              </a:rPr>
              <a:t>(a) When vector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is added to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 vector sum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S is the vector that runs from the tail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to the tip of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(b) Here the resultant runs from the tail of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to the tip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These constructions prove that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p>
          <a:p>
            <a:endParaRPr lang="en-US" sz="1200" b="1"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When two or more vectors are added, they must all have the same units. It doesn’t make sense to add a velocity vector, with units of meters per second, to a displacement vector, with units of meters. Scalars obey the same rule. It would be meaningless to add temperatures to volumes or masses to time intervals.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Vectors can be added in two ways: geometrically or algebraically. Let’s look at the geometric method first. To add vector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to vector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geometrically, first draw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on a piece of graph paper to some scale, such as 1 cm = 1 m, so that its </a:t>
            </a:r>
            <a:r>
              <a:rPr lang="en-US" sz="1200" kern="1200" dirty="0">
                <a:solidFill>
                  <a:schemeClr val="tx1"/>
                </a:solidFill>
                <a:effectLst/>
                <a:latin typeface="+mn-lt"/>
                <a:ea typeface="+mn-ea"/>
                <a:cs typeface="+mn-cs"/>
              </a:rPr>
              <a:t>direction is specified relative to a coordinate system. Then draw vector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to the same scale with the tail of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starting at the tip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as you can see in the figure on the left. Vector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must be drawn along the direction that makes the proper angle relative to vector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resultant vector R </a:t>
            </a:r>
            <a:r>
              <a:rPr lang="en-US" sz="1200" kern="1200" dirty="0">
                <a:solidFill>
                  <a:schemeClr val="tx1"/>
                </a:solidFill>
                <a:effectLst/>
                <a:latin typeface="+mn-lt"/>
                <a:ea typeface="+mn-ea"/>
                <a:cs typeface="+mn-cs"/>
              </a:rPr>
              <a:t>is the sum of vectors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and is the vector drawn from the tail of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to the tip of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This procedure is called the </a:t>
            </a:r>
            <a:r>
              <a:rPr lang="en-US" sz="1200" b="1" kern="1200" dirty="0">
                <a:solidFill>
                  <a:schemeClr val="tx1"/>
                </a:solidFill>
                <a:effectLst/>
                <a:latin typeface="+mn-lt"/>
                <a:ea typeface="+mn-ea"/>
                <a:cs typeface="+mn-cs"/>
              </a:rPr>
              <a:t>triangle method of addition.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Since vector addition is commutative, the order of addition isn’t important.</a:t>
            </a:r>
            <a:r>
              <a:rPr lang="en-US" sz="1200" b="0" kern="1200" baseline="0" dirty="0">
                <a:solidFill>
                  <a:schemeClr val="tx1"/>
                </a:solidFill>
                <a:effectLst/>
                <a:latin typeface="+mn-lt"/>
                <a:ea typeface="+mn-ea"/>
                <a:cs typeface="+mn-cs"/>
              </a:rPr>
              <a:t> That means</a:t>
            </a:r>
            <a:r>
              <a:rPr lang="en-US" sz="1200" b="0" kern="1200" dirty="0">
                <a:solidFill>
                  <a:schemeClr val="tx1"/>
                </a:solidFill>
                <a:effectLst/>
                <a:latin typeface="+mn-lt"/>
                <a:ea typeface="+mn-ea"/>
                <a:cs typeface="+mn-cs"/>
              </a:rPr>
              <a:t> you can also</a:t>
            </a:r>
            <a:r>
              <a:rPr lang="en-US" sz="1200" b="0" kern="1200" baseline="0" dirty="0">
                <a:solidFill>
                  <a:schemeClr val="tx1"/>
                </a:solidFill>
                <a:effectLst/>
                <a:latin typeface="+mn-lt"/>
                <a:ea typeface="+mn-ea"/>
                <a:cs typeface="+mn-cs"/>
              </a:rPr>
              <a:t> add the two vectors as shown in the figure on the right. The resultant vector is the same.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37</a:t>
            </a:fld>
            <a:endParaRPr lang="en-US"/>
          </a:p>
        </p:txBody>
      </p:sp>
    </p:spTree>
    <p:extLst>
      <p:ext uri="{BB962C8B-B14F-4D97-AF65-F5344CB8AC3E}">
        <p14:creationId xmlns:p14="http://schemas.microsoft.com/office/powerpoint/2010/main" val="632546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1.13 </a:t>
            </a:r>
            <a:r>
              <a:rPr lang="en-US" sz="1200" kern="1200" dirty="0">
                <a:solidFill>
                  <a:schemeClr val="tx1"/>
                </a:solidFill>
                <a:effectLst/>
                <a:latin typeface="+mn-lt"/>
                <a:ea typeface="+mn-ea"/>
                <a:cs typeface="+mn-cs"/>
              </a:rPr>
              <a:t>A geometric construction for summing four vectors. The resultant vector </a:t>
            </a: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is the vector that completes the polygon.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same approach can be used to add multiple vectors, as you can see in the figure.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38</a:t>
            </a:fld>
            <a:endParaRPr lang="en-US"/>
          </a:p>
        </p:txBody>
      </p:sp>
    </p:spTree>
    <p:extLst>
      <p:ext uri="{BB962C8B-B14F-4D97-AF65-F5344CB8AC3E}">
        <p14:creationId xmlns:p14="http://schemas.microsoft.com/office/powerpoint/2010/main" val="914967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1.14 </a:t>
            </a:r>
            <a:r>
              <a:rPr lang="en-US" sz="1200" kern="1200" dirty="0">
                <a:solidFill>
                  <a:schemeClr val="tx1"/>
                </a:solidFill>
                <a:effectLst/>
                <a:latin typeface="+mn-lt"/>
                <a:ea typeface="+mn-ea"/>
                <a:cs typeface="+mn-cs"/>
              </a:rPr>
              <a:t>This construction shows how to subtract vector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from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 vector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has the same magnitude as the vector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but points in the opposite direction.</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define the negative of a vector.</a:t>
            </a:r>
            <a:r>
              <a:rPr lang="en-US" sz="1200" kern="1200" baseline="0" dirty="0">
                <a:solidFill>
                  <a:schemeClr val="tx1"/>
                </a:solidFill>
                <a:effectLst/>
                <a:latin typeface="+mn-lt"/>
                <a:ea typeface="+mn-ea"/>
                <a:cs typeface="+mn-cs"/>
              </a:rPr>
              <a:t> Consider vector </a:t>
            </a:r>
            <a:r>
              <a:rPr lang="en-US" sz="1200" b="1" kern="1200" baseline="0" dirty="0">
                <a:solidFill>
                  <a:schemeClr val="tx1"/>
                </a:solidFill>
                <a:effectLst/>
                <a:latin typeface="+mn-lt"/>
                <a:ea typeface="+mn-ea"/>
                <a:cs typeface="+mn-cs"/>
              </a:rPr>
              <a:t>A</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The negative of vector </a:t>
            </a:r>
            <a:r>
              <a:rPr lang="en-US" sz="1200" b="1" i="0" kern="1200" baseline="0" dirty="0">
                <a:solidFill>
                  <a:schemeClr val="tx1"/>
                </a:solidFill>
                <a:effectLst/>
                <a:latin typeface="+mn-lt"/>
                <a:ea typeface="+mn-ea"/>
                <a:cs typeface="+mn-cs"/>
              </a:rPr>
              <a:t>A</a:t>
            </a:r>
            <a:r>
              <a:rPr lang="en-US" sz="1200" b="1"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is the vector that gives zero when added to </a:t>
            </a:r>
            <a:r>
              <a:rPr lang="en-US" sz="1200" b="1" i="0" kern="1200" baseline="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That means that </a:t>
            </a:r>
            <a:r>
              <a:rPr lang="en-US" sz="1200" b="1" i="0" kern="1200" baseline="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and </a:t>
            </a:r>
            <a:r>
              <a:rPr lang="en-US" sz="1200" b="1" i="0" kern="1200" baseline="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have the same magnitude but opposite directions.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We can use this idea when we subtract vectors, which is really just a special case of vector addition. You can see that </a:t>
            </a:r>
            <a:r>
              <a:rPr lang="en-US" sz="1200" b="1" i="0" kern="1200" baseline="0" dirty="0">
                <a:solidFill>
                  <a:schemeClr val="tx1"/>
                </a:solidFill>
                <a:effectLst/>
                <a:latin typeface="+mn-lt"/>
                <a:ea typeface="+mn-ea"/>
                <a:cs typeface="+mn-cs"/>
              </a:rPr>
              <a:t>A</a:t>
            </a:r>
            <a:r>
              <a:rPr lang="en-US" sz="1200" b="1"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minus </a:t>
            </a:r>
            <a:r>
              <a:rPr lang="en-US" sz="1200" b="1" i="0" kern="1200" baseline="0" dirty="0">
                <a:solidFill>
                  <a:schemeClr val="tx1"/>
                </a:solidFill>
                <a:effectLst/>
                <a:latin typeface="+mn-lt"/>
                <a:ea typeface="+mn-ea"/>
                <a:cs typeface="+mn-cs"/>
              </a:rPr>
              <a:t>B</a:t>
            </a:r>
            <a:r>
              <a:rPr lang="en-US" sz="1200" b="0" i="0" kern="1200" baseline="0" dirty="0">
                <a:solidFill>
                  <a:schemeClr val="tx1"/>
                </a:solidFill>
                <a:effectLst/>
                <a:latin typeface="+mn-lt"/>
                <a:ea typeface="+mn-ea"/>
                <a:cs typeface="+mn-cs"/>
              </a:rPr>
              <a:t> is </a:t>
            </a:r>
            <a:r>
              <a:rPr lang="en-US" sz="1200" b="1" i="0" kern="1200" baseline="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plus negative </a:t>
            </a:r>
            <a:r>
              <a:rPr lang="en-US" sz="1200" b="1" i="0" kern="1200" baseline="0" dirty="0">
                <a:solidFill>
                  <a:schemeClr val="tx1"/>
                </a:solidFill>
                <a:effectLst/>
                <a:latin typeface="+mn-lt"/>
                <a:ea typeface="+mn-ea"/>
                <a:cs typeface="+mn-cs"/>
              </a:rPr>
              <a:t>B</a:t>
            </a:r>
            <a:r>
              <a:rPr lang="en-US" sz="1200" b="0" i="0" kern="1200" baseline="0" dirty="0">
                <a:solidFill>
                  <a:schemeClr val="tx1"/>
                </a:solidFill>
                <a:effectLst/>
                <a:latin typeface="+mn-lt"/>
                <a:ea typeface="+mn-ea"/>
                <a:cs typeface="+mn-cs"/>
              </a:rPr>
              <a:t>. Graphically, it is the same as vector addition, but we use –</a:t>
            </a:r>
            <a:r>
              <a:rPr lang="en-US" sz="1200" b="1" i="0" kern="1200" baseline="0" dirty="0">
                <a:solidFill>
                  <a:schemeClr val="tx1"/>
                </a:solidFill>
                <a:effectLst/>
                <a:latin typeface="+mn-lt"/>
                <a:ea typeface="+mn-ea"/>
                <a:cs typeface="+mn-cs"/>
              </a:rPr>
              <a:t>B</a:t>
            </a:r>
            <a:r>
              <a:rPr lang="en-US" sz="1200" b="0" i="0" kern="1200" baseline="0" dirty="0">
                <a:solidFill>
                  <a:schemeClr val="tx1"/>
                </a:solidFill>
                <a:effectLst/>
                <a:latin typeface="+mn-lt"/>
                <a:ea typeface="+mn-ea"/>
                <a:cs typeface="+mn-cs"/>
              </a:rPr>
              <a:t>, as you can see in the figure.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39</a:t>
            </a:fld>
            <a:endParaRPr lang="en-US"/>
          </a:p>
        </p:txBody>
      </p:sp>
    </p:spTree>
    <p:extLst>
      <p:ext uri="{BB962C8B-B14F-4D97-AF65-F5344CB8AC3E}">
        <p14:creationId xmlns:p14="http://schemas.microsoft.com/office/powerpoint/2010/main" val="292905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4</a:t>
            </a:fld>
            <a:endParaRPr lang="en-US"/>
          </a:p>
        </p:txBody>
      </p:sp>
    </p:spTree>
    <p:extLst>
      <p:ext uri="{BB962C8B-B14F-4D97-AF65-F5344CB8AC3E}">
        <p14:creationId xmlns:p14="http://schemas.microsoft.com/office/powerpoint/2010/main" val="3289175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a:t>
            </a:r>
            <a:r>
              <a:rPr lang="en-US" sz="1200" b="0" i="0" u="none" strike="noStrike" kern="1200" baseline="0" dirty="0">
                <a:solidFill>
                  <a:schemeClr val="tx1"/>
                </a:solidFill>
                <a:latin typeface="+mn-lt"/>
                <a:ea typeface="+mn-ea"/>
                <a:cs typeface="+mn-cs"/>
              </a:rPr>
              <a:t>Examples of multiplying a vector by a scalar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Multiplying or dividing a vector by a scalar gives a vector. For example, if vector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is multiplied by the scalar number 3, the result, written 3</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is a vector with a magnitude three times that of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and pointing in the same direction. If we multiply vector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by the scalar </a:t>
            </a:r>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3, the result is </a:t>
            </a:r>
            <a:r>
              <a:rPr lang="en-US" sz="1200" kern="1200" dirty="0">
                <a:solidFill>
                  <a:schemeClr val="tx1"/>
                </a:solidFill>
                <a:effectLst/>
                <a:latin typeface="+mn-lt"/>
                <a:ea typeface="+mn-ea"/>
                <a:cs typeface="+mn-cs"/>
              </a:rPr>
              <a:t>–</a:t>
            </a:r>
            <a:r>
              <a:rPr lang="en-US" sz="1200" b="0" i="0" u="none" strike="noStrike" kern="1200" baseline="0" dirty="0" err="1">
                <a:solidFill>
                  <a:schemeClr val="tx1"/>
                </a:solidFill>
                <a:latin typeface="+mn-lt"/>
                <a:ea typeface="+mn-ea"/>
                <a:cs typeface="+mn-cs"/>
              </a:rPr>
              <a:t>3</a:t>
            </a:r>
            <a:r>
              <a:rPr lang="en-US" sz="1200" b="1" i="0" u="none" strike="noStrike" kern="1200" baseline="0" dirty="0" err="1">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 vector with a magnitude three times that of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and pointing in the opposite direction (because of the negative sign).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40</a:t>
            </a:fld>
            <a:endParaRPr lang="en-US"/>
          </a:p>
        </p:txBody>
      </p:sp>
    </p:spTree>
    <p:extLst>
      <p:ext uri="{BB962C8B-B14F-4D97-AF65-F5344CB8AC3E}">
        <p14:creationId xmlns:p14="http://schemas.microsoft.com/office/powerpoint/2010/main" val="376861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consider</a:t>
            </a:r>
            <a:r>
              <a:rPr lang="en-US" baseline="0" dirty="0"/>
              <a:t> your response, then talk it over with your neighbor. We’ll discuss it as a group in a couple of minutes.</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20 and 4</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The maximum resultant vector is when the two vectors are parallel, then 12 + 8 = 20. The minimum is when the two vectors are antiparallel, so 12 </a:t>
            </a:r>
            <a:r>
              <a:rPr lang="en-US" sz="1200" kern="1200" dirty="0">
                <a:solidFill>
                  <a:schemeClr val="tx1"/>
                </a:solidFill>
                <a:effectLst/>
                <a:latin typeface="+mn-lt"/>
                <a:ea typeface="+mn-ea"/>
                <a:cs typeface="+mn-cs"/>
              </a:rPr>
              <a:t>– 8</a:t>
            </a:r>
            <a:r>
              <a:rPr lang="en-US" sz="1200" kern="1200" baseline="0" dirty="0">
                <a:solidFill>
                  <a:schemeClr val="tx1"/>
                </a:solidFill>
                <a:effectLst/>
                <a:latin typeface="+mn-lt"/>
                <a:ea typeface="+mn-ea"/>
                <a:cs typeface="+mn-cs"/>
              </a:rPr>
              <a:t> = 4.</a:t>
            </a:r>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41</a:t>
            </a:fld>
            <a:endParaRPr lang="en-US"/>
          </a:p>
        </p:txBody>
      </p:sp>
    </p:spTree>
    <p:extLst>
      <p:ext uri="{BB962C8B-B14F-4D97-AF65-F5344CB8AC3E}">
        <p14:creationId xmlns:p14="http://schemas.microsoft.com/office/powerpoint/2010/main" val="1915431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1.16 </a:t>
            </a:r>
            <a:r>
              <a:rPr lang="en-US" sz="1200" kern="1200" dirty="0">
                <a:solidFill>
                  <a:schemeClr val="tx1"/>
                </a:solidFill>
                <a:effectLst/>
                <a:latin typeface="+mn-lt"/>
                <a:ea typeface="+mn-ea"/>
                <a:cs typeface="+mn-cs"/>
              </a:rPr>
              <a:t>Any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lying in the </a:t>
            </a:r>
            <a:r>
              <a:rPr lang="en-US" sz="1200" i="1" kern="1200" dirty="0" err="1">
                <a:solidFill>
                  <a:schemeClr val="tx1"/>
                </a:solidFill>
                <a:effectLst/>
                <a:latin typeface="+mn-lt"/>
                <a:ea typeface="+mn-ea"/>
                <a:cs typeface="+mn-cs"/>
              </a:rPr>
              <a:t>xy</a:t>
            </a:r>
            <a:r>
              <a:rPr lang="en-US" sz="1200" kern="1200" dirty="0">
                <a:solidFill>
                  <a:schemeClr val="tx1"/>
                </a:solidFill>
                <a:effectLst/>
                <a:latin typeface="+mn-lt"/>
                <a:ea typeface="+mn-ea"/>
                <a:cs typeface="+mn-cs"/>
              </a:rPr>
              <a:t>-plane can be represented by its rectangular components </a:t>
            </a:r>
            <a:r>
              <a:rPr lang="en-US" sz="1200" i="1" kern="1200" dirty="0">
                <a:solidFill>
                  <a:schemeClr val="tx1"/>
                </a:solidFill>
                <a:effectLst/>
                <a:latin typeface="+mn-lt"/>
                <a:ea typeface="+mn-ea"/>
                <a:cs typeface="+mn-cs"/>
              </a:rPr>
              <a:t>A</a:t>
            </a:r>
            <a:r>
              <a:rPr lang="en-US" sz="1200" i="1" kern="1200" baseline="-25000" dirty="0">
                <a:solidFill>
                  <a:schemeClr val="tx1"/>
                </a:solidFill>
                <a:effectLst/>
                <a:latin typeface="+mn-lt"/>
                <a:ea typeface="+mn-ea"/>
                <a:cs typeface="+mn-cs"/>
              </a:rPr>
              <a:t>x</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a:t>
            </a:r>
            <a:r>
              <a:rPr lang="en-US" sz="1200" i="1" kern="1200" baseline="-25000" dirty="0">
                <a:solidFill>
                  <a:schemeClr val="tx1"/>
                </a:solidFill>
                <a:effectLst/>
                <a:latin typeface="+mn-lt"/>
                <a:ea typeface="+mn-ea"/>
                <a:cs typeface="+mn-cs"/>
              </a:rPr>
              <a:t>y</a:t>
            </a:r>
            <a:r>
              <a:rPr lang="en-US" sz="1200" i="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look at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drawn on a rectangular coordinate system. Notice that if we draw a horizontal dashed line from the</a:t>
            </a:r>
            <a:r>
              <a:rPr lang="en-US" sz="1200" i="1" kern="1200" dirty="0">
                <a:solidFill>
                  <a:schemeClr val="tx1"/>
                </a:solidFill>
                <a:effectLst/>
                <a:latin typeface="+mn-lt"/>
                <a:ea typeface="+mn-ea"/>
                <a:cs typeface="+mn-cs"/>
              </a:rPr>
              <a:t> y</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axis to the tip of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 vertical line from the tip to the</a:t>
            </a:r>
            <a:r>
              <a:rPr lang="en-US" sz="1200" i="1" kern="1200" dirty="0">
                <a:solidFill>
                  <a:schemeClr val="tx1"/>
                </a:solidFill>
                <a:effectLst/>
                <a:latin typeface="+mn-lt"/>
                <a:ea typeface="+mn-ea"/>
                <a:cs typeface="+mn-cs"/>
              </a:rPr>
              <a:t> x</a:t>
            </a:r>
            <a:r>
              <a:rPr lang="en-US" sz="120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axis, we have created projections of the vector onto the x and y axes. These projections are called </a:t>
            </a:r>
            <a:r>
              <a:rPr lang="en-US" sz="1200" b="1" kern="1200" dirty="0">
                <a:solidFill>
                  <a:schemeClr val="tx1"/>
                </a:solidFill>
                <a:effectLst/>
                <a:latin typeface="+mn-lt"/>
                <a:ea typeface="+mn-ea"/>
                <a:cs typeface="+mn-cs"/>
              </a:rPr>
              <a:t>components. </a:t>
            </a:r>
            <a:r>
              <a:rPr lang="en-US" sz="1200" kern="1200" dirty="0">
                <a:solidFill>
                  <a:schemeClr val="tx1"/>
                </a:solidFill>
                <a:effectLst/>
                <a:latin typeface="+mn-lt"/>
                <a:ea typeface="+mn-ea"/>
                <a:cs typeface="+mn-cs"/>
              </a:rPr>
              <a:t>Any vector can be completely described by its components.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example, you can see that vector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can be described as the sum of two vectors: </a:t>
            </a:r>
            <a:r>
              <a:rPr lang="en-US" sz="1200" b="1" kern="1200" dirty="0">
                <a:solidFill>
                  <a:schemeClr val="tx1"/>
                </a:solidFill>
                <a:effectLst/>
                <a:latin typeface="+mn-lt"/>
                <a:ea typeface="+mn-ea"/>
                <a:cs typeface="+mn-cs"/>
              </a:rPr>
              <a:t>A</a:t>
            </a:r>
            <a:r>
              <a:rPr lang="en-US" sz="1200" b="0" i="1"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parallel to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and </a:t>
            </a:r>
            <a:r>
              <a:rPr lang="en-US" sz="1200" b="1" kern="1200" dirty="0">
                <a:solidFill>
                  <a:schemeClr val="tx1"/>
                </a:solidFill>
                <a:effectLst/>
                <a:latin typeface="+mn-lt"/>
                <a:ea typeface="+mn-ea"/>
                <a:cs typeface="+mn-cs"/>
              </a:rPr>
              <a:t>A</a:t>
            </a:r>
            <a:r>
              <a:rPr lang="en-US" sz="1200" b="0" i="1" kern="1200" baseline="-250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parallel to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-axis.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projection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along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a:t>
            </a:r>
            <a:r>
              <a:rPr lang="en-US" sz="1200" i="1" kern="1200" dirty="0">
                <a:solidFill>
                  <a:schemeClr val="tx1"/>
                </a:solidFill>
                <a:effectLst/>
                <a:latin typeface="+mn-lt"/>
                <a:ea typeface="+mn-ea"/>
                <a:cs typeface="+mn-cs"/>
              </a:rPr>
              <a:t>A</a:t>
            </a:r>
            <a:r>
              <a:rPr lang="en-US" sz="1200" i="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is called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-component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the projection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along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-axis, </a:t>
            </a:r>
            <a:r>
              <a:rPr lang="en-US" sz="1200" i="1" kern="1200" dirty="0">
                <a:solidFill>
                  <a:schemeClr val="tx1"/>
                </a:solidFill>
                <a:effectLst/>
                <a:latin typeface="+mn-lt"/>
                <a:ea typeface="+mn-ea"/>
                <a:cs typeface="+mn-cs"/>
              </a:rPr>
              <a:t>A</a:t>
            </a:r>
            <a:r>
              <a:rPr lang="en-US" sz="1200" i="1" kern="1200" baseline="-25000" dirty="0">
                <a:solidFill>
                  <a:schemeClr val="tx1"/>
                </a:solidFill>
                <a:effectLst/>
                <a:latin typeface="+mn-lt"/>
                <a:ea typeface="+mn-ea"/>
                <a:cs typeface="+mn-cs"/>
              </a:rPr>
              <a:t>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called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-component of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These components can be either positive or negative numbers with units.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42</a:t>
            </a:fld>
            <a:endParaRPr lang="en-US"/>
          </a:p>
        </p:txBody>
      </p:sp>
    </p:spTree>
    <p:extLst>
      <p:ext uri="{BB962C8B-B14F-4D97-AF65-F5344CB8AC3E}">
        <p14:creationId xmlns:p14="http://schemas.microsoft.com/office/powerpoint/2010/main" val="305260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definition of sine and cosine, we can write the relationships shown.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a:t>
            </a:r>
            <a:r>
              <a:rPr lang="en-US" sz="1200" kern="1200" baseline="0" dirty="0">
                <a:solidFill>
                  <a:schemeClr val="tx1"/>
                </a:solidFill>
                <a:effectLst/>
                <a:latin typeface="+mn-lt"/>
                <a:ea typeface="+mn-ea"/>
                <a:cs typeface="+mn-cs"/>
              </a:rPr>
              <a:t> that the components form two sides of a right triangle with a hypotenuse of magnitude </a:t>
            </a:r>
            <a:r>
              <a:rPr lang="en-US" sz="1200" i="1" kern="1200" baseline="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[click to show equation] So we can also write a relationship using the Pythagorean theorem.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43</a:t>
            </a:fld>
            <a:endParaRPr lang="en-US"/>
          </a:p>
        </p:txBody>
      </p:sp>
    </p:spTree>
    <p:extLst>
      <p:ext uri="{BB962C8B-B14F-4D97-AF65-F5344CB8AC3E}">
        <p14:creationId xmlns:p14="http://schemas.microsoft.com/office/powerpoint/2010/main" val="2498887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a:t>
            </a:r>
            <a:r>
              <a:rPr lang="en-US" sz="1200" kern="1200" baseline="0" dirty="0">
                <a:solidFill>
                  <a:schemeClr val="tx1"/>
                </a:solidFill>
                <a:effectLst/>
                <a:latin typeface="+mn-lt"/>
                <a:ea typeface="+mn-ea"/>
                <a:cs typeface="+mn-cs"/>
              </a:rPr>
              <a:t> want to solve for the angle </a:t>
            </a:r>
            <a:r>
              <a:rPr lang="en-US" sz="1200" i="1" kern="1200" baseline="0" dirty="0">
                <a:solidFill>
                  <a:schemeClr val="tx1"/>
                </a:solidFill>
                <a:effectLst/>
                <a:latin typeface="+mn-lt"/>
                <a:ea typeface="+mn-ea"/>
                <a:cs typeface="+mn-cs"/>
                <a:sym typeface="Symbol" panose="05050102010706020507" pitchFamily="18" charset="2"/>
              </a:rPr>
              <a:t></a:t>
            </a:r>
            <a:r>
              <a:rPr lang="en-US" sz="1200" kern="1200" baseline="0" dirty="0">
                <a:solidFill>
                  <a:schemeClr val="tx1"/>
                </a:solidFill>
                <a:effectLst/>
                <a:latin typeface="+mn-lt"/>
                <a:ea typeface="+mn-ea"/>
                <a:cs typeface="+mn-cs"/>
              </a:rPr>
              <a:t>, take the inverse tangent. But beware, this formula gives the right answer for theta only half the time!</a:t>
            </a:r>
          </a:p>
          <a:p>
            <a:endParaRPr lang="en-US" sz="120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inverse tangent function returns values only from </a:t>
            </a:r>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90° to +90°, so the answer in your calculator window will only be correct if the vector happens to lie in the first or fourth quadrant. If it lies in the second or third quadrant, adding 180° to the number in the calculator window will always give the right answer.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44</a:t>
            </a:fld>
            <a:endParaRPr lang="en-US"/>
          </a:p>
        </p:txBody>
      </p:sp>
    </p:spTree>
    <p:extLst>
      <p:ext uri="{BB962C8B-B14F-4D97-AF65-F5344CB8AC3E}">
        <p14:creationId xmlns:p14="http://schemas.microsoft.com/office/powerpoint/2010/main" val="1268032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1.17 </a:t>
            </a:r>
            <a:r>
              <a:rPr lang="en-US" sz="1200" kern="1200" dirty="0">
                <a:solidFill>
                  <a:schemeClr val="tx1"/>
                </a:solidFill>
                <a:effectLst/>
                <a:latin typeface="+mn-lt"/>
                <a:ea typeface="+mn-ea"/>
                <a:cs typeface="+mn-cs"/>
              </a:rPr>
              <a:t>The angle </a:t>
            </a:r>
            <a:r>
              <a:rPr lang="en-US" sz="1200" i="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need not always be defined from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the angle</a:t>
            </a:r>
            <a:r>
              <a:rPr lang="en-US"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can be defined</a:t>
            </a:r>
            <a:r>
              <a:rPr lang="en-US" sz="1200" kern="1200" baseline="0" dirty="0">
                <a:solidFill>
                  <a:schemeClr val="tx1"/>
                </a:solidFill>
                <a:effectLst/>
                <a:latin typeface="+mn-lt"/>
                <a:ea typeface="+mn-ea"/>
                <a:cs typeface="+mn-cs"/>
              </a:rPr>
              <a:t> with respect to another axis, as shown in the figure on the right. In general, pick the most convenient way to express the components of a vector. Sometimes it’s easier to express the components in a coordinate system having axes that are not horizontal and vertical, but are still perpendicular to each other. Let the situation guide you.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45</a:t>
            </a:fld>
            <a:endParaRPr lang="en-US"/>
          </a:p>
        </p:txBody>
      </p:sp>
    </p:spTree>
    <p:extLst>
      <p:ext uri="{BB962C8B-B14F-4D97-AF65-F5344CB8AC3E}">
        <p14:creationId xmlns:p14="http://schemas.microsoft.com/office/powerpoint/2010/main" val="3322209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your answer, discuss it with</a:t>
            </a:r>
            <a:r>
              <a:rPr lang="en-US" baseline="0" dirty="0"/>
              <a:t> a classmate, and be ready to share your thoughts with the group in a few minutes.</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Vector</a:t>
            </a:r>
            <a:r>
              <a:rPr lang="en-US" b="0" i="1" dirty="0"/>
              <a:t> A</a:t>
            </a:r>
            <a:r>
              <a:rPr lang="en-US" b="0" dirty="0"/>
              <a:t>: </a:t>
            </a:r>
            <a:r>
              <a:rPr lang="en-US" b="0" i="1" dirty="0"/>
              <a:t>x</a:t>
            </a:r>
            <a:r>
              <a:rPr lang="en-US" b="0" i="0" dirty="0"/>
              <a:t>-component negative; </a:t>
            </a:r>
            <a:r>
              <a:rPr lang="en-US" b="0" i="1" dirty="0"/>
              <a:t>y</a:t>
            </a:r>
            <a:r>
              <a:rPr lang="en-US" b="0" i="0" dirty="0"/>
              <a:t>-component positive</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Vector</a:t>
            </a:r>
            <a:r>
              <a:rPr lang="en-US" b="0" i="1" dirty="0"/>
              <a:t> B</a:t>
            </a:r>
            <a:r>
              <a:rPr lang="en-US" b="0" dirty="0"/>
              <a:t>: </a:t>
            </a:r>
            <a:r>
              <a:rPr lang="en-US" b="0" i="1" dirty="0"/>
              <a:t>x</a:t>
            </a:r>
            <a:r>
              <a:rPr lang="en-US" b="0" i="0" dirty="0"/>
              <a:t>-component positive; </a:t>
            </a:r>
            <a:r>
              <a:rPr lang="en-US" b="0" i="1" dirty="0"/>
              <a:t>y</a:t>
            </a:r>
            <a:r>
              <a:rPr lang="en-US" b="0" i="0" dirty="0"/>
              <a:t>-component negative</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0" i="0" dirty="0"/>
              <a:t>Resultant:</a:t>
            </a:r>
            <a:r>
              <a:rPr lang="en-US" altLang="en-US" b="0" i="0" baseline="0" dirty="0"/>
              <a:t> </a:t>
            </a:r>
            <a:r>
              <a:rPr lang="en-US" b="0" i="1" dirty="0"/>
              <a:t>x</a:t>
            </a:r>
            <a:r>
              <a:rPr lang="en-US" b="0" i="0" dirty="0"/>
              <a:t>-component negative; </a:t>
            </a:r>
            <a:r>
              <a:rPr lang="en-US" b="0" i="1" dirty="0"/>
              <a:t>y</a:t>
            </a:r>
            <a:r>
              <a:rPr lang="en-US" b="0" i="0" dirty="0"/>
              <a:t>-component negative</a:t>
            </a:r>
            <a:endParaRPr lang="en-US" altLang="en-US" dirty="0"/>
          </a:p>
          <a:p>
            <a:endParaRPr lang="en-US" b="1" dirty="0"/>
          </a:p>
          <a:p>
            <a:r>
              <a:rPr lang="en-US" b="1" dirty="0"/>
              <a:t>Reasoning:</a:t>
            </a:r>
            <a:r>
              <a:rPr lang="en-US" b="1" baseline="0" dirty="0"/>
              <a:t> </a:t>
            </a:r>
            <a:r>
              <a:rPr lang="en-US" sz="1200" b="0" i="0" u="none" strike="noStrike" kern="1200" baseline="0" dirty="0">
                <a:solidFill>
                  <a:schemeClr val="tx1"/>
                </a:solidFill>
                <a:latin typeface="+mn-lt"/>
                <a:ea typeface="+mn-ea"/>
                <a:cs typeface="+mn-cs"/>
              </a:rPr>
              <a:t>Components of a vector are the projections of that vector on the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y</a:t>
            </a:r>
            <a:r>
              <a:rPr lang="en-US" sz="1200" b="0" i="0" u="none" strike="noStrike" kern="1200" baseline="0" dirty="0">
                <a:solidFill>
                  <a:schemeClr val="tx1"/>
                </a:solidFill>
                <a:latin typeface="+mn-lt"/>
                <a:ea typeface="+mn-ea"/>
                <a:cs typeface="+mn-cs"/>
              </a:rPr>
              <a:t>-axes.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46</a:t>
            </a:fld>
            <a:endParaRPr lang="en-US"/>
          </a:p>
        </p:txBody>
      </p:sp>
    </p:spTree>
    <p:extLst>
      <p:ext uri="{BB962C8B-B14F-4D97-AF65-F5344CB8AC3E}">
        <p14:creationId xmlns:p14="http://schemas.microsoft.com/office/powerpoint/2010/main" val="3792652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consider your answer, run it by your neighbor to</a:t>
            </a:r>
            <a:r>
              <a:rPr lang="en-US" baseline="0" dirty="0"/>
              <a:t> see if you both agree, and we’ll talk about it in a minute or two.</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Vector B</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Reasoning:</a:t>
            </a:r>
            <a:r>
              <a:rPr lang="en-US" b="1" baseline="0" dirty="0"/>
              <a:t> </a:t>
            </a:r>
            <a:r>
              <a:rPr lang="en-GB" sz="1200" kern="1200" dirty="0">
                <a:solidFill>
                  <a:schemeClr val="tx1"/>
                </a:solidFill>
                <a:effectLst/>
                <a:latin typeface="+mn-lt"/>
                <a:ea typeface="+mn-ea"/>
                <a:cs typeface="+mn-cs"/>
              </a:rPr>
              <a:t>The range of the inverse tangent function includes only the first and fourth quadrants (i.e., angles in the range </a:t>
            </a:r>
            <a:r>
              <a:rPr lang="en-GB" sz="1200" kern="1200" dirty="0">
                <a:solidFill>
                  <a:schemeClr val="tx1"/>
                </a:solidFill>
                <a:effectLst/>
                <a:latin typeface="+mn-lt"/>
                <a:ea typeface="+mn-ea"/>
                <a:cs typeface="+mn-cs"/>
                <a:sym typeface="Symbol" panose="05050102010706020507" pitchFamily="18" charset="2"/>
              </a:rPr>
              <a:t></a:t>
            </a:r>
            <a:r>
              <a:rPr lang="en-GB" sz="1200" i="1" kern="1200" dirty="0">
                <a:solidFill>
                  <a:schemeClr val="tx1"/>
                </a:solidFill>
                <a:effectLst/>
                <a:latin typeface="+mn-lt"/>
                <a:ea typeface="+mn-ea"/>
                <a:cs typeface="+mn-cs"/>
                <a:sym typeface="Symbol" panose="05050102010706020507" pitchFamily="18" charset="2"/>
              </a:rPr>
              <a:t></a:t>
            </a:r>
            <a:r>
              <a:rPr lang="en-GB"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sym typeface="Symbol" panose="05050102010706020507" pitchFamily="18" charset="2"/>
              </a:rPr>
              <a: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sym typeface="Symbol" panose="05050102010706020507" pitchFamily="18" charset="2"/>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sym typeface="Symbol" panose="05050102010706020507" pitchFamily="18" charset="2"/>
              </a:rPr>
              <a: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sym typeface="Symbol" panose="05050102010706020507" pitchFamily="18" charset="2"/>
              </a:rPr>
              <a:t></a:t>
            </a:r>
            <a:r>
              <a:rPr lang="en-GB" sz="1200" kern="1200" dirty="0">
                <a:solidFill>
                  <a:schemeClr val="tx1"/>
                </a:solidFill>
                <a:effectLst/>
                <a:latin typeface="+mn-lt"/>
                <a:ea typeface="+mn-ea"/>
                <a:cs typeface="+mn-cs"/>
              </a:rPr>
              <a:t>/2). Only vector B has an orientation in this range.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47</a:t>
            </a:fld>
            <a:endParaRPr lang="en-US"/>
          </a:p>
        </p:txBody>
      </p:sp>
    </p:spTree>
    <p:extLst>
      <p:ext uri="{BB962C8B-B14F-4D97-AF65-F5344CB8AC3E}">
        <p14:creationId xmlns:p14="http://schemas.microsoft.com/office/powerpoint/2010/main" val="1312842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often you will need to add vectors algebraically</a:t>
            </a:r>
            <a:r>
              <a:rPr lang="en-US" sz="1200" kern="1200" baseline="0" dirty="0">
                <a:solidFill>
                  <a:schemeClr val="tx1"/>
                </a:solidFill>
                <a:effectLst/>
                <a:latin typeface="+mn-lt"/>
                <a:ea typeface="+mn-ea"/>
                <a:cs typeface="+mn-cs"/>
              </a:rPr>
              <a:t>, in terms of their components. In this method, you simply add the</a:t>
            </a:r>
            <a:r>
              <a:rPr lang="en-US" sz="1200" i="1" kern="1200" baseline="0" dirty="0">
                <a:solidFill>
                  <a:schemeClr val="tx1"/>
                </a:solidFill>
                <a:effectLst/>
                <a:latin typeface="+mn-lt"/>
                <a:ea typeface="+mn-ea"/>
                <a:cs typeface="+mn-cs"/>
              </a:rPr>
              <a:t> x</a:t>
            </a:r>
            <a:r>
              <a:rPr lang="en-US" sz="1200" kern="1200" baseline="0" dirty="0">
                <a:solidFill>
                  <a:schemeClr val="tx1"/>
                </a:solidFill>
                <a:effectLst/>
                <a:latin typeface="+mn-lt"/>
                <a:ea typeface="+mn-ea"/>
                <a:cs typeface="+mn-cs"/>
              </a:rPr>
              <a:t>-components and the</a:t>
            </a:r>
            <a:r>
              <a:rPr lang="en-US" sz="1200" i="1" kern="1200" baseline="0" dirty="0">
                <a:solidFill>
                  <a:schemeClr val="tx1"/>
                </a:solidFill>
                <a:effectLst/>
                <a:latin typeface="+mn-lt"/>
                <a:ea typeface="+mn-ea"/>
                <a:cs typeface="+mn-cs"/>
              </a:rPr>
              <a:t> y</a:t>
            </a:r>
            <a:r>
              <a:rPr lang="en-US" sz="1200" kern="1200" baseline="0" dirty="0">
                <a:solidFill>
                  <a:schemeClr val="tx1"/>
                </a:solidFill>
                <a:effectLst/>
                <a:latin typeface="+mn-lt"/>
                <a:ea typeface="+mn-ea"/>
                <a:cs typeface="+mn-cs"/>
              </a:rPr>
              <a:t>-components separately.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Take a look at the example.</a:t>
            </a:r>
            <a:r>
              <a:rPr lang="en-US" sz="1200" i="1" kern="1200" baseline="0" dirty="0">
                <a:solidFill>
                  <a:schemeClr val="tx1"/>
                </a:solidFill>
                <a:effectLst/>
                <a:latin typeface="+mn-lt"/>
                <a:ea typeface="+mn-ea"/>
                <a:cs typeface="+mn-cs"/>
              </a:rPr>
              <a:t> R </a:t>
            </a:r>
            <a:r>
              <a:rPr lang="en-US" sz="1200" kern="1200" baseline="0" dirty="0">
                <a:solidFill>
                  <a:schemeClr val="tx1"/>
                </a:solidFill>
                <a:effectLst/>
                <a:latin typeface="+mn-lt"/>
                <a:ea typeface="+mn-ea"/>
                <a:cs typeface="+mn-cs"/>
              </a:rPr>
              <a:t>is the resultant vector, and the</a:t>
            </a:r>
            <a:r>
              <a:rPr lang="en-US" sz="1200" i="1" kern="1200" baseline="0" dirty="0">
                <a:solidFill>
                  <a:schemeClr val="tx1"/>
                </a:solidFill>
                <a:effectLst/>
                <a:latin typeface="+mn-lt"/>
                <a:ea typeface="+mn-ea"/>
                <a:cs typeface="+mn-cs"/>
              </a:rPr>
              <a:t> x</a:t>
            </a:r>
            <a:r>
              <a:rPr lang="en-US" sz="1200" kern="1200" baseline="0" dirty="0">
                <a:solidFill>
                  <a:schemeClr val="tx1"/>
                </a:solidFill>
                <a:effectLst/>
                <a:latin typeface="+mn-lt"/>
                <a:ea typeface="+mn-ea"/>
                <a:cs typeface="+mn-cs"/>
              </a:rPr>
              <a:t>-component of </a:t>
            </a:r>
            <a:r>
              <a:rPr lang="en-US" sz="1200" i="1" kern="1200" baseline="0" dirty="0">
                <a:solidFill>
                  <a:schemeClr val="tx1"/>
                </a:solidFill>
                <a:effectLst/>
                <a:latin typeface="+mn-lt"/>
                <a:ea typeface="+mn-ea"/>
                <a:cs typeface="+mn-cs"/>
              </a:rPr>
              <a:t>R</a:t>
            </a:r>
            <a:r>
              <a:rPr lang="en-US" sz="1200" kern="1200" baseline="0" dirty="0">
                <a:solidFill>
                  <a:schemeClr val="tx1"/>
                </a:solidFill>
                <a:effectLst/>
                <a:latin typeface="+mn-lt"/>
                <a:ea typeface="+mn-ea"/>
                <a:cs typeface="+mn-cs"/>
              </a:rPr>
              <a:t> is the sum of the</a:t>
            </a:r>
            <a:r>
              <a:rPr lang="en-US" sz="1200" i="1" kern="1200" baseline="0" dirty="0">
                <a:solidFill>
                  <a:schemeClr val="tx1"/>
                </a:solidFill>
                <a:effectLst/>
                <a:latin typeface="+mn-lt"/>
                <a:ea typeface="+mn-ea"/>
                <a:cs typeface="+mn-cs"/>
              </a:rPr>
              <a:t> x</a:t>
            </a:r>
            <a:r>
              <a:rPr lang="en-US" sz="1200" kern="1200" baseline="0" dirty="0">
                <a:solidFill>
                  <a:schemeClr val="tx1"/>
                </a:solidFill>
                <a:effectLst/>
                <a:latin typeface="+mn-lt"/>
                <a:ea typeface="+mn-ea"/>
                <a:cs typeface="+mn-cs"/>
              </a:rPr>
              <a:t>-components of </a:t>
            </a:r>
            <a:r>
              <a:rPr lang="en-US" sz="1200" i="1" kern="1200" baseline="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and </a:t>
            </a:r>
            <a:r>
              <a:rPr lang="en-US" sz="1200" i="1" kern="1200" baseline="0" dirty="0">
                <a:solidFill>
                  <a:schemeClr val="tx1"/>
                </a:solidFill>
                <a:effectLst/>
                <a:latin typeface="+mn-lt"/>
                <a:ea typeface="+mn-ea"/>
                <a:cs typeface="+mn-cs"/>
              </a:rPr>
              <a:t>B</a:t>
            </a:r>
            <a:r>
              <a:rPr lang="en-US" sz="1200" kern="1200" baseline="0" dirty="0">
                <a:solidFill>
                  <a:schemeClr val="tx1"/>
                </a:solidFill>
                <a:effectLst/>
                <a:latin typeface="+mn-lt"/>
                <a:ea typeface="+mn-ea"/>
                <a:cs typeface="+mn-cs"/>
              </a:rPr>
              <a:t>. Similarly, the</a:t>
            </a:r>
            <a:r>
              <a:rPr lang="en-US" sz="1200" i="1" kern="1200" baseline="0" dirty="0">
                <a:solidFill>
                  <a:schemeClr val="tx1"/>
                </a:solidFill>
                <a:effectLst/>
                <a:latin typeface="+mn-lt"/>
                <a:ea typeface="+mn-ea"/>
                <a:cs typeface="+mn-cs"/>
              </a:rPr>
              <a:t> y</a:t>
            </a:r>
            <a:r>
              <a:rPr lang="en-US" sz="1200" kern="1200" baseline="0" dirty="0">
                <a:solidFill>
                  <a:schemeClr val="tx1"/>
                </a:solidFill>
                <a:effectLst/>
                <a:latin typeface="+mn-lt"/>
                <a:ea typeface="+mn-ea"/>
                <a:cs typeface="+mn-cs"/>
              </a:rPr>
              <a:t>-component of</a:t>
            </a:r>
            <a:r>
              <a:rPr lang="en-US" sz="1200" i="1" kern="1200" baseline="0" dirty="0">
                <a:solidFill>
                  <a:schemeClr val="tx1"/>
                </a:solidFill>
                <a:effectLst/>
                <a:latin typeface="+mn-lt"/>
                <a:ea typeface="+mn-ea"/>
                <a:cs typeface="+mn-cs"/>
              </a:rPr>
              <a:t> R </a:t>
            </a:r>
            <a:r>
              <a:rPr lang="en-US" sz="1200" kern="1200" baseline="0" dirty="0">
                <a:solidFill>
                  <a:schemeClr val="tx1"/>
                </a:solidFill>
                <a:effectLst/>
                <a:latin typeface="+mn-lt"/>
                <a:ea typeface="+mn-ea"/>
                <a:cs typeface="+mn-cs"/>
              </a:rPr>
              <a:t>is the sum of the</a:t>
            </a:r>
            <a:r>
              <a:rPr lang="en-US" sz="1200" i="1" kern="1200" baseline="0" dirty="0">
                <a:solidFill>
                  <a:schemeClr val="tx1"/>
                </a:solidFill>
                <a:effectLst/>
                <a:latin typeface="+mn-lt"/>
                <a:ea typeface="+mn-ea"/>
                <a:cs typeface="+mn-cs"/>
              </a:rPr>
              <a:t> y</a:t>
            </a:r>
            <a:r>
              <a:rPr lang="en-US" sz="1200" kern="1200" baseline="0" dirty="0">
                <a:solidFill>
                  <a:schemeClr val="tx1"/>
                </a:solidFill>
                <a:effectLst/>
                <a:latin typeface="+mn-lt"/>
                <a:ea typeface="+mn-ea"/>
                <a:cs typeface="+mn-cs"/>
              </a:rPr>
              <a:t>-components of </a:t>
            </a:r>
            <a:r>
              <a:rPr lang="en-US" sz="1200" i="1" kern="1200" baseline="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and</a:t>
            </a:r>
            <a:r>
              <a:rPr lang="en-US" sz="1200" i="1" kern="1200" baseline="0" dirty="0">
                <a:solidFill>
                  <a:schemeClr val="tx1"/>
                </a:solidFill>
                <a:effectLst/>
                <a:latin typeface="+mn-lt"/>
                <a:ea typeface="+mn-ea"/>
                <a:cs typeface="+mn-cs"/>
              </a:rPr>
              <a:t> B</a:t>
            </a:r>
            <a:r>
              <a:rPr lang="en-US" sz="1200" kern="1200" baseline="0" dirty="0">
                <a:solidFill>
                  <a:schemeClr val="tx1"/>
                </a:solidFill>
                <a:effectLst/>
                <a:latin typeface="+mn-lt"/>
                <a:ea typeface="+mn-ea"/>
                <a:cs typeface="+mn-cs"/>
              </a:rPr>
              <a: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Vector subtraction can be accomplished using the same method.</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It’s a good idea to make a rough sketch when adding or subtracting vectors, in order to get an approximate geometric solution to check your work.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48</a:t>
            </a:fld>
            <a:endParaRPr lang="en-US"/>
          </a:p>
        </p:txBody>
      </p:sp>
    </p:spTree>
    <p:extLst>
      <p:ext uri="{BB962C8B-B14F-4D97-AF65-F5344CB8AC3E}">
        <p14:creationId xmlns:p14="http://schemas.microsoft.com/office/powerpoint/2010/main" val="3271677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1.22 </a:t>
            </a:r>
            <a:r>
              <a:rPr lang="en-US" sz="1200" kern="1200" dirty="0">
                <a:solidFill>
                  <a:schemeClr val="tx1"/>
                </a:solidFill>
                <a:effectLst/>
                <a:latin typeface="+mn-lt"/>
                <a:ea typeface="+mn-ea"/>
                <a:cs typeface="+mn-cs"/>
              </a:rPr>
              <a:t>A guide to problem solving.</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figure illustrates useful</a:t>
            </a:r>
            <a:r>
              <a:rPr lang="en-US" sz="1200" kern="1200" baseline="0" dirty="0">
                <a:solidFill>
                  <a:schemeClr val="tx1"/>
                </a:solidFill>
                <a:effectLst/>
                <a:latin typeface="+mn-lt"/>
                <a:ea typeface="+mn-ea"/>
                <a:cs typeface="+mn-cs"/>
              </a:rPr>
              <a:t> suggestions on how to approach and solve physics problems. </a:t>
            </a:r>
          </a:p>
          <a:p>
            <a:endParaRPr lang="en-US"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First, look at the problem: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Read </a:t>
            </a:r>
            <a:r>
              <a:rPr lang="en-US" sz="1200" kern="1200" dirty="0">
                <a:solidFill>
                  <a:schemeClr val="tx1"/>
                </a:solidFill>
                <a:effectLst/>
                <a:latin typeface="+mn-lt"/>
                <a:ea typeface="+mn-ea"/>
                <a:cs typeface="+mn-cs"/>
              </a:rPr>
              <a:t>the problem carefully at least twice. Be sure you understand the nature of the problem before proceeding further. </a:t>
            </a:r>
          </a:p>
          <a:p>
            <a:r>
              <a:rPr lang="en-US" sz="1200" b="1" kern="1200" dirty="0">
                <a:solidFill>
                  <a:schemeClr val="tx1"/>
                </a:solidFill>
                <a:effectLst/>
                <a:latin typeface="+mn-lt"/>
                <a:ea typeface="+mn-ea"/>
                <a:cs typeface="+mn-cs"/>
              </a:rPr>
              <a:t>2. Draw </a:t>
            </a:r>
            <a:r>
              <a:rPr lang="en-US" sz="1200" kern="1200" dirty="0">
                <a:solidFill>
                  <a:schemeClr val="tx1"/>
                </a:solidFill>
                <a:effectLst/>
                <a:latin typeface="+mn-lt"/>
                <a:ea typeface="+mn-ea"/>
                <a:cs typeface="+mn-cs"/>
              </a:rPr>
              <a:t>a diagram while rereading the problem. </a:t>
            </a:r>
          </a:p>
          <a:p>
            <a:r>
              <a:rPr lang="en-US" sz="1200" b="1" kern="1200" dirty="0">
                <a:solidFill>
                  <a:schemeClr val="tx1"/>
                </a:solidFill>
                <a:effectLst/>
                <a:latin typeface="+mn-lt"/>
                <a:ea typeface="+mn-ea"/>
                <a:cs typeface="+mn-cs"/>
              </a:rPr>
              <a:t>3. Label </a:t>
            </a:r>
            <a:r>
              <a:rPr lang="en-US" sz="1200" kern="1200" dirty="0">
                <a:solidFill>
                  <a:schemeClr val="tx1"/>
                </a:solidFill>
                <a:effectLst/>
                <a:latin typeface="+mn-lt"/>
                <a:ea typeface="+mn-ea"/>
                <a:cs typeface="+mn-cs"/>
              </a:rPr>
              <a:t>all physical quantities in the diagram, using letters that remind you what the quantity is, for example, use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for mass. Choose a coordinate system and label it.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Next comes your strategy: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Identify </a:t>
            </a:r>
            <a:r>
              <a:rPr lang="en-US" sz="1200" kern="1200" dirty="0">
                <a:solidFill>
                  <a:schemeClr val="tx1"/>
                </a:solidFill>
                <a:effectLst/>
                <a:latin typeface="+mn-lt"/>
                <a:ea typeface="+mn-ea"/>
                <a:cs typeface="+mn-cs"/>
              </a:rPr>
              <a:t>physical principles, the knowns and unknowns, and list them. Put circles around the unknowns. There must be as many equations as there are unknowns. There can be more, but there can’t be fewer.</a:t>
            </a:r>
          </a:p>
          <a:p>
            <a:r>
              <a:rPr lang="en-US" sz="1200" b="1" kern="1200" dirty="0">
                <a:solidFill>
                  <a:schemeClr val="tx1"/>
                </a:solidFill>
                <a:effectLst/>
                <a:latin typeface="+mn-lt"/>
                <a:ea typeface="+mn-ea"/>
                <a:cs typeface="+mn-cs"/>
              </a:rPr>
              <a:t>5. Equations</a:t>
            </a:r>
            <a:r>
              <a:rPr lang="en-US" sz="1200" kern="1200" dirty="0">
                <a:solidFill>
                  <a:schemeClr val="tx1"/>
                </a:solidFill>
                <a:effectLst/>
                <a:latin typeface="+mn-lt"/>
                <a:ea typeface="+mn-ea"/>
                <a:cs typeface="+mn-cs"/>
              </a:rPr>
              <a:t>, the relationships between the labeled physical quantities, should be written down next. Naturally, the selected equations should be consistent with the physical principles identified in the previous step.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Now for the solution: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Solve </a:t>
            </a:r>
            <a:r>
              <a:rPr lang="en-US" sz="1200" kern="1200" dirty="0">
                <a:solidFill>
                  <a:schemeClr val="tx1"/>
                </a:solidFill>
                <a:effectLst/>
                <a:latin typeface="+mn-lt"/>
                <a:ea typeface="+mn-ea"/>
                <a:cs typeface="+mn-cs"/>
              </a:rPr>
              <a:t>the set of equations for the unknown quantities in terms of the knowns. Do this algebraically, without substituting values until the next step, except where terms are zero. </a:t>
            </a:r>
          </a:p>
          <a:p>
            <a:r>
              <a:rPr lang="en-US" sz="1200" b="1" kern="1200" dirty="0">
                <a:solidFill>
                  <a:schemeClr val="tx1"/>
                </a:solidFill>
                <a:effectLst/>
                <a:latin typeface="+mn-lt"/>
                <a:ea typeface="+mn-ea"/>
                <a:cs typeface="+mn-cs"/>
              </a:rPr>
              <a:t>7. Substitute </a:t>
            </a:r>
            <a:r>
              <a:rPr lang="en-US" sz="1200" kern="1200" dirty="0">
                <a:solidFill>
                  <a:schemeClr val="tx1"/>
                </a:solidFill>
                <a:effectLst/>
                <a:latin typeface="+mn-lt"/>
                <a:ea typeface="+mn-ea"/>
                <a:cs typeface="+mn-cs"/>
              </a:rPr>
              <a:t>the known values, together with their units. Obtain a numerical value with units for each unknown.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Check </a:t>
            </a:r>
            <a:r>
              <a:rPr lang="en-US" sz="1200" kern="1200" dirty="0">
                <a:solidFill>
                  <a:schemeClr val="tx1"/>
                </a:solidFill>
                <a:effectLst/>
                <a:latin typeface="+mn-lt"/>
                <a:ea typeface="+mn-ea"/>
                <a:cs typeface="+mn-cs"/>
              </a:rPr>
              <a:t>your answer. Think about these questions: Do the units match? Is the answer reasonable? Does the plus or minus sign make sense? Is your answer consistent with an order-of-magnitude estimate?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Try to use this process, or a modified version, for every problem you tackle in this course.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thing to consider: it is usually a good idea to solve a problem symbolically first, then plug in values. Once numbers are substituted it’s harder to understand relationships and easier to make mistakes.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49</a:t>
            </a:fld>
            <a:endParaRPr lang="en-US"/>
          </a:p>
        </p:txBody>
      </p:sp>
    </p:spTree>
    <p:extLst>
      <p:ext uri="{BB962C8B-B14F-4D97-AF65-F5344CB8AC3E}">
        <p14:creationId xmlns:p14="http://schemas.microsoft.com/office/powerpoint/2010/main" val="263206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5</a:t>
            </a:fld>
            <a:endParaRPr lang="en-US"/>
          </a:p>
        </p:txBody>
      </p:sp>
    </p:spTree>
    <p:extLst>
      <p:ext uri="{BB962C8B-B14F-4D97-AF65-F5344CB8AC3E}">
        <p14:creationId xmlns:p14="http://schemas.microsoft.com/office/powerpoint/2010/main" val="3786758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50</a:t>
            </a:fld>
            <a:endParaRPr lang="en-US"/>
          </a:p>
        </p:txBody>
      </p:sp>
    </p:spTree>
    <p:extLst>
      <p:ext uri="{BB962C8B-B14F-4D97-AF65-F5344CB8AC3E}">
        <p14:creationId xmlns:p14="http://schemas.microsoft.com/office/powerpoint/2010/main" val="129737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Standards of Length, Mass, and Time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physical quantities in the study of mechanics can be expressed in terms of three fundamental quantities: length, mass, and time, which have the SI units meters (m), kilograms (kg), and seconds (s), respectively.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Building Blocks of Matter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Matter is made of atoms, which in turn are made up of a relatively small nucleus of protons and neutrons within a cloud of electrons. Protons and neutrons are composed of still smaller particles, called quarks.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Dimensional Analysis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Dimensional analysis can be used to check equations and to assist in deriving them. When the dimensions on both sides of the equation agree, the equation is often correct up to a numerical factor. When the dimensions don’t agree, the equation must be wrong</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51</a:t>
            </a:fld>
            <a:endParaRPr lang="en-US"/>
          </a:p>
        </p:txBody>
      </p:sp>
    </p:spTree>
    <p:extLst>
      <p:ext uri="{BB962C8B-B14F-4D97-AF65-F5344CB8AC3E}">
        <p14:creationId xmlns:p14="http://schemas.microsoft.com/office/powerpoint/2010/main" val="3789793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Uncertainty in Measurement and Significant Figures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physical quantity can be determined with complete accuracy. The concept of significant figures affords a basic method of handling these uncertainties. A significant figure is a reliably known digit, other than a zero used to locate the decimal point. The two rules of significant figures are: </a:t>
            </a:r>
          </a:p>
          <a:p>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1.  When multiplying or dividing using two or more quantities, the result should have the same number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significant figures as the quantity having the fewest significant figures. </a:t>
            </a:r>
          </a:p>
          <a:p>
            <a:pPr marL="0" indent="0">
              <a:buNone/>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hen quantities are added or subtracted, the number of decimal places in the result should be the same as in the quantity with the fewest decimal places. Use of scientific notation can avoid ambiguity in significant figures. In rounding, if the last digit dropped is less than 5, simply drop the digit; otherwise, raise the last retained digit by one.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Unit Conversions for Physical Quantities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Units in physics equations must always be consistent. In solving a physics problem, it’s best to start with consistent units, using the table of conversion factors on the front </a:t>
            </a:r>
            <a:r>
              <a:rPr lang="en-US" sz="1200" kern="1200" dirty="0" err="1">
                <a:solidFill>
                  <a:schemeClr val="tx1"/>
                </a:solidFill>
                <a:effectLst/>
                <a:latin typeface="+mn-lt"/>
                <a:ea typeface="+mn-ea"/>
                <a:cs typeface="+mn-cs"/>
              </a:rPr>
              <a:t>endsheets</a:t>
            </a:r>
            <a:r>
              <a:rPr lang="en-US" sz="1200" kern="1200" dirty="0">
                <a:solidFill>
                  <a:schemeClr val="tx1"/>
                </a:solidFill>
                <a:effectLst/>
                <a:latin typeface="+mn-lt"/>
                <a:ea typeface="+mn-ea"/>
                <a:cs typeface="+mn-cs"/>
              </a:rPr>
              <a:t> of the textbook as necessary. Converting units is a matter of multiplying the given quantity by a fraction, with one unit in the numerator and its equivalent in the other units in the denominator, arranged so the unwanted units in the given quantity are canceled out in favor of the desired units.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Estimates and Order-of-Magnitude Calculations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it’s useful to find an approximate answer to a question, either because the math is difficult or because information is incomplete. A quick estimate can also be used to check a more detailed calculation. In an order-of-magnitude calculation, each value is replaced by the closest power of ten, which sometimes must be guessed or estimated when the value is unknown. The computation is then carried out. For quick estimates involving known values, each value can first be rounded to one significant figure. </a:t>
            </a:r>
          </a:p>
        </p:txBody>
      </p:sp>
      <p:sp>
        <p:nvSpPr>
          <p:cNvPr id="4" name="Slide Number Placeholder 3"/>
          <p:cNvSpPr>
            <a:spLocks noGrp="1"/>
          </p:cNvSpPr>
          <p:nvPr>
            <p:ph type="sldNum" sz="quarter" idx="10"/>
          </p:nvPr>
        </p:nvSpPr>
        <p:spPr/>
        <p:txBody>
          <a:bodyPr/>
          <a:lstStyle/>
          <a:p>
            <a:fld id="{6E7E7F27-47DB-D94D-995F-E3088F8069A6}" type="slidenum">
              <a:rPr lang="en-US" smtClean="0"/>
              <a:t>52</a:t>
            </a:fld>
            <a:endParaRPr lang="en-US"/>
          </a:p>
        </p:txBody>
      </p:sp>
    </p:spTree>
    <p:extLst>
      <p:ext uri="{BB962C8B-B14F-4D97-AF65-F5344CB8AC3E}">
        <p14:creationId xmlns:p14="http://schemas.microsoft.com/office/powerpoint/2010/main" val="3638452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Coordinate Systems </a:t>
            </a:r>
          </a:p>
          <a:p>
            <a:r>
              <a:rPr lang="en-US" sz="1200" kern="1200" dirty="0">
                <a:solidFill>
                  <a:schemeClr val="tx1"/>
                </a:solidFill>
                <a:effectLst/>
                <a:latin typeface="+mn-lt"/>
                <a:ea typeface="+mn-ea"/>
                <a:cs typeface="+mn-cs"/>
              </a:rPr>
              <a:t>The Cartesian coordinate system consists of two perpendicular axes, usually called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-axis, with each axis labeled with all numbers from negative infinity to positive infinity. Points are located by specifying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-values. Polar coordinates consist of a radial coordinate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which is the distance from the origin, and an angular coordinate theta, which is the angular displacement from the positive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-axis.</a:t>
            </a:r>
          </a:p>
        </p:txBody>
      </p:sp>
      <p:sp>
        <p:nvSpPr>
          <p:cNvPr id="4" name="Slide Number Placeholder 3"/>
          <p:cNvSpPr>
            <a:spLocks noGrp="1"/>
          </p:cNvSpPr>
          <p:nvPr>
            <p:ph type="sldNum" sz="quarter" idx="10"/>
          </p:nvPr>
        </p:nvSpPr>
        <p:spPr/>
        <p:txBody>
          <a:bodyPr/>
          <a:lstStyle/>
          <a:p>
            <a:fld id="{6E7E7F27-47DB-D94D-995F-E3088F8069A6}" type="slidenum">
              <a:rPr lang="en-US" smtClean="0"/>
              <a:t>53</a:t>
            </a:fld>
            <a:endParaRPr lang="en-US"/>
          </a:p>
        </p:txBody>
      </p:sp>
    </p:spTree>
    <p:extLst>
      <p:ext uri="{BB962C8B-B14F-4D97-AF65-F5344CB8AC3E}">
        <p14:creationId xmlns:p14="http://schemas.microsoft.com/office/powerpoint/2010/main" val="3446861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Trigonometry Review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three most basic trigonometric functions of a right triangle are the sine, cosine, and tangent, defined as shown. The </a:t>
            </a:r>
            <a:r>
              <a:rPr lang="en-US" sz="1200" b="1" kern="1200" dirty="0">
                <a:solidFill>
                  <a:schemeClr val="tx1"/>
                </a:solidFill>
                <a:effectLst/>
                <a:latin typeface="+mn-lt"/>
                <a:ea typeface="+mn-ea"/>
                <a:cs typeface="+mn-cs"/>
              </a:rPr>
              <a:t>Pythagorean theorem </a:t>
            </a:r>
            <a:r>
              <a:rPr lang="en-US" sz="1200" kern="1200" dirty="0">
                <a:solidFill>
                  <a:schemeClr val="tx1"/>
                </a:solidFill>
                <a:effectLst/>
                <a:latin typeface="+mn-lt"/>
                <a:ea typeface="+mn-ea"/>
                <a:cs typeface="+mn-cs"/>
              </a:rPr>
              <a:t>is an important relationship between the lengths of the sides of a right triangle, where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the hypotenuse of the triangle and </a:t>
            </a:r>
            <a:r>
              <a:rPr lang="en-US" sz="1200" i="1" kern="12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are the other two sides. </a:t>
            </a:r>
          </a:p>
        </p:txBody>
      </p:sp>
      <p:sp>
        <p:nvSpPr>
          <p:cNvPr id="4" name="Slide Number Placeholder 3"/>
          <p:cNvSpPr>
            <a:spLocks noGrp="1"/>
          </p:cNvSpPr>
          <p:nvPr>
            <p:ph type="sldNum" sz="quarter" idx="10"/>
          </p:nvPr>
        </p:nvSpPr>
        <p:spPr/>
        <p:txBody>
          <a:bodyPr/>
          <a:lstStyle/>
          <a:p>
            <a:fld id="{6E7E7F27-47DB-D94D-995F-E3088F8069A6}" type="slidenum">
              <a:rPr lang="en-US" smtClean="0"/>
              <a:t>54</a:t>
            </a:fld>
            <a:endParaRPr lang="en-US"/>
          </a:p>
        </p:txBody>
      </p:sp>
    </p:spTree>
    <p:extLst>
      <p:ext uri="{BB962C8B-B14F-4D97-AF65-F5344CB8AC3E}">
        <p14:creationId xmlns:p14="http://schemas.microsoft.com/office/powerpoint/2010/main" val="4127050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Vectors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scalar quantity has a magnitude but no direction; a vector quantity has both magnitude and direction. Two vectors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can be added geometrically with the </a:t>
            </a:r>
            <a:r>
              <a:rPr lang="en-US" sz="1200" b="1" kern="1200" dirty="0">
                <a:solidFill>
                  <a:schemeClr val="tx1"/>
                </a:solidFill>
                <a:effectLst/>
                <a:latin typeface="+mn-lt"/>
                <a:ea typeface="+mn-ea"/>
                <a:cs typeface="+mn-cs"/>
              </a:rPr>
              <a:t>triangle method. </a:t>
            </a:r>
            <a:r>
              <a:rPr lang="en-US" sz="1200" kern="1200" dirty="0">
                <a:solidFill>
                  <a:schemeClr val="tx1"/>
                </a:solidFill>
                <a:effectLst/>
                <a:latin typeface="+mn-lt"/>
                <a:ea typeface="+mn-ea"/>
                <a:cs typeface="+mn-cs"/>
              </a:rPr>
              <a:t>The two vectors are drawn to scale on graph paper, with the tail of the second vector located at the tip of the first. The </a:t>
            </a:r>
            <a:r>
              <a:rPr lang="en-US" sz="1200" b="1" kern="1200" dirty="0">
                <a:solidFill>
                  <a:schemeClr val="tx1"/>
                </a:solidFill>
                <a:effectLst/>
                <a:latin typeface="+mn-lt"/>
                <a:ea typeface="+mn-ea"/>
                <a:cs typeface="+mn-cs"/>
              </a:rPr>
              <a:t>resultant </a:t>
            </a:r>
            <a:r>
              <a:rPr lang="en-US" sz="1200" kern="1200" dirty="0">
                <a:solidFill>
                  <a:schemeClr val="tx1"/>
                </a:solidFill>
                <a:effectLst/>
                <a:latin typeface="+mn-lt"/>
                <a:ea typeface="+mn-ea"/>
                <a:cs typeface="+mn-cs"/>
              </a:rPr>
              <a:t>vector is the vector drawn from the tail of the first vector to the tip of the second.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negative of a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is a vector with the same magnitude as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but pointing in the opposite direction. A vector can be multiplied by a scalar, changing its magnitude, and its direction if the scalar is negative.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Components of a Vector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can be split into two components, one pointing in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-direction and the other in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-direction. These components form two sides of a right triangle having a hypotenuse with magnitude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are given by the equations shown.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magnitude and direction of vector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are related to its components through the Pythagorean theorem and the definition of the tangent. Remember the inverse tangent equation gives the correct vector angle only for vectors with –90° to +90°. If the vector has a negative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-component, 180° must be added to the answer in the calculator window.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vector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the sum of vectors </a:t>
            </a:r>
            <a:r>
              <a:rPr lang="en-US" sz="1200" b="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then the components of the resultant vector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are the sum of the components of the two vectors, as shown.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55</a:t>
            </a:fld>
            <a:endParaRPr lang="en-US"/>
          </a:p>
        </p:txBody>
      </p:sp>
    </p:spTree>
    <p:extLst>
      <p:ext uri="{BB962C8B-B14F-4D97-AF65-F5344CB8AC3E}">
        <p14:creationId xmlns:p14="http://schemas.microsoft.com/office/powerpoint/2010/main" val="142418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6</a:t>
            </a:fld>
            <a:endParaRPr lang="en-US"/>
          </a:p>
        </p:txBody>
      </p:sp>
    </p:spTree>
    <p:extLst>
      <p:ext uri="{BB962C8B-B14F-4D97-AF65-F5344CB8AC3E}">
        <p14:creationId xmlns:p14="http://schemas.microsoft.com/office/powerpoint/2010/main" val="372428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a:t>
            </a:fld>
            <a:endParaRPr lang="en-US"/>
          </a:p>
        </p:txBody>
      </p:sp>
    </p:spTree>
    <p:extLst>
      <p:ext uri="{BB962C8B-B14F-4D97-AF65-F5344CB8AC3E}">
        <p14:creationId xmlns:p14="http://schemas.microsoft.com/office/powerpoint/2010/main" val="125758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8</a:t>
            </a:fld>
            <a:endParaRPr lang="en-US"/>
          </a:p>
        </p:txBody>
      </p:sp>
    </p:spTree>
    <p:extLst>
      <p:ext uri="{BB962C8B-B14F-4D97-AF65-F5344CB8AC3E}">
        <p14:creationId xmlns:p14="http://schemas.microsoft.com/office/powerpoint/2010/main" val="4171063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7E7F27-47DB-D94D-995F-E3088F8069A6}" type="slidenum">
              <a:rPr lang="en-US" smtClean="0"/>
              <a:t>9</a:t>
            </a:fld>
            <a:endParaRPr lang="en-US"/>
          </a:p>
        </p:txBody>
      </p:sp>
    </p:spTree>
    <p:extLst>
      <p:ext uri="{BB962C8B-B14F-4D97-AF65-F5344CB8AC3E}">
        <p14:creationId xmlns:p14="http://schemas.microsoft.com/office/powerpoint/2010/main" val="342427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513020" y="6356350"/>
            <a:ext cx="2895600" cy="365125"/>
          </a:xfrm>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9"/>
            <a:ext cx="8229600" cy="1121740"/>
          </a:xfrm>
        </p:spPr>
        <p:txBody>
          <a:bodyPr>
            <a:normAutofit/>
          </a:bodyPr>
          <a:lstStyle>
            <a:lvl1pPr algn="ctr">
              <a:defRPr sz="44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24912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0" y="0"/>
            <a:ext cx="9144000" cy="1145291"/>
          </a:xfrm>
          <a:prstGeom prst="rect">
            <a:avLst/>
          </a:prstGeom>
        </p:spPr>
      </p:pic>
      <p:sp>
        <p:nvSpPr>
          <p:cNvPr id="2" name="Title Placeholder 1"/>
          <p:cNvSpPr>
            <a:spLocks noGrp="1"/>
          </p:cNvSpPr>
          <p:nvPr>
            <p:ph type="title"/>
          </p:nvPr>
        </p:nvSpPr>
        <p:spPr>
          <a:xfrm>
            <a:off x="457200" y="10869"/>
            <a:ext cx="8229600" cy="1134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t>
            </a:r>
            <a:r>
              <a:rPr lang="en-US" dirty="0" err="1"/>
              <a:t>Cengage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1-</a:t>
            </a:r>
            <a:fld id="{0FB56013-B943-42BA-886F-6F9D4EB85E9D}" type="slidenum">
              <a:rPr lang="en-US" smtClean="0"/>
              <a:pPr/>
              <a:t>‹#›</a:t>
            </a:fld>
            <a:endParaRPr lang="en-US" dirty="0"/>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Lst>
  <p:hf hdr="0" dt="0"/>
  <p:txStyles>
    <p:titleStyle>
      <a:lvl1pPr algn="ctr" defTabSz="914400" rtl="0" eaLnBrk="1" latinLnBrk="0" hangingPunct="1">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1.wmf"/><Relationship Id="rId3" Type="http://schemas.openxmlformats.org/officeDocument/2006/relationships/notesSlide" Target="../notesSlides/notesSlide21.xml"/><Relationship Id="rId7" Type="http://schemas.openxmlformats.org/officeDocument/2006/relationships/image" Target="../media/image18.wmf"/><Relationship Id="rId12"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9.wmf"/></Relationships>
</file>

<file path=ppt/slides/_rels/slide22.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22.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22.w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7.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26.w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8.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0.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29.w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7.xml"/><Relationship Id="rId7" Type="http://schemas.openxmlformats.org/officeDocument/2006/relationships/image" Target="../media/image32.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3.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8.xml"/><Relationship Id="rId7" Type="http://schemas.openxmlformats.org/officeDocument/2006/relationships/image" Target="../media/image36.wmf"/><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38.wmf"/><Relationship Id="rId5" Type="http://schemas.openxmlformats.org/officeDocument/2006/relationships/image" Target="../media/image35.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37.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image" Target="../media/image39.wmf"/><Relationship Id="rId4"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notesSlide" Target="../notesSlides/notesSlide32.xml"/><Relationship Id="rId7" Type="http://schemas.openxmlformats.org/officeDocument/2006/relationships/image" Target="../media/image43.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42.wmf"/><Relationship Id="rId4"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6.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image" Target="../media/image45.wmf"/><Relationship Id="rId4" Type="http://schemas.openxmlformats.org/officeDocument/2006/relationships/oleObject" Target="../embeddings/oleObject26.bin"/></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48.wmf"/><Relationship Id="rId4" Type="http://schemas.openxmlformats.org/officeDocument/2006/relationships/oleObject" Target="../embeddings/oleObject28.bin"/></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53.jpg"/><Relationship Id="rId5" Type="http://schemas.openxmlformats.org/officeDocument/2006/relationships/image" Target="../media/image52.wmf"/><Relationship Id="rId4" Type="http://schemas.openxmlformats.org/officeDocument/2006/relationships/oleObject" Target="../embeddings/oleObject29.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55.wmf"/><Relationship Id="rId5" Type="http://schemas.openxmlformats.org/officeDocument/2006/relationships/oleObject" Target="../embeddings/oleObject30.bin"/><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57.wmf"/><Relationship Id="rId5" Type="http://schemas.openxmlformats.org/officeDocument/2006/relationships/oleObject" Target="../embeddings/oleObject31.bin"/><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43.xml"/><Relationship Id="rId7" Type="http://schemas.openxmlformats.org/officeDocument/2006/relationships/oleObject" Target="../embeddings/oleObject33.bin"/><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59.wmf"/><Relationship Id="rId5" Type="http://schemas.openxmlformats.org/officeDocument/2006/relationships/oleObject" Target="../embeddings/oleObject32.bin"/><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58.png"/><Relationship Id="rId5" Type="http://schemas.openxmlformats.org/officeDocument/2006/relationships/image" Target="../media/image61.wmf"/><Relationship Id="rId4" Type="http://schemas.openxmlformats.org/officeDocument/2006/relationships/oleObject" Target="../embeddings/oleObject34.bin"/></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63.wmf"/><Relationship Id="rId5" Type="http://schemas.openxmlformats.org/officeDocument/2006/relationships/oleObject" Target="../embeddings/oleObject35.bin"/><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20.vml"/><Relationship Id="rId5" Type="http://schemas.openxmlformats.org/officeDocument/2006/relationships/image" Target="../media/image65.wmf"/><Relationship Id="rId4" Type="http://schemas.openxmlformats.org/officeDocument/2006/relationships/oleObject" Target="../embeddings/oleObject36.bin"/></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54.xml"/><Relationship Id="rId7" Type="http://schemas.openxmlformats.org/officeDocument/2006/relationships/image" Target="../media/image70.wmf"/><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38.bin"/><Relationship Id="rId5" Type="http://schemas.openxmlformats.org/officeDocument/2006/relationships/image" Target="../media/image42.wmf"/><Relationship Id="rId4" Type="http://schemas.openxmlformats.org/officeDocument/2006/relationships/oleObject" Target="../embeddings/oleObject37.bin"/></Relationships>
</file>

<file path=ppt/slides/_rels/slide5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notesSlide" Target="../notesSlides/notesSlide55.xml"/><Relationship Id="rId7" Type="http://schemas.openxmlformats.org/officeDocument/2006/relationships/oleObject" Target="../embeddings/oleObject40.bin"/><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72.wmf"/><Relationship Id="rId5" Type="http://schemas.openxmlformats.org/officeDocument/2006/relationships/oleObject" Target="../embeddings/oleObject39.bin"/><Relationship Id="rId10" Type="http://schemas.openxmlformats.org/officeDocument/2006/relationships/image" Target="../media/image74.wmf"/><Relationship Id="rId4" Type="http://schemas.openxmlformats.org/officeDocument/2006/relationships/image" Target="../media/image75.jpeg"/><Relationship Id="rId9" Type="http://schemas.openxmlformats.org/officeDocument/2006/relationships/oleObject" Target="../embeddings/oleObject4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Topic 1: Units, Trigonometry, </a:t>
            </a:r>
            <a:br>
              <a:rPr lang="en-US" dirty="0"/>
            </a:br>
            <a:r>
              <a:rPr lang="en-US" dirty="0"/>
              <a:t>and Vectors</a:t>
            </a:r>
          </a:p>
        </p:txBody>
      </p:sp>
      <p:pic>
        <p:nvPicPr>
          <p:cNvPr id="7" name="Picture 18" descr="BrooksCole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1825"/>
            <a:ext cx="2584450" cy="925513"/>
          </a:xfrm>
          <a:prstGeom prst="rect">
            <a:avLst/>
          </a:prstGeom>
          <a:solidFill>
            <a:srgbClr val="0B4FA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30200" y="5905500"/>
            <a:ext cx="3200400" cy="923330"/>
          </a:xfrm>
          <a:prstGeom prst="rect">
            <a:avLst/>
          </a:prstGeom>
          <a:noFill/>
        </p:spPr>
        <p:txBody>
          <a:bodyPr wrap="square" rtlCol="0">
            <a:spAutoFit/>
          </a:bodyPr>
          <a:lstStyle/>
          <a:p>
            <a:r>
              <a:rPr lang="en-US" dirty="0"/>
              <a:t>College Physics, 11e</a:t>
            </a:r>
          </a:p>
          <a:p>
            <a:r>
              <a:rPr lang="en-US" dirty="0"/>
              <a:t>Raymond A. </a:t>
            </a:r>
            <a:r>
              <a:rPr lang="en-US" dirty="0" err="1"/>
              <a:t>Serway</a:t>
            </a:r>
            <a:r>
              <a:rPr lang="en-US" dirty="0"/>
              <a:t>; </a:t>
            </a:r>
          </a:p>
          <a:p>
            <a:r>
              <a:rPr lang="en-US" dirty="0"/>
              <a:t>Chris </a:t>
            </a:r>
            <a:r>
              <a:rPr lang="en-US" dirty="0" err="1"/>
              <a:t>Vuille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566" y="1188610"/>
            <a:ext cx="6712868" cy="4716890"/>
          </a:xfrm>
          <a:prstGeom prst="rect">
            <a:avLst/>
          </a:prstGeom>
        </p:spPr>
      </p:pic>
    </p:spTree>
    <p:extLst>
      <p:ext uri="{BB962C8B-B14F-4D97-AF65-F5344CB8AC3E}">
        <p14:creationId xmlns:p14="http://schemas.microsoft.com/office/powerpoint/2010/main" val="286793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690001" y="3186900"/>
            <a:ext cx="4681488" cy="2309283"/>
          </a:xfrm>
        </p:spPr>
        <p:txBody>
          <a:bodyPr>
            <a:normAutofit/>
          </a:bodyPr>
          <a:lstStyle/>
          <a:p>
            <a:pPr marL="609600" indent="-609600">
              <a:buClr>
                <a:schemeClr val="tx1"/>
              </a:buClr>
              <a:buFontTx/>
              <a:buAutoNum type="arabicPeriod"/>
            </a:pPr>
            <a:r>
              <a:rPr lang="en-US" altLang="en-US" dirty="0"/>
              <a:t>(iv) only</a:t>
            </a:r>
          </a:p>
          <a:p>
            <a:pPr marL="609600" indent="-609600">
              <a:buClr>
                <a:schemeClr val="tx1"/>
              </a:buClr>
              <a:buFontTx/>
              <a:buAutoNum type="arabicPeriod"/>
            </a:pPr>
            <a:r>
              <a:rPr lang="en-US" altLang="en-US" dirty="0"/>
              <a:t>(ii) only</a:t>
            </a:r>
          </a:p>
          <a:p>
            <a:pPr marL="609600" indent="-609600">
              <a:buClr>
                <a:schemeClr val="tx1"/>
              </a:buClr>
              <a:buFontTx/>
              <a:buAutoNum type="arabicPeriod"/>
            </a:pPr>
            <a:r>
              <a:rPr lang="en-US" altLang="en-US" dirty="0"/>
              <a:t>(</a:t>
            </a:r>
            <a:r>
              <a:rPr lang="en-US" altLang="en-US" dirty="0" err="1"/>
              <a:t>i</a:t>
            </a:r>
            <a:r>
              <a:rPr lang="en-US" altLang="en-US" dirty="0"/>
              <a:t>) and (iii)</a:t>
            </a:r>
          </a:p>
          <a:p>
            <a:pPr marL="609600" indent="-609600">
              <a:buClr>
                <a:schemeClr val="tx1"/>
              </a:buClr>
              <a:buFontTx/>
              <a:buAutoNum type="arabicPeriod"/>
            </a:pPr>
            <a:r>
              <a:rPr lang="en-US" altLang="en-US" dirty="0"/>
              <a:t>(ii) and (iv)</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1419173"/>
          </a:xfrm>
        </p:spPr>
        <p:txBody>
          <a:bodyPr>
            <a:noAutofit/>
          </a:bodyPr>
          <a:lstStyle/>
          <a:p>
            <a:pPr marL="0" indent="0">
              <a:buNone/>
            </a:pPr>
            <a:r>
              <a:rPr lang="en-US" altLang="en-US" dirty="0"/>
              <a:t>Suppose that two quantities, A and B, have different dimensions. Determine which of the following arithmetic operations could be physically meaningful. </a:t>
            </a:r>
            <a:br>
              <a:rPr lang="en-US" altLang="en-US" dirty="0"/>
            </a:br>
            <a:endParaRPr lang="en-US" dirty="0"/>
          </a:p>
        </p:txBody>
      </p:sp>
      <p:sp>
        <p:nvSpPr>
          <p:cNvPr id="2" name="Title 1"/>
          <p:cNvSpPr>
            <a:spLocks noGrp="1"/>
          </p:cNvSpPr>
          <p:nvPr>
            <p:ph type="title"/>
          </p:nvPr>
        </p:nvSpPr>
        <p:spPr/>
        <p:txBody>
          <a:bodyPr/>
          <a:lstStyle/>
          <a:p>
            <a:r>
              <a:rPr lang="en-US" dirty="0"/>
              <a:t>Reading Question 1-5</a:t>
            </a:r>
          </a:p>
        </p:txBody>
      </p:sp>
      <p:sp>
        <p:nvSpPr>
          <p:cNvPr id="3" name="Rectangle 2"/>
          <p:cNvSpPr/>
          <p:nvPr/>
        </p:nvSpPr>
        <p:spPr>
          <a:xfrm>
            <a:off x="457200" y="2917482"/>
            <a:ext cx="4572000" cy="2600199"/>
          </a:xfrm>
          <a:prstGeom prst="rect">
            <a:avLst/>
          </a:prstGeom>
        </p:spPr>
        <p:txBody>
          <a:bodyPr>
            <a:spAutoFit/>
          </a:bodyPr>
          <a:lstStyle/>
          <a:p>
            <a:pPr>
              <a:lnSpc>
                <a:spcPct val="150000"/>
              </a:lnSpc>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A + B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(ii) A/B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(iii) B </a:t>
            </a:r>
            <a:r>
              <a:rPr lang="en-US" sz="2800" dirty="0"/>
              <a:t>–</a:t>
            </a:r>
            <a:r>
              <a:rPr lang="en-US" altLang="en-US" sz="2800" dirty="0">
                <a:latin typeface="Times New Roman" panose="02020603050405020304" pitchFamily="18" charset="0"/>
                <a:cs typeface="Times New Roman" panose="02020603050405020304" pitchFamily="18" charset="0"/>
              </a:rPr>
              <a:t> A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(iv) AB</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74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690001" y="3186900"/>
            <a:ext cx="4681488" cy="2309283"/>
          </a:xfrm>
        </p:spPr>
        <p:txBody>
          <a:bodyPr>
            <a:normAutofit/>
          </a:bodyPr>
          <a:lstStyle/>
          <a:p>
            <a:pPr marL="609600" indent="-609600">
              <a:buClr>
                <a:schemeClr val="tx1"/>
              </a:buClr>
              <a:buFontTx/>
              <a:buAutoNum type="arabicPeriod"/>
            </a:pPr>
            <a:r>
              <a:rPr lang="en-US" altLang="en-US" dirty="0"/>
              <a:t>(iv) only</a:t>
            </a:r>
          </a:p>
          <a:p>
            <a:pPr marL="609600" indent="-609600">
              <a:buClr>
                <a:schemeClr val="tx1"/>
              </a:buClr>
              <a:buFontTx/>
              <a:buAutoNum type="arabicPeriod"/>
            </a:pPr>
            <a:r>
              <a:rPr lang="en-US" altLang="en-US" dirty="0"/>
              <a:t>(ii) only</a:t>
            </a:r>
          </a:p>
          <a:p>
            <a:pPr marL="609600" indent="-609600">
              <a:buClr>
                <a:schemeClr val="tx1"/>
              </a:buClr>
              <a:buFontTx/>
              <a:buAutoNum type="arabicPeriod"/>
            </a:pPr>
            <a:r>
              <a:rPr lang="en-US" altLang="en-US" dirty="0"/>
              <a:t>(</a:t>
            </a:r>
            <a:r>
              <a:rPr lang="en-US" altLang="en-US" dirty="0" err="1"/>
              <a:t>i</a:t>
            </a:r>
            <a:r>
              <a:rPr lang="en-US" altLang="en-US" dirty="0"/>
              <a:t>) and (iii)</a:t>
            </a:r>
          </a:p>
          <a:p>
            <a:pPr marL="609600" indent="-609600">
              <a:buClr>
                <a:schemeClr val="tx1"/>
              </a:buClr>
              <a:buFontTx/>
              <a:buAutoNum type="arabicPeriod"/>
            </a:pPr>
            <a:r>
              <a:rPr lang="en-US" altLang="en-US" b="1" dirty="0"/>
              <a:t>(ii) and (iv)</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229600" cy="1419173"/>
          </a:xfrm>
        </p:spPr>
        <p:txBody>
          <a:bodyPr>
            <a:noAutofit/>
          </a:bodyPr>
          <a:lstStyle/>
          <a:p>
            <a:pPr marL="0" indent="0">
              <a:buNone/>
            </a:pPr>
            <a:r>
              <a:rPr lang="en-US" altLang="en-US" dirty="0"/>
              <a:t>Suppose that two quantities, A and B, have different dimensions. Determine which of the following arithmetic operations could be physically meaningful. </a:t>
            </a:r>
            <a:br>
              <a:rPr lang="en-US" altLang="en-US" dirty="0"/>
            </a:br>
            <a:endParaRPr lang="en-US" dirty="0"/>
          </a:p>
        </p:txBody>
      </p:sp>
      <p:sp>
        <p:nvSpPr>
          <p:cNvPr id="2" name="Title 1"/>
          <p:cNvSpPr>
            <a:spLocks noGrp="1"/>
          </p:cNvSpPr>
          <p:nvPr>
            <p:ph type="title"/>
          </p:nvPr>
        </p:nvSpPr>
        <p:spPr/>
        <p:txBody>
          <a:bodyPr/>
          <a:lstStyle/>
          <a:p>
            <a:r>
              <a:rPr lang="en-US" dirty="0"/>
              <a:t>Reading Question 1-5</a:t>
            </a:r>
          </a:p>
        </p:txBody>
      </p:sp>
      <p:sp>
        <p:nvSpPr>
          <p:cNvPr id="3" name="Rectangle 2"/>
          <p:cNvSpPr/>
          <p:nvPr/>
        </p:nvSpPr>
        <p:spPr>
          <a:xfrm>
            <a:off x="457200" y="2917482"/>
            <a:ext cx="4572000" cy="2600199"/>
          </a:xfrm>
          <a:prstGeom prst="rect">
            <a:avLst/>
          </a:prstGeom>
        </p:spPr>
        <p:txBody>
          <a:bodyPr>
            <a:spAutoFit/>
          </a:bodyPr>
          <a:lstStyle/>
          <a:p>
            <a:pPr>
              <a:lnSpc>
                <a:spcPct val="150000"/>
              </a:lnSpc>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i</a:t>
            </a:r>
            <a:r>
              <a:rPr lang="en-US" altLang="en-US" sz="2800" dirty="0">
                <a:latin typeface="Times New Roman" panose="02020603050405020304" pitchFamily="18" charset="0"/>
                <a:cs typeface="Times New Roman" panose="02020603050405020304" pitchFamily="18" charset="0"/>
              </a:rPr>
              <a:t>) A + B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(ii) A/B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(iii) B </a:t>
            </a:r>
            <a:r>
              <a:rPr lang="en-US" sz="2800" dirty="0"/>
              <a:t>–</a:t>
            </a:r>
            <a:r>
              <a:rPr lang="en-US" altLang="en-US" sz="2800" dirty="0">
                <a:latin typeface="Times New Roman" panose="02020603050405020304" pitchFamily="18" charset="0"/>
                <a:cs typeface="Times New Roman" panose="02020603050405020304" pitchFamily="18" charset="0"/>
              </a:rPr>
              <a:t> A </a:t>
            </a:r>
            <a:br>
              <a:rPr lang="en-US" altLang="en-US" sz="2800" dirty="0">
                <a:latin typeface="Times New Roman" panose="02020603050405020304" pitchFamily="18" charset="0"/>
                <a:cs typeface="Times New Roman" panose="02020603050405020304" pitchFamily="18" charset="0"/>
              </a:rPr>
            </a:br>
            <a:r>
              <a:rPr lang="en-US" altLang="en-US" sz="2800" dirty="0">
                <a:latin typeface="Times New Roman" panose="02020603050405020304" pitchFamily="18" charset="0"/>
                <a:cs typeface="Times New Roman" panose="02020603050405020304" pitchFamily="18" charset="0"/>
              </a:rPr>
              <a:t>(iv) AB</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821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Chapter Discussion</a:t>
            </a:r>
          </a:p>
        </p:txBody>
      </p:sp>
      <p:sp>
        <p:nvSpPr>
          <p:cNvPr id="7" name="Text Placeholder 6"/>
          <p:cNvSpPr>
            <a:spLocks noGrp="1"/>
          </p:cNvSpPr>
          <p:nvPr>
            <p:ph type="body" idx="1"/>
          </p:nvPr>
        </p:nvSpPr>
        <p:spPr/>
        <p:txBody>
          <a:bodyPr/>
          <a:lstStyle/>
          <a:p>
            <a:r>
              <a:rPr lang="en-US" b="1" dirty="0">
                <a:solidFill>
                  <a:schemeClr val="tx1"/>
                </a:solidFill>
              </a:rPr>
              <a:t>Topic 1: Units, Trigonometry, and Vectors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47976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Length</a:t>
            </a:r>
          </a:p>
        </p:txBody>
      </p:sp>
      <p:pic>
        <p:nvPicPr>
          <p:cNvPr id="8" name="Picture 7"/>
          <p:cNvPicPr>
            <a:picLocks noChangeAspect="1"/>
          </p:cNvPicPr>
          <p:nvPr/>
        </p:nvPicPr>
        <p:blipFill>
          <a:blip r:embed="rId3"/>
          <a:stretch>
            <a:fillRect/>
          </a:stretch>
        </p:blipFill>
        <p:spPr>
          <a:xfrm>
            <a:off x="5189335" y="1729983"/>
            <a:ext cx="2458872" cy="4201064"/>
          </a:xfrm>
          <a:prstGeom prst="rect">
            <a:avLst/>
          </a:prstGeom>
        </p:spPr>
      </p:pic>
      <p:pic>
        <p:nvPicPr>
          <p:cNvPr id="9" name="Picture 8"/>
          <p:cNvPicPr>
            <a:picLocks noChangeAspect="1"/>
          </p:cNvPicPr>
          <p:nvPr/>
        </p:nvPicPr>
        <p:blipFill>
          <a:blip r:embed="rId4"/>
          <a:stretch>
            <a:fillRect/>
          </a:stretch>
        </p:blipFill>
        <p:spPr>
          <a:xfrm>
            <a:off x="1598726" y="1539932"/>
            <a:ext cx="2575821" cy="4407408"/>
          </a:xfrm>
          <a:prstGeom prst="rect">
            <a:avLst/>
          </a:prstGeom>
        </p:spPr>
      </p:pic>
    </p:spTree>
    <p:extLst>
      <p:ext uri="{BB962C8B-B14F-4D97-AF65-F5344CB8AC3E}">
        <p14:creationId xmlns:p14="http://schemas.microsoft.com/office/powerpoint/2010/main" val="269855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 Mass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86609"/>
            <a:ext cx="4678863" cy="5226939"/>
          </a:xfrm>
          <a:prstGeom prst="rect">
            <a:avLst/>
          </a:prstGeom>
        </p:spPr>
      </p:pic>
      <p:pic>
        <p:nvPicPr>
          <p:cNvPr id="3" name="Picture 2"/>
          <p:cNvPicPr>
            <a:picLocks noChangeAspect="1"/>
          </p:cNvPicPr>
          <p:nvPr/>
        </p:nvPicPr>
        <p:blipFill>
          <a:blip r:embed="rId4"/>
          <a:stretch>
            <a:fillRect/>
          </a:stretch>
        </p:blipFill>
        <p:spPr>
          <a:xfrm>
            <a:off x="5298097" y="1386609"/>
            <a:ext cx="3388703" cy="4661761"/>
          </a:xfrm>
          <a:prstGeom prst="rect">
            <a:avLst/>
          </a:prstGeom>
        </p:spPr>
      </p:pic>
    </p:spTree>
    <p:extLst>
      <p:ext uri="{BB962C8B-B14F-4D97-AF65-F5344CB8AC3E}">
        <p14:creationId xmlns:p14="http://schemas.microsoft.com/office/powerpoint/2010/main" val="124797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a:t>
            </a:r>
          </a:p>
        </p:txBody>
      </p:sp>
      <p:sp>
        <p:nvSpPr>
          <p:cNvPr id="3" name="Footer Placeholder 2"/>
          <p:cNvSpPr>
            <a:spLocks noGrp="1"/>
          </p:cNvSpPr>
          <p:nvPr>
            <p:ph type="ftr" sz="quarter" idx="11"/>
          </p:nvPr>
        </p:nvSpPr>
        <p:spPr/>
        <p:txBody>
          <a:bodyPr/>
          <a:lstStyle/>
          <a:p>
            <a:r>
              <a:rPr lang="en-US"/>
              <a:t>©Cengage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940" y="1345596"/>
            <a:ext cx="2851060" cy="5422900"/>
          </a:xfrm>
          <a:prstGeom prst="rect">
            <a:avLst/>
          </a:prstGeom>
        </p:spPr>
      </p:pic>
      <p:pic>
        <p:nvPicPr>
          <p:cNvPr id="5" name="Picture 4"/>
          <p:cNvPicPr>
            <a:picLocks noChangeAspect="1"/>
          </p:cNvPicPr>
          <p:nvPr/>
        </p:nvPicPr>
        <p:blipFill>
          <a:blip r:embed="rId4"/>
          <a:stretch>
            <a:fillRect/>
          </a:stretch>
        </p:blipFill>
        <p:spPr>
          <a:xfrm>
            <a:off x="5144184" y="1417955"/>
            <a:ext cx="3226324" cy="5110861"/>
          </a:xfrm>
          <a:prstGeom prst="rect">
            <a:avLst/>
          </a:prstGeom>
        </p:spPr>
      </p:pic>
    </p:spTree>
    <p:extLst>
      <p:ext uri="{BB962C8B-B14F-4D97-AF65-F5344CB8AC3E}">
        <p14:creationId xmlns:p14="http://schemas.microsoft.com/office/powerpoint/2010/main" val="1025221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24" name="TextBox 23"/>
          <p:cNvSpPr txBox="1"/>
          <p:nvPr/>
        </p:nvSpPr>
        <p:spPr>
          <a:xfrm>
            <a:off x="990600" y="4674734"/>
            <a:ext cx="1600200" cy="261610"/>
          </a:xfrm>
          <a:prstGeom prst="rect">
            <a:avLst/>
          </a:prstGeom>
          <a:noFill/>
        </p:spPr>
        <p:txBody>
          <a:bodyPr wrap="square" rtlCol="0">
            <a:spAutoFit/>
          </a:bodyPr>
          <a:lstStyle/>
          <a:p>
            <a:r>
              <a:rPr lang="en-US" sz="1100" dirty="0">
                <a:solidFill>
                  <a:schemeClr val="bg1"/>
                </a:solidFill>
              </a:rPr>
              <a:t>Visual</a:t>
            </a:r>
          </a:p>
        </p:txBody>
      </p:sp>
      <p:sp>
        <p:nvSpPr>
          <p:cNvPr id="4" name="Title 3"/>
          <p:cNvSpPr>
            <a:spLocks noGrp="1"/>
          </p:cNvSpPr>
          <p:nvPr>
            <p:ph type="title"/>
          </p:nvPr>
        </p:nvSpPr>
        <p:spPr/>
        <p:txBody>
          <a:bodyPr>
            <a:normAutofit/>
          </a:bodyPr>
          <a:lstStyle/>
          <a:p>
            <a:r>
              <a:rPr lang="en-US" dirty="0"/>
              <a:t>The Building Blocks of Matter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84732"/>
            <a:ext cx="2232049" cy="51541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871" y="3171044"/>
            <a:ext cx="1764129" cy="1921656"/>
          </a:xfrm>
          <a:prstGeom prst="rect">
            <a:avLst/>
          </a:prstGeom>
        </p:spPr>
      </p:pic>
    </p:spTree>
    <p:extLst>
      <p:ext uri="{BB962C8B-B14F-4D97-AF65-F5344CB8AC3E}">
        <p14:creationId xmlns:p14="http://schemas.microsoft.com/office/powerpoint/2010/main" val="313027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4" name="Title 3"/>
          <p:cNvSpPr>
            <a:spLocks noGrp="1"/>
          </p:cNvSpPr>
          <p:nvPr>
            <p:ph type="title"/>
          </p:nvPr>
        </p:nvSpPr>
        <p:spPr/>
        <p:txBody>
          <a:bodyPr>
            <a:normAutofit/>
          </a:bodyPr>
          <a:lstStyle/>
          <a:p>
            <a:r>
              <a:rPr lang="en-US" dirty="0"/>
              <a:t>The Building Blocks of Matter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207" y="1304992"/>
            <a:ext cx="4285585" cy="4878974"/>
          </a:xfrm>
          <a:prstGeom prst="rect">
            <a:avLst/>
          </a:prstGeom>
        </p:spPr>
      </p:pic>
    </p:spTree>
    <p:extLst>
      <p:ext uri="{BB962C8B-B14F-4D97-AF65-F5344CB8AC3E}">
        <p14:creationId xmlns:p14="http://schemas.microsoft.com/office/powerpoint/2010/main" val="390785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13487" y="1370401"/>
            <a:ext cx="3093668" cy="5293479"/>
          </a:xfrm>
          <a:prstGeom prst="rect">
            <a:avLst/>
          </a:prstGeom>
        </p:spPr>
      </p:pic>
      <p:sp>
        <p:nvSpPr>
          <p:cNvPr id="2" name="Title 1"/>
          <p:cNvSpPr>
            <a:spLocks noGrp="1"/>
          </p:cNvSpPr>
          <p:nvPr>
            <p:ph type="title"/>
          </p:nvPr>
        </p:nvSpPr>
        <p:spPr/>
        <p:txBody>
          <a:bodyPr/>
          <a:lstStyle/>
          <a:p>
            <a:r>
              <a:rPr lang="en-US" dirty="0"/>
              <a:t>The Building Blocks of Matter</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Rectangle 4"/>
          <p:cNvSpPr/>
          <p:nvPr/>
        </p:nvSpPr>
        <p:spPr>
          <a:xfrm>
            <a:off x="3127664" y="5779008"/>
            <a:ext cx="3065317" cy="30753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3487" y="6283046"/>
            <a:ext cx="3065317" cy="30753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20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The Building Blocks of Matter</a:t>
            </a:r>
          </a:p>
        </p:txBody>
      </p:sp>
      <p:pic>
        <p:nvPicPr>
          <p:cNvPr id="2" name="Picture 1"/>
          <p:cNvPicPr>
            <a:picLocks noChangeAspect="1"/>
          </p:cNvPicPr>
          <p:nvPr/>
        </p:nvPicPr>
        <p:blipFill>
          <a:blip r:embed="rId3"/>
          <a:stretch>
            <a:fillRect/>
          </a:stretch>
        </p:blipFill>
        <p:spPr>
          <a:xfrm>
            <a:off x="393940" y="1341348"/>
            <a:ext cx="4025758" cy="4806262"/>
          </a:xfrm>
          <a:prstGeom prst="rect">
            <a:avLst/>
          </a:prstGeom>
        </p:spPr>
      </p:pic>
      <p:pic>
        <p:nvPicPr>
          <p:cNvPr id="7" name="Picture 6"/>
          <p:cNvPicPr>
            <a:picLocks noChangeAspect="1"/>
          </p:cNvPicPr>
          <p:nvPr/>
        </p:nvPicPr>
        <p:blipFill>
          <a:blip r:embed="rId4"/>
          <a:stretch>
            <a:fillRect/>
          </a:stretch>
        </p:blipFill>
        <p:spPr>
          <a:xfrm>
            <a:off x="4605717" y="1460907"/>
            <a:ext cx="4081083" cy="4567144"/>
          </a:xfrm>
          <a:prstGeom prst="rect">
            <a:avLst/>
          </a:prstGeom>
        </p:spPr>
      </p:pic>
    </p:spTree>
    <p:extLst>
      <p:ext uri="{BB962C8B-B14F-4D97-AF65-F5344CB8AC3E}">
        <p14:creationId xmlns:p14="http://schemas.microsoft.com/office/powerpoint/2010/main" val="342807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lstStyle/>
          <a:p>
            <a:r>
              <a:rPr lang="en-US" dirty="0"/>
              <a:t>Reading Question 1-1</a:t>
            </a:r>
          </a:p>
        </p:txBody>
      </p:sp>
      <p:sp>
        <p:nvSpPr>
          <p:cNvPr id="9" name="Content Placeholder 7"/>
          <p:cNvSpPr>
            <a:spLocks noGrp="1"/>
          </p:cNvSpPr>
          <p:nvPr>
            <p:ph sz="half" idx="2"/>
          </p:nvPr>
        </p:nvSpPr>
        <p:spPr>
          <a:xfrm>
            <a:off x="457200" y="2630077"/>
            <a:ext cx="8492443" cy="2935817"/>
          </a:xfrm>
        </p:spPr>
        <p:txBody>
          <a:bodyPr>
            <a:normAutofit/>
          </a:bodyPr>
          <a:lstStyle/>
          <a:p>
            <a:pPr marL="609600" indent="-609600">
              <a:buClr>
                <a:schemeClr val="tx1"/>
              </a:buClr>
              <a:buFontTx/>
              <a:buAutoNum type="arabicPeriod"/>
            </a:pPr>
            <a:r>
              <a:rPr lang="en-US" altLang="en-US" dirty="0"/>
              <a:t>the rotation of Earth upon its axis</a:t>
            </a:r>
          </a:p>
          <a:p>
            <a:pPr marL="609600" indent="-609600">
              <a:buClr>
                <a:schemeClr val="tx1"/>
              </a:buClr>
              <a:buFontTx/>
              <a:buAutoNum type="arabicPeriod"/>
            </a:pPr>
            <a:r>
              <a:rPr lang="en-US" altLang="en-US" dirty="0"/>
              <a:t>the vibration of a Cs-133 atom</a:t>
            </a:r>
          </a:p>
          <a:p>
            <a:pPr marL="609600" indent="-609600">
              <a:buClr>
                <a:schemeClr val="tx1"/>
              </a:buClr>
              <a:buFontTx/>
              <a:buAutoNum type="arabicPeriod"/>
            </a:pPr>
            <a:r>
              <a:rPr lang="en-US" altLang="en-US" dirty="0"/>
              <a:t>a grandfather clock</a:t>
            </a:r>
          </a:p>
          <a:p>
            <a:pPr marL="609600" indent="-609600">
              <a:buClr>
                <a:schemeClr val="tx1"/>
              </a:buClr>
              <a:buFontTx/>
              <a:buAutoNum type="arabicPeriod"/>
            </a:pPr>
            <a:r>
              <a:rPr lang="en-US" altLang="en-US" dirty="0"/>
              <a:t>the buzzing of a mosquito</a:t>
            </a:r>
          </a:p>
        </p:txBody>
      </p:sp>
      <p:sp>
        <p:nvSpPr>
          <p:cNvPr id="10" name="Content Placeholder 6"/>
          <p:cNvSpPr>
            <a:spLocks noGrp="1"/>
          </p:cNvSpPr>
          <p:nvPr>
            <p:ph sz="half" idx="1"/>
          </p:nvPr>
        </p:nvSpPr>
        <p:spPr>
          <a:xfrm>
            <a:off x="457199" y="1371600"/>
            <a:ext cx="8111067" cy="1204414"/>
          </a:xfrm>
        </p:spPr>
        <p:txBody>
          <a:bodyPr>
            <a:normAutofit/>
          </a:bodyPr>
          <a:lstStyle/>
          <a:p>
            <a:pPr marL="0" indent="0">
              <a:buNone/>
            </a:pPr>
            <a:r>
              <a:rPr lang="en-US" altLang="en-US" dirty="0"/>
              <a:t>Which of the following would serve as the best time standard?</a:t>
            </a:r>
            <a:endParaRPr lang="en-US" dirty="0"/>
          </a:p>
        </p:txBody>
      </p:sp>
    </p:spTree>
    <p:extLst>
      <p:ext uri="{BB962C8B-B14F-4D97-AF65-F5344CB8AC3E}">
        <p14:creationId xmlns:p14="http://schemas.microsoft.com/office/powerpoint/2010/main" val="3997723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6" name="Title 5"/>
          <p:cNvSpPr>
            <a:spLocks noGrp="1"/>
          </p:cNvSpPr>
          <p:nvPr>
            <p:ph type="title"/>
          </p:nvPr>
        </p:nvSpPr>
        <p:spPr/>
        <p:txBody>
          <a:bodyPr/>
          <a:lstStyle/>
          <a:p>
            <a:pPr algn="ctr"/>
            <a:r>
              <a:rPr lang="en-US" dirty="0"/>
              <a:t>Dimensions</a:t>
            </a:r>
          </a:p>
        </p:txBody>
      </p:sp>
      <p:graphicFrame>
        <p:nvGraphicFramePr>
          <p:cNvPr id="7" name="Object 6"/>
          <p:cNvGraphicFramePr>
            <a:graphicFrameLocks noChangeAspect="1"/>
          </p:cNvGraphicFramePr>
          <p:nvPr>
            <p:extLst>
              <p:ext uri="{D42A27DB-BD31-4B8C-83A1-F6EECF244321}">
                <p14:modId xmlns:p14="http://schemas.microsoft.com/office/powerpoint/2010/main" val="2871373186"/>
              </p:ext>
            </p:extLst>
          </p:nvPr>
        </p:nvGraphicFramePr>
        <p:xfrm>
          <a:off x="3728287" y="3335482"/>
          <a:ext cx="1593850" cy="673100"/>
        </p:xfrm>
        <a:graphic>
          <a:graphicData uri="http://schemas.openxmlformats.org/presentationml/2006/ole">
            <mc:AlternateContent xmlns:mc="http://schemas.openxmlformats.org/markup-compatibility/2006">
              <mc:Choice xmlns:v="urn:schemas-microsoft-com:vml" Requires="v">
                <p:oleObj spid="_x0000_s30791" name="Equation" r:id="rId4" imgW="507960" imgH="215640" progId="Equation.DSMT4">
                  <p:embed/>
                </p:oleObj>
              </mc:Choice>
              <mc:Fallback>
                <p:oleObj name="Equation" r:id="rId4" imgW="507960" imgH="215640" progId="Equation.DSMT4">
                  <p:embed/>
                  <p:pic>
                    <p:nvPicPr>
                      <p:cNvPr id="0" name=""/>
                      <p:cNvPicPr>
                        <a:picLocks noChangeAspect="1" noChangeArrowheads="1"/>
                      </p:cNvPicPr>
                      <p:nvPr/>
                    </p:nvPicPr>
                    <p:blipFill>
                      <a:blip r:embed="rId5"/>
                      <a:srcRect/>
                      <a:stretch>
                        <a:fillRect/>
                      </a:stretch>
                    </p:blipFill>
                    <p:spPr bwMode="auto">
                      <a:xfrm>
                        <a:off x="3728287" y="3335482"/>
                        <a:ext cx="1593850" cy="673100"/>
                      </a:xfrm>
                      <a:prstGeom prst="rect">
                        <a:avLst/>
                      </a:prstGeom>
                      <a:noFill/>
                    </p:spPr>
                  </p:pic>
                </p:oleObj>
              </mc:Fallback>
            </mc:AlternateContent>
          </a:graphicData>
        </a:graphic>
      </p:graphicFrame>
      <p:pic>
        <p:nvPicPr>
          <p:cNvPr id="2" name="Picture 1"/>
          <p:cNvPicPr>
            <a:picLocks noChangeAspect="1"/>
          </p:cNvPicPr>
          <p:nvPr/>
        </p:nvPicPr>
        <p:blipFill>
          <a:blip r:embed="rId6"/>
          <a:stretch>
            <a:fillRect/>
          </a:stretch>
        </p:blipFill>
        <p:spPr>
          <a:xfrm>
            <a:off x="457200" y="1445144"/>
            <a:ext cx="8467344" cy="1718507"/>
          </a:xfrm>
          <a:prstGeom prst="rect">
            <a:avLst/>
          </a:prstGeom>
        </p:spPr>
      </p:pic>
    </p:spTree>
    <p:extLst>
      <p:ext uri="{BB962C8B-B14F-4D97-AF65-F5344CB8AC3E}">
        <p14:creationId xmlns:p14="http://schemas.microsoft.com/office/powerpoint/2010/main" val="983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Dimensional Analysis</a:t>
            </a:r>
          </a:p>
        </p:txBody>
      </p:sp>
      <p:graphicFrame>
        <p:nvGraphicFramePr>
          <p:cNvPr id="8" name="Object 7"/>
          <p:cNvGraphicFramePr>
            <a:graphicFrameLocks noChangeAspect="1"/>
          </p:cNvGraphicFramePr>
          <p:nvPr>
            <p:extLst>
              <p:ext uri="{D42A27DB-BD31-4B8C-83A1-F6EECF244321}">
                <p14:modId xmlns:p14="http://schemas.microsoft.com/office/powerpoint/2010/main" val="2312110882"/>
              </p:ext>
            </p:extLst>
          </p:nvPr>
        </p:nvGraphicFramePr>
        <p:xfrm>
          <a:off x="796925" y="1458913"/>
          <a:ext cx="7250113" cy="673100"/>
        </p:xfrm>
        <a:graphic>
          <a:graphicData uri="http://schemas.openxmlformats.org/presentationml/2006/ole">
            <mc:AlternateContent xmlns:mc="http://schemas.openxmlformats.org/markup-compatibility/2006">
              <mc:Choice xmlns:v="urn:schemas-microsoft-com:vml" Requires="v">
                <p:oleObj spid="_x0000_s1616" name="Equation" r:id="rId4" imgW="2311200" imgH="215640" progId="Equation.DSMT4">
                  <p:embed/>
                </p:oleObj>
              </mc:Choice>
              <mc:Fallback>
                <p:oleObj name="Equation" r:id="rId4" imgW="2311200" imgH="215640" progId="Equation.DSMT4">
                  <p:embed/>
                  <p:pic>
                    <p:nvPicPr>
                      <p:cNvPr id="0" name=""/>
                      <p:cNvPicPr>
                        <a:picLocks noChangeAspect="1" noChangeArrowheads="1"/>
                      </p:cNvPicPr>
                      <p:nvPr/>
                    </p:nvPicPr>
                    <p:blipFill>
                      <a:blip r:embed="rId5"/>
                      <a:srcRect/>
                      <a:stretch>
                        <a:fillRect/>
                      </a:stretch>
                    </p:blipFill>
                    <p:spPr bwMode="auto">
                      <a:xfrm>
                        <a:off x="796925" y="1458913"/>
                        <a:ext cx="7250113" cy="67310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97715406"/>
              </p:ext>
            </p:extLst>
          </p:nvPr>
        </p:nvGraphicFramePr>
        <p:xfrm>
          <a:off x="1360488" y="2538412"/>
          <a:ext cx="3983037" cy="1069975"/>
        </p:xfrm>
        <a:graphic>
          <a:graphicData uri="http://schemas.openxmlformats.org/presentationml/2006/ole">
            <mc:AlternateContent xmlns:mc="http://schemas.openxmlformats.org/markup-compatibility/2006">
              <mc:Choice xmlns:v="urn:schemas-microsoft-com:vml" Requires="v">
                <p:oleObj spid="_x0000_s1617" name="Equation" r:id="rId6" imgW="1269720" imgH="342720" progId="Equation.DSMT4">
                  <p:embed/>
                </p:oleObj>
              </mc:Choice>
              <mc:Fallback>
                <p:oleObj name="Equation" r:id="rId6" imgW="1269720" imgH="342720" progId="Equation.DSMT4">
                  <p:embed/>
                  <p:pic>
                    <p:nvPicPr>
                      <p:cNvPr id="0" name=""/>
                      <p:cNvPicPr>
                        <a:picLocks noChangeAspect="1" noChangeArrowheads="1"/>
                      </p:cNvPicPr>
                      <p:nvPr/>
                    </p:nvPicPr>
                    <p:blipFill>
                      <a:blip r:embed="rId7"/>
                      <a:srcRect/>
                      <a:stretch>
                        <a:fillRect/>
                      </a:stretch>
                    </p:blipFill>
                    <p:spPr bwMode="auto">
                      <a:xfrm>
                        <a:off x="1360488" y="2538412"/>
                        <a:ext cx="3983037" cy="1069975"/>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91473302"/>
              </p:ext>
            </p:extLst>
          </p:nvPr>
        </p:nvGraphicFramePr>
        <p:xfrm>
          <a:off x="1366145" y="3912393"/>
          <a:ext cx="6334125" cy="1069975"/>
        </p:xfrm>
        <a:graphic>
          <a:graphicData uri="http://schemas.openxmlformats.org/presentationml/2006/ole">
            <mc:AlternateContent xmlns:mc="http://schemas.openxmlformats.org/markup-compatibility/2006">
              <mc:Choice xmlns:v="urn:schemas-microsoft-com:vml" Requires="v">
                <p:oleObj spid="_x0000_s1618" name="Equation" r:id="rId8" imgW="2019240" imgH="342720" progId="Equation.DSMT4">
                  <p:embed/>
                </p:oleObj>
              </mc:Choice>
              <mc:Fallback>
                <p:oleObj name="Equation" r:id="rId8" imgW="2019240" imgH="342720" progId="Equation.DSMT4">
                  <p:embed/>
                  <p:pic>
                    <p:nvPicPr>
                      <p:cNvPr id="0" name=""/>
                      <p:cNvPicPr>
                        <a:picLocks noChangeAspect="1" noChangeArrowheads="1"/>
                      </p:cNvPicPr>
                      <p:nvPr/>
                    </p:nvPicPr>
                    <p:blipFill>
                      <a:blip r:embed="rId9"/>
                      <a:srcRect/>
                      <a:stretch>
                        <a:fillRect/>
                      </a:stretch>
                    </p:blipFill>
                    <p:spPr bwMode="auto">
                      <a:xfrm>
                        <a:off x="1366145" y="3912393"/>
                        <a:ext cx="6334125" cy="106997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15673141"/>
              </p:ext>
            </p:extLst>
          </p:nvPr>
        </p:nvGraphicFramePr>
        <p:xfrm>
          <a:off x="3645693" y="5068885"/>
          <a:ext cx="1552575" cy="1069975"/>
        </p:xfrm>
        <a:graphic>
          <a:graphicData uri="http://schemas.openxmlformats.org/presentationml/2006/ole">
            <mc:AlternateContent xmlns:mc="http://schemas.openxmlformats.org/markup-compatibility/2006">
              <mc:Choice xmlns:v="urn:schemas-microsoft-com:vml" Requires="v">
                <p:oleObj spid="_x0000_s1619" name="Equation" r:id="rId10" imgW="495000" imgH="342720" progId="Equation.DSMT4">
                  <p:embed/>
                </p:oleObj>
              </mc:Choice>
              <mc:Fallback>
                <p:oleObj name="Equation" r:id="rId10" imgW="495000" imgH="342720" progId="Equation.DSMT4">
                  <p:embed/>
                  <p:pic>
                    <p:nvPicPr>
                      <p:cNvPr id="0" name=""/>
                      <p:cNvPicPr>
                        <a:picLocks noChangeAspect="1" noChangeArrowheads="1"/>
                      </p:cNvPicPr>
                      <p:nvPr/>
                    </p:nvPicPr>
                    <p:blipFill>
                      <a:blip r:embed="rId11"/>
                      <a:srcRect/>
                      <a:stretch>
                        <a:fillRect/>
                      </a:stretch>
                    </p:blipFill>
                    <p:spPr bwMode="auto">
                      <a:xfrm>
                        <a:off x="3645693" y="5068885"/>
                        <a:ext cx="1552575" cy="106997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6787877"/>
              </p:ext>
            </p:extLst>
          </p:nvPr>
        </p:nvGraphicFramePr>
        <p:xfrm>
          <a:off x="5878513" y="2855913"/>
          <a:ext cx="1074737" cy="434975"/>
        </p:xfrm>
        <a:graphic>
          <a:graphicData uri="http://schemas.openxmlformats.org/presentationml/2006/ole">
            <mc:AlternateContent xmlns:mc="http://schemas.openxmlformats.org/markup-compatibility/2006">
              <mc:Choice xmlns:v="urn:schemas-microsoft-com:vml" Requires="v">
                <p:oleObj spid="_x0000_s1620" name="Equation" r:id="rId12" imgW="342720" imgH="139680" progId="Equation.DSMT4">
                  <p:embed/>
                </p:oleObj>
              </mc:Choice>
              <mc:Fallback>
                <p:oleObj name="Equation" r:id="rId12" imgW="342720" imgH="139680" progId="Equation.DSMT4">
                  <p:embed/>
                  <p:pic>
                    <p:nvPicPr>
                      <p:cNvPr id="0" name=""/>
                      <p:cNvPicPr>
                        <a:picLocks noChangeAspect="1" noChangeArrowheads="1"/>
                      </p:cNvPicPr>
                      <p:nvPr/>
                    </p:nvPicPr>
                    <p:blipFill>
                      <a:blip r:embed="rId13"/>
                      <a:srcRect/>
                      <a:stretch>
                        <a:fillRect/>
                      </a:stretch>
                    </p:blipFill>
                    <p:spPr bwMode="auto">
                      <a:xfrm>
                        <a:off x="5878513" y="2855913"/>
                        <a:ext cx="1074737" cy="434975"/>
                      </a:xfrm>
                      <a:prstGeom prst="rect">
                        <a:avLst/>
                      </a:prstGeom>
                      <a:noFill/>
                    </p:spPr>
                  </p:pic>
                </p:oleObj>
              </mc:Fallback>
            </mc:AlternateContent>
          </a:graphicData>
        </a:graphic>
      </p:graphicFrame>
    </p:spTree>
    <p:extLst>
      <p:ext uri="{BB962C8B-B14F-4D97-AF65-F5344CB8AC3E}">
        <p14:creationId xmlns:p14="http://schemas.microsoft.com/office/powerpoint/2010/main" val="69450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9" name="Object 8"/>
          <p:cNvGraphicFramePr>
            <a:graphicFrameLocks noChangeAspect="1"/>
          </p:cNvGraphicFramePr>
          <p:nvPr>
            <p:extLst>
              <p:ext uri="{D42A27DB-BD31-4B8C-83A1-F6EECF244321}">
                <p14:modId xmlns:p14="http://schemas.microsoft.com/office/powerpoint/2010/main" val="3685080504"/>
              </p:ext>
            </p:extLst>
          </p:nvPr>
        </p:nvGraphicFramePr>
        <p:xfrm>
          <a:off x="791181" y="5325420"/>
          <a:ext cx="7561637" cy="604079"/>
        </p:xfrm>
        <a:graphic>
          <a:graphicData uri="http://schemas.openxmlformats.org/presentationml/2006/ole">
            <mc:AlternateContent xmlns:mc="http://schemas.openxmlformats.org/markup-compatibility/2006">
              <mc:Choice xmlns:v="urn:schemas-microsoft-com:vml" Requires="v">
                <p:oleObj spid="_x0000_s3298" name="Equation" r:id="rId4" imgW="2692080" imgH="215640" progId="Equation.DSMT4">
                  <p:embed/>
                </p:oleObj>
              </mc:Choice>
              <mc:Fallback>
                <p:oleObj name="Equation" r:id="rId4" imgW="2692080" imgH="215640" progId="Equation.DSMT4">
                  <p:embed/>
                  <p:pic>
                    <p:nvPicPr>
                      <p:cNvPr id="0" name=""/>
                      <p:cNvPicPr>
                        <a:picLocks noChangeAspect="1" noChangeArrowheads="1"/>
                      </p:cNvPicPr>
                      <p:nvPr/>
                    </p:nvPicPr>
                    <p:blipFill>
                      <a:blip r:embed="rId5"/>
                      <a:srcRect/>
                      <a:stretch>
                        <a:fillRect/>
                      </a:stretch>
                    </p:blipFill>
                    <p:spPr bwMode="auto">
                      <a:xfrm>
                        <a:off x="791181" y="5325420"/>
                        <a:ext cx="7561637" cy="604079"/>
                      </a:xfrm>
                      <a:prstGeom prst="rect">
                        <a:avLst/>
                      </a:prstGeom>
                      <a:noFill/>
                    </p:spPr>
                  </p:pic>
                </p:oleObj>
              </mc:Fallback>
            </mc:AlternateContent>
          </a:graphicData>
        </a:graphic>
      </p:graphicFrame>
      <p:pic>
        <p:nvPicPr>
          <p:cNvPr id="11" name="Picture 10"/>
          <p:cNvPicPr>
            <a:picLocks noChangeAspect="1"/>
          </p:cNvPicPr>
          <p:nvPr/>
        </p:nvPicPr>
        <p:blipFill>
          <a:blip r:embed="rId6"/>
          <a:stretch>
            <a:fillRect/>
          </a:stretch>
        </p:blipFill>
        <p:spPr>
          <a:xfrm>
            <a:off x="1188508" y="1703994"/>
            <a:ext cx="6766984" cy="2815065"/>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733606983"/>
              </p:ext>
            </p:extLst>
          </p:nvPr>
        </p:nvGraphicFramePr>
        <p:xfrm>
          <a:off x="1385886" y="4614194"/>
          <a:ext cx="6372225" cy="476250"/>
        </p:xfrm>
        <a:graphic>
          <a:graphicData uri="http://schemas.openxmlformats.org/presentationml/2006/ole">
            <mc:AlternateContent xmlns:mc="http://schemas.openxmlformats.org/markup-compatibility/2006">
              <mc:Choice xmlns:v="urn:schemas-microsoft-com:vml" Requires="v">
                <p:oleObj spid="_x0000_s3299" name="Equation" r:id="rId7" imgW="2031840" imgH="152280" progId="Equation.DSMT4">
                  <p:embed/>
                </p:oleObj>
              </mc:Choice>
              <mc:Fallback>
                <p:oleObj name="Equation" r:id="rId7" imgW="2031840" imgH="152280" progId="Equation.DSMT4">
                  <p:embed/>
                  <p:pic>
                    <p:nvPicPr>
                      <p:cNvPr id="0" name=""/>
                      <p:cNvPicPr>
                        <a:picLocks noChangeAspect="1" noChangeArrowheads="1"/>
                      </p:cNvPicPr>
                      <p:nvPr/>
                    </p:nvPicPr>
                    <p:blipFill>
                      <a:blip r:embed="rId8"/>
                      <a:srcRect/>
                      <a:stretch>
                        <a:fillRect/>
                      </a:stretch>
                    </p:blipFill>
                    <p:spPr bwMode="auto">
                      <a:xfrm>
                        <a:off x="1385886" y="4614194"/>
                        <a:ext cx="6372225" cy="476250"/>
                      </a:xfrm>
                      <a:prstGeom prst="rect">
                        <a:avLst/>
                      </a:prstGeom>
                      <a:noFill/>
                    </p:spPr>
                  </p:pic>
                </p:oleObj>
              </mc:Fallback>
            </mc:AlternateContent>
          </a:graphicData>
        </a:graphic>
      </p:graphicFrame>
    </p:spTree>
    <p:extLst>
      <p:ext uri="{BB962C8B-B14F-4D97-AF65-F5344CB8AC3E}">
        <p14:creationId xmlns:p14="http://schemas.microsoft.com/office/powerpoint/2010/main" val="452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6" name="Object 5"/>
          <p:cNvGraphicFramePr>
            <a:graphicFrameLocks noChangeAspect="1"/>
          </p:cNvGraphicFramePr>
          <p:nvPr>
            <p:extLst>
              <p:ext uri="{D42A27DB-BD31-4B8C-83A1-F6EECF244321}">
                <p14:modId xmlns:p14="http://schemas.microsoft.com/office/powerpoint/2010/main" val="1999148761"/>
              </p:ext>
            </p:extLst>
          </p:nvPr>
        </p:nvGraphicFramePr>
        <p:xfrm>
          <a:off x="2082006" y="1828800"/>
          <a:ext cx="4979987" cy="1150938"/>
        </p:xfrm>
        <a:graphic>
          <a:graphicData uri="http://schemas.openxmlformats.org/presentationml/2006/ole">
            <mc:AlternateContent xmlns:mc="http://schemas.openxmlformats.org/markup-compatibility/2006">
              <mc:Choice xmlns:v="urn:schemas-microsoft-com:vml" Requires="v">
                <p:oleObj spid="_x0000_s4209" name="Equation" r:id="rId4" imgW="1587240" imgH="368280" progId="Equation.DSMT4">
                  <p:embed/>
                </p:oleObj>
              </mc:Choice>
              <mc:Fallback>
                <p:oleObj name="Equation" r:id="rId4" imgW="1587240" imgH="368280" progId="Equation.DSMT4">
                  <p:embed/>
                  <p:pic>
                    <p:nvPicPr>
                      <p:cNvPr id="0" name=""/>
                      <p:cNvPicPr>
                        <a:picLocks noChangeAspect="1" noChangeArrowheads="1"/>
                      </p:cNvPicPr>
                      <p:nvPr/>
                    </p:nvPicPr>
                    <p:blipFill>
                      <a:blip r:embed="rId5"/>
                      <a:srcRect/>
                      <a:stretch>
                        <a:fillRect/>
                      </a:stretch>
                    </p:blipFill>
                    <p:spPr bwMode="auto">
                      <a:xfrm>
                        <a:off x="2082006" y="1828800"/>
                        <a:ext cx="4979987" cy="1150938"/>
                      </a:xfrm>
                      <a:prstGeom prst="rect">
                        <a:avLst/>
                      </a:prstGeom>
                      <a:noFill/>
                    </p:spPr>
                  </p:pic>
                </p:oleObj>
              </mc:Fallback>
            </mc:AlternateContent>
          </a:graphicData>
        </a:graphic>
      </p:graphicFrame>
    </p:spTree>
    <p:extLst>
      <p:ext uri="{BB962C8B-B14F-4D97-AF65-F5344CB8AC3E}">
        <p14:creationId xmlns:p14="http://schemas.microsoft.com/office/powerpoint/2010/main" val="396988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7" name="Object 6"/>
          <p:cNvGraphicFramePr>
            <a:graphicFrameLocks noChangeAspect="1"/>
          </p:cNvGraphicFramePr>
          <p:nvPr>
            <p:extLst>
              <p:ext uri="{D42A27DB-BD31-4B8C-83A1-F6EECF244321}">
                <p14:modId xmlns:p14="http://schemas.microsoft.com/office/powerpoint/2010/main" val="2181216312"/>
              </p:ext>
            </p:extLst>
          </p:nvPr>
        </p:nvGraphicFramePr>
        <p:xfrm>
          <a:off x="1713028" y="1828800"/>
          <a:ext cx="5019675" cy="595312"/>
        </p:xfrm>
        <a:graphic>
          <a:graphicData uri="http://schemas.openxmlformats.org/presentationml/2006/ole">
            <mc:AlternateContent xmlns:mc="http://schemas.openxmlformats.org/markup-compatibility/2006">
              <mc:Choice xmlns:v="urn:schemas-microsoft-com:vml" Requires="v">
                <p:oleObj spid="_x0000_s5346" name="Equation" r:id="rId4" imgW="1600200" imgH="190440" progId="Equation.DSMT4">
                  <p:embed/>
                </p:oleObj>
              </mc:Choice>
              <mc:Fallback>
                <p:oleObj name="Equation" r:id="rId4" imgW="1600200" imgH="190440" progId="Equation.DSMT4">
                  <p:embed/>
                  <p:pic>
                    <p:nvPicPr>
                      <p:cNvPr id="0" name=""/>
                      <p:cNvPicPr>
                        <a:picLocks noChangeAspect="1" noChangeArrowheads="1"/>
                      </p:cNvPicPr>
                      <p:nvPr/>
                    </p:nvPicPr>
                    <p:blipFill>
                      <a:blip r:embed="rId5"/>
                      <a:srcRect/>
                      <a:stretch>
                        <a:fillRect/>
                      </a:stretch>
                    </p:blipFill>
                    <p:spPr bwMode="auto">
                      <a:xfrm>
                        <a:off x="1713028" y="1828800"/>
                        <a:ext cx="5019675" cy="59531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24629967"/>
              </p:ext>
            </p:extLst>
          </p:nvPr>
        </p:nvGraphicFramePr>
        <p:xfrm>
          <a:off x="1713028" y="2705170"/>
          <a:ext cx="5937250" cy="1944688"/>
        </p:xfrm>
        <a:graphic>
          <a:graphicData uri="http://schemas.openxmlformats.org/presentationml/2006/ole">
            <mc:AlternateContent xmlns:mc="http://schemas.openxmlformats.org/markup-compatibility/2006">
              <mc:Choice xmlns:v="urn:schemas-microsoft-com:vml" Requires="v">
                <p:oleObj spid="_x0000_s5347" name="Equation" r:id="rId6" imgW="1892160" imgH="622080" progId="Equation.DSMT4">
                  <p:embed/>
                </p:oleObj>
              </mc:Choice>
              <mc:Fallback>
                <p:oleObj name="Equation" r:id="rId6" imgW="1892160" imgH="622080" progId="Equation.DSMT4">
                  <p:embed/>
                  <p:pic>
                    <p:nvPicPr>
                      <p:cNvPr id="0" name=""/>
                      <p:cNvPicPr>
                        <a:picLocks noChangeAspect="1" noChangeArrowheads="1"/>
                      </p:cNvPicPr>
                      <p:nvPr/>
                    </p:nvPicPr>
                    <p:blipFill>
                      <a:blip r:embed="rId7"/>
                      <a:srcRect/>
                      <a:stretch>
                        <a:fillRect/>
                      </a:stretch>
                    </p:blipFill>
                    <p:spPr bwMode="auto">
                      <a:xfrm>
                        <a:off x="1713028" y="2705170"/>
                        <a:ext cx="5937250" cy="1944688"/>
                      </a:xfrm>
                      <a:prstGeom prst="rect">
                        <a:avLst/>
                      </a:prstGeom>
                      <a:noFill/>
                    </p:spPr>
                  </p:pic>
                </p:oleObj>
              </mc:Fallback>
            </mc:AlternateContent>
          </a:graphicData>
        </a:graphic>
      </p:graphicFrame>
    </p:spTree>
    <p:extLst>
      <p:ext uri="{BB962C8B-B14F-4D97-AF65-F5344CB8AC3E}">
        <p14:creationId xmlns:p14="http://schemas.microsoft.com/office/powerpoint/2010/main" val="39207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8" name="Object 7"/>
          <p:cNvGraphicFramePr>
            <a:graphicFrameLocks noChangeAspect="1"/>
          </p:cNvGraphicFramePr>
          <p:nvPr>
            <p:extLst>
              <p:ext uri="{D42A27DB-BD31-4B8C-83A1-F6EECF244321}">
                <p14:modId xmlns:p14="http://schemas.microsoft.com/office/powerpoint/2010/main" val="3518382478"/>
              </p:ext>
            </p:extLst>
          </p:nvPr>
        </p:nvGraphicFramePr>
        <p:xfrm>
          <a:off x="2462213" y="1828800"/>
          <a:ext cx="4583112" cy="2341562"/>
        </p:xfrm>
        <a:graphic>
          <a:graphicData uri="http://schemas.openxmlformats.org/presentationml/2006/ole">
            <mc:AlternateContent xmlns:mc="http://schemas.openxmlformats.org/markup-compatibility/2006">
              <mc:Choice xmlns:v="urn:schemas-microsoft-com:vml" Requires="v">
                <p:oleObj spid="_x0000_s6257" name="Equation" r:id="rId4" imgW="1460160" imgH="749160" progId="Equation.DSMT4">
                  <p:embed/>
                </p:oleObj>
              </mc:Choice>
              <mc:Fallback>
                <p:oleObj name="Equation" r:id="rId4" imgW="1460160" imgH="749160" progId="Equation.DSMT4">
                  <p:embed/>
                  <p:pic>
                    <p:nvPicPr>
                      <p:cNvPr id="0" name=""/>
                      <p:cNvPicPr>
                        <a:picLocks noChangeAspect="1" noChangeArrowheads="1"/>
                      </p:cNvPicPr>
                      <p:nvPr/>
                    </p:nvPicPr>
                    <p:blipFill>
                      <a:blip r:embed="rId5"/>
                      <a:srcRect/>
                      <a:stretch>
                        <a:fillRect/>
                      </a:stretch>
                    </p:blipFill>
                    <p:spPr bwMode="auto">
                      <a:xfrm>
                        <a:off x="2462213" y="1828800"/>
                        <a:ext cx="4583112" cy="2341562"/>
                      </a:xfrm>
                      <a:prstGeom prst="rect">
                        <a:avLst/>
                      </a:prstGeom>
                      <a:noFill/>
                    </p:spPr>
                  </p:pic>
                </p:oleObj>
              </mc:Fallback>
            </mc:AlternateContent>
          </a:graphicData>
        </a:graphic>
      </p:graphicFrame>
    </p:spTree>
    <p:extLst>
      <p:ext uri="{BB962C8B-B14F-4D97-AF65-F5344CB8AC3E}">
        <p14:creationId xmlns:p14="http://schemas.microsoft.com/office/powerpoint/2010/main" val="227565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8" name="Object 7"/>
          <p:cNvGraphicFramePr>
            <a:graphicFrameLocks noChangeAspect="1"/>
          </p:cNvGraphicFramePr>
          <p:nvPr>
            <p:extLst>
              <p:ext uri="{D42A27DB-BD31-4B8C-83A1-F6EECF244321}">
                <p14:modId xmlns:p14="http://schemas.microsoft.com/office/powerpoint/2010/main" val="3055413125"/>
              </p:ext>
            </p:extLst>
          </p:nvPr>
        </p:nvGraphicFramePr>
        <p:xfrm>
          <a:off x="965200" y="2283618"/>
          <a:ext cx="7213600" cy="1150938"/>
        </p:xfrm>
        <a:graphic>
          <a:graphicData uri="http://schemas.openxmlformats.org/presentationml/2006/ole">
            <mc:AlternateContent xmlns:mc="http://schemas.openxmlformats.org/markup-compatibility/2006">
              <mc:Choice xmlns:v="urn:schemas-microsoft-com:vml" Requires="v">
                <p:oleObj spid="_x0000_s7393" name="Equation" r:id="rId4" imgW="2298600" imgH="368280" progId="Equation.DSMT4">
                  <p:embed/>
                </p:oleObj>
              </mc:Choice>
              <mc:Fallback>
                <p:oleObj name="Equation" r:id="rId4" imgW="2298600" imgH="368280" progId="Equation.DSMT4">
                  <p:embed/>
                  <p:pic>
                    <p:nvPicPr>
                      <p:cNvPr id="0" name=""/>
                      <p:cNvPicPr>
                        <a:picLocks noChangeAspect="1" noChangeArrowheads="1"/>
                      </p:cNvPicPr>
                      <p:nvPr/>
                    </p:nvPicPr>
                    <p:blipFill>
                      <a:blip r:embed="rId5"/>
                      <a:srcRect/>
                      <a:stretch>
                        <a:fillRect/>
                      </a:stretch>
                    </p:blipFill>
                    <p:spPr bwMode="auto">
                      <a:xfrm>
                        <a:off x="965200" y="2283618"/>
                        <a:ext cx="7213600" cy="1150938"/>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85654232"/>
              </p:ext>
            </p:extLst>
          </p:nvPr>
        </p:nvGraphicFramePr>
        <p:xfrm>
          <a:off x="965200" y="4276468"/>
          <a:ext cx="3546475" cy="476250"/>
        </p:xfrm>
        <a:graphic>
          <a:graphicData uri="http://schemas.openxmlformats.org/presentationml/2006/ole">
            <mc:AlternateContent xmlns:mc="http://schemas.openxmlformats.org/markup-compatibility/2006">
              <mc:Choice xmlns:v="urn:schemas-microsoft-com:vml" Requires="v">
                <p:oleObj spid="_x0000_s7394" name="Equation" r:id="rId6" imgW="1130040" imgH="152280" progId="Equation.DSMT4">
                  <p:embed/>
                </p:oleObj>
              </mc:Choice>
              <mc:Fallback>
                <p:oleObj name="Equation" r:id="rId6" imgW="1130040" imgH="152280" progId="Equation.DSMT4">
                  <p:embed/>
                  <p:pic>
                    <p:nvPicPr>
                      <p:cNvPr id="0" name=""/>
                      <p:cNvPicPr>
                        <a:picLocks noChangeAspect="1" noChangeArrowheads="1"/>
                      </p:cNvPicPr>
                      <p:nvPr/>
                    </p:nvPicPr>
                    <p:blipFill>
                      <a:blip r:embed="rId7"/>
                      <a:srcRect/>
                      <a:stretch>
                        <a:fillRect/>
                      </a:stretch>
                    </p:blipFill>
                    <p:spPr bwMode="auto">
                      <a:xfrm>
                        <a:off x="965200" y="4276468"/>
                        <a:ext cx="3546475" cy="476250"/>
                      </a:xfrm>
                      <a:prstGeom prst="rect">
                        <a:avLst/>
                      </a:prstGeom>
                      <a:noFill/>
                    </p:spPr>
                  </p:pic>
                </p:oleObj>
              </mc:Fallback>
            </mc:AlternateContent>
          </a:graphicData>
        </a:graphic>
      </p:graphicFrame>
      <p:sp>
        <p:nvSpPr>
          <p:cNvPr id="2" name="TextBox 1"/>
          <p:cNvSpPr txBox="1"/>
          <p:nvPr/>
        </p:nvSpPr>
        <p:spPr>
          <a:xfrm>
            <a:off x="863072" y="1600200"/>
            <a:ext cx="3200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Addition:</a:t>
            </a:r>
          </a:p>
        </p:txBody>
      </p:sp>
      <p:sp>
        <p:nvSpPr>
          <p:cNvPr id="7" name="TextBox 6"/>
          <p:cNvSpPr txBox="1"/>
          <p:nvPr/>
        </p:nvSpPr>
        <p:spPr>
          <a:xfrm>
            <a:off x="965200" y="3593902"/>
            <a:ext cx="3200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Subtraction:</a:t>
            </a:r>
          </a:p>
        </p:txBody>
      </p:sp>
    </p:spTree>
    <p:extLst>
      <p:ext uri="{BB962C8B-B14F-4D97-AF65-F5344CB8AC3E}">
        <p14:creationId xmlns:p14="http://schemas.microsoft.com/office/powerpoint/2010/main" val="39432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Autofit/>
          </a:bodyPr>
          <a:lstStyle/>
          <a:p>
            <a:r>
              <a:rPr lang="en-US" sz="3600" dirty="0"/>
              <a:t>Uncertainty in Measurement and Significant Figures</a:t>
            </a:r>
          </a:p>
        </p:txBody>
      </p:sp>
      <p:graphicFrame>
        <p:nvGraphicFramePr>
          <p:cNvPr id="8" name="Object 7"/>
          <p:cNvGraphicFramePr>
            <a:graphicFrameLocks noChangeAspect="1"/>
          </p:cNvGraphicFramePr>
          <p:nvPr>
            <p:extLst>
              <p:ext uri="{D42A27DB-BD31-4B8C-83A1-F6EECF244321}">
                <p14:modId xmlns:p14="http://schemas.microsoft.com/office/powerpoint/2010/main" val="1977507986"/>
              </p:ext>
            </p:extLst>
          </p:nvPr>
        </p:nvGraphicFramePr>
        <p:xfrm>
          <a:off x="2219325" y="1411288"/>
          <a:ext cx="4460875" cy="515937"/>
        </p:xfrm>
        <a:graphic>
          <a:graphicData uri="http://schemas.openxmlformats.org/presentationml/2006/ole">
            <mc:AlternateContent xmlns:mc="http://schemas.openxmlformats.org/markup-compatibility/2006">
              <mc:Choice xmlns:v="urn:schemas-microsoft-com:vml" Requires="v">
                <p:oleObj spid="_x0000_s8640" name="Equation" r:id="rId4" imgW="1422360" imgH="164880" progId="Equation.DSMT4">
                  <p:embed/>
                </p:oleObj>
              </mc:Choice>
              <mc:Fallback>
                <p:oleObj name="Equation" r:id="rId4" imgW="1422360" imgH="164880" progId="Equation.DSMT4">
                  <p:embed/>
                  <p:pic>
                    <p:nvPicPr>
                      <p:cNvPr id="0" name=""/>
                      <p:cNvPicPr>
                        <a:picLocks noChangeAspect="1" noChangeArrowheads="1"/>
                      </p:cNvPicPr>
                      <p:nvPr/>
                    </p:nvPicPr>
                    <p:blipFill>
                      <a:blip r:embed="rId5"/>
                      <a:srcRect/>
                      <a:stretch>
                        <a:fillRect/>
                      </a:stretch>
                    </p:blipFill>
                    <p:spPr bwMode="auto">
                      <a:xfrm>
                        <a:off x="2219325" y="1411288"/>
                        <a:ext cx="4460875" cy="51593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25977975"/>
              </p:ext>
            </p:extLst>
          </p:nvPr>
        </p:nvGraphicFramePr>
        <p:xfrm>
          <a:off x="393700" y="2105025"/>
          <a:ext cx="3852863" cy="1490663"/>
        </p:xfrm>
        <a:graphic>
          <a:graphicData uri="http://schemas.openxmlformats.org/presentationml/2006/ole">
            <mc:AlternateContent xmlns:mc="http://schemas.openxmlformats.org/markup-compatibility/2006">
              <mc:Choice xmlns:v="urn:schemas-microsoft-com:vml" Requires="v">
                <p:oleObj spid="_x0000_s8641" name="Equation" r:id="rId6" imgW="1536480" imgH="596880" progId="Equation.DSMT4">
                  <p:embed/>
                </p:oleObj>
              </mc:Choice>
              <mc:Fallback>
                <p:oleObj name="Equation" r:id="rId6" imgW="1536480" imgH="596880" progId="Equation.DSMT4">
                  <p:embed/>
                  <p:pic>
                    <p:nvPicPr>
                      <p:cNvPr id="0" name=""/>
                      <p:cNvPicPr>
                        <a:picLocks noChangeAspect="1" noChangeArrowheads="1"/>
                      </p:cNvPicPr>
                      <p:nvPr/>
                    </p:nvPicPr>
                    <p:blipFill>
                      <a:blip r:embed="rId7"/>
                      <a:srcRect/>
                      <a:stretch>
                        <a:fillRect/>
                      </a:stretch>
                    </p:blipFill>
                    <p:spPr bwMode="auto">
                      <a:xfrm>
                        <a:off x="393700" y="2105025"/>
                        <a:ext cx="3852863" cy="14906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43424850"/>
              </p:ext>
            </p:extLst>
          </p:nvPr>
        </p:nvGraphicFramePr>
        <p:xfrm>
          <a:off x="4754562" y="2105025"/>
          <a:ext cx="3852862" cy="1490663"/>
        </p:xfrm>
        <a:graphic>
          <a:graphicData uri="http://schemas.openxmlformats.org/presentationml/2006/ole">
            <mc:AlternateContent xmlns:mc="http://schemas.openxmlformats.org/markup-compatibility/2006">
              <mc:Choice xmlns:v="urn:schemas-microsoft-com:vml" Requires="v">
                <p:oleObj spid="_x0000_s8642" name="Equation" r:id="rId8" imgW="1536480" imgH="596880" progId="Equation.DSMT4">
                  <p:embed/>
                </p:oleObj>
              </mc:Choice>
              <mc:Fallback>
                <p:oleObj name="Equation" r:id="rId8" imgW="1536480" imgH="596880" progId="Equation.DSMT4">
                  <p:embed/>
                  <p:pic>
                    <p:nvPicPr>
                      <p:cNvPr id="0" name=""/>
                      <p:cNvPicPr>
                        <a:picLocks noChangeAspect="1" noChangeArrowheads="1"/>
                      </p:cNvPicPr>
                      <p:nvPr/>
                    </p:nvPicPr>
                    <p:blipFill>
                      <a:blip r:embed="rId9"/>
                      <a:srcRect/>
                      <a:stretch>
                        <a:fillRect/>
                      </a:stretch>
                    </p:blipFill>
                    <p:spPr bwMode="auto">
                      <a:xfrm>
                        <a:off x="4754562" y="2105025"/>
                        <a:ext cx="3852862" cy="149066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13280927"/>
              </p:ext>
            </p:extLst>
          </p:nvPr>
        </p:nvGraphicFramePr>
        <p:xfrm>
          <a:off x="2709863" y="3946525"/>
          <a:ext cx="3724275" cy="1490663"/>
        </p:xfrm>
        <a:graphic>
          <a:graphicData uri="http://schemas.openxmlformats.org/presentationml/2006/ole">
            <mc:AlternateContent xmlns:mc="http://schemas.openxmlformats.org/markup-compatibility/2006">
              <mc:Choice xmlns:v="urn:schemas-microsoft-com:vml" Requires="v">
                <p:oleObj spid="_x0000_s8643" name="Equation" r:id="rId10" imgW="1485720" imgH="596880" progId="Equation.DSMT4">
                  <p:embed/>
                </p:oleObj>
              </mc:Choice>
              <mc:Fallback>
                <p:oleObj name="Equation" r:id="rId10" imgW="1485720" imgH="596880" progId="Equation.DSMT4">
                  <p:embed/>
                  <p:pic>
                    <p:nvPicPr>
                      <p:cNvPr id="0" name=""/>
                      <p:cNvPicPr>
                        <a:picLocks noChangeAspect="1" noChangeArrowheads="1"/>
                      </p:cNvPicPr>
                      <p:nvPr/>
                    </p:nvPicPr>
                    <p:blipFill>
                      <a:blip r:embed="rId11"/>
                      <a:srcRect/>
                      <a:stretch>
                        <a:fillRect/>
                      </a:stretch>
                    </p:blipFill>
                    <p:spPr bwMode="auto">
                      <a:xfrm>
                        <a:off x="2709863" y="3946525"/>
                        <a:ext cx="3724275" cy="1490663"/>
                      </a:xfrm>
                      <a:prstGeom prst="rect">
                        <a:avLst/>
                      </a:prstGeom>
                      <a:noFill/>
                    </p:spPr>
                  </p:pic>
                </p:oleObj>
              </mc:Fallback>
            </mc:AlternateContent>
          </a:graphicData>
        </a:graphic>
      </p:graphicFrame>
    </p:spTree>
    <p:extLst>
      <p:ext uri="{BB962C8B-B14F-4D97-AF65-F5344CB8AC3E}">
        <p14:creationId xmlns:p14="http://schemas.microsoft.com/office/powerpoint/2010/main" val="23739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rmAutofit fontScale="90000"/>
          </a:bodyPr>
          <a:lstStyle/>
          <a:p>
            <a:r>
              <a:rPr lang="en-US" dirty="0"/>
              <a:t>Unit Conversions for Physical Quantities</a:t>
            </a:r>
          </a:p>
        </p:txBody>
      </p:sp>
      <p:graphicFrame>
        <p:nvGraphicFramePr>
          <p:cNvPr id="8" name="Object 7"/>
          <p:cNvGraphicFramePr>
            <a:graphicFrameLocks noChangeAspect="1"/>
          </p:cNvGraphicFramePr>
          <p:nvPr>
            <p:extLst>
              <p:ext uri="{D42A27DB-BD31-4B8C-83A1-F6EECF244321}">
                <p14:modId xmlns:p14="http://schemas.microsoft.com/office/powerpoint/2010/main" val="937008788"/>
              </p:ext>
            </p:extLst>
          </p:nvPr>
        </p:nvGraphicFramePr>
        <p:xfrm>
          <a:off x="457200" y="1600200"/>
          <a:ext cx="8092545" cy="922403"/>
        </p:xfrm>
        <a:graphic>
          <a:graphicData uri="http://schemas.openxmlformats.org/presentationml/2006/ole">
            <mc:AlternateContent xmlns:mc="http://schemas.openxmlformats.org/markup-compatibility/2006">
              <mc:Choice xmlns:v="urn:schemas-microsoft-com:vml" Requires="v">
                <p:oleObj spid="_x0000_s9584" name="Equation" r:id="rId4" imgW="2997000" imgH="342720" progId="Equation.DSMT4">
                  <p:embed/>
                </p:oleObj>
              </mc:Choice>
              <mc:Fallback>
                <p:oleObj name="Equation" r:id="rId4" imgW="2997000" imgH="342720" progId="Equation.DSMT4">
                  <p:embed/>
                  <p:pic>
                    <p:nvPicPr>
                      <p:cNvPr id="0" name=""/>
                      <p:cNvPicPr>
                        <a:picLocks noChangeAspect="1" noChangeArrowheads="1"/>
                      </p:cNvPicPr>
                      <p:nvPr/>
                    </p:nvPicPr>
                    <p:blipFill>
                      <a:blip r:embed="rId5"/>
                      <a:srcRect/>
                      <a:stretch>
                        <a:fillRect/>
                      </a:stretch>
                    </p:blipFill>
                    <p:spPr bwMode="auto">
                      <a:xfrm>
                        <a:off x="457200" y="1600200"/>
                        <a:ext cx="8092545" cy="922403"/>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6878488"/>
              </p:ext>
            </p:extLst>
          </p:nvPr>
        </p:nvGraphicFramePr>
        <p:xfrm>
          <a:off x="457200" y="2842480"/>
          <a:ext cx="5135562" cy="515937"/>
        </p:xfrm>
        <a:graphic>
          <a:graphicData uri="http://schemas.openxmlformats.org/presentationml/2006/ole">
            <mc:AlternateContent xmlns:mc="http://schemas.openxmlformats.org/markup-compatibility/2006">
              <mc:Choice xmlns:v="urn:schemas-microsoft-com:vml" Requires="v">
                <p:oleObj spid="_x0000_s9585" name="Equation" r:id="rId6" imgW="1638000" imgH="164880" progId="Equation.DSMT4">
                  <p:embed/>
                </p:oleObj>
              </mc:Choice>
              <mc:Fallback>
                <p:oleObj name="Equation" r:id="rId6" imgW="1638000" imgH="164880" progId="Equation.DSMT4">
                  <p:embed/>
                  <p:pic>
                    <p:nvPicPr>
                      <p:cNvPr id="0" name=""/>
                      <p:cNvPicPr>
                        <a:picLocks noChangeAspect="1" noChangeArrowheads="1"/>
                      </p:cNvPicPr>
                      <p:nvPr/>
                    </p:nvPicPr>
                    <p:blipFill>
                      <a:blip r:embed="rId7"/>
                      <a:srcRect/>
                      <a:stretch>
                        <a:fillRect/>
                      </a:stretch>
                    </p:blipFill>
                    <p:spPr bwMode="auto">
                      <a:xfrm>
                        <a:off x="457200" y="2842480"/>
                        <a:ext cx="5135562" cy="515937"/>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57836131"/>
              </p:ext>
            </p:extLst>
          </p:nvPr>
        </p:nvGraphicFramePr>
        <p:xfrm>
          <a:off x="2341563" y="3678294"/>
          <a:ext cx="4460875" cy="1111250"/>
        </p:xfrm>
        <a:graphic>
          <a:graphicData uri="http://schemas.openxmlformats.org/presentationml/2006/ole">
            <mc:AlternateContent xmlns:mc="http://schemas.openxmlformats.org/markup-compatibility/2006">
              <mc:Choice xmlns:v="urn:schemas-microsoft-com:vml" Requires="v">
                <p:oleObj spid="_x0000_s9586" name="Equation" r:id="rId8" imgW="1422360" imgH="355320" progId="Equation.DSMT4">
                  <p:embed/>
                </p:oleObj>
              </mc:Choice>
              <mc:Fallback>
                <p:oleObj name="Equation" r:id="rId8" imgW="1422360" imgH="355320" progId="Equation.DSMT4">
                  <p:embed/>
                  <p:pic>
                    <p:nvPicPr>
                      <p:cNvPr id="0" name=""/>
                      <p:cNvPicPr>
                        <a:picLocks noChangeAspect="1" noChangeArrowheads="1"/>
                      </p:cNvPicPr>
                      <p:nvPr/>
                    </p:nvPicPr>
                    <p:blipFill>
                      <a:blip r:embed="rId9"/>
                      <a:srcRect/>
                      <a:stretch>
                        <a:fillRect/>
                      </a:stretch>
                    </p:blipFill>
                    <p:spPr bwMode="auto">
                      <a:xfrm>
                        <a:off x="2341563" y="3678294"/>
                        <a:ext cx="4460875" cy="111125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16598631"/>
              </p:ext>
            </p:extLst>
          </p:nvPr>
        </p:nvGraphicFramePr>
        <p:xfrm>
          <a:off x="2043113" y="4959359"/>
          <a:ext cx="5057775" cy="1230312"/>
        </p:xfrm>
        <a:graphic>
          <a:graphicData uri="http://schemas.openxmlformats.org/presentationml/2006/ole">
            <mc:AlternateContent xmlns:mc="http://schemas.openxmlformats.org/markup-compatibility/2006">
              <mc:Choice xmlns:v="urn:schemas-microsoft-com:vml" Requires="v">
                <p:oleObj spid="_x0000_s9587" name="Equation" r:id="rId10" imgW="1612800" imgH="393480" progId="Equation.DSMT4">
                  <p:embed/>
                </p:oleObj>
              </mc:Choice>
              <mc:Fallback>
                <p:oleObj name="Equation" r:id="rId10" imgW="1612800" imgH="393480" progId="Equation.DSMT4">
                  <p:embed/>
                  <p:pic>
                    <p:nvPicPr>
                      <p:cNvPr id="0" name=""/>
                      <p:cNvPicPr>
                        <a:picLocks noChangeAspect="1" noChangeArrowheads="1"/>
                      </p:cNvPicPr>
                      <p:nvPr/>
                    </p:nvPicPr>
                    <p:blipFill>
                      <a:blip r:embed="rId11"/>
                      <a:srcRect/>
                      <a:stretch>
                        <a:fillRect/>
                      </a:stretch>
                    </p:blipFill>
                    <p:spPr bwMode="auto">
                      <a:xfrm>
                        <a:off x="2043113" y="4959359"/>
                        <a:ext cx="5057775" cy="1230312"/>
                      </a:xfrm>
                      <a:prstGeom prst="rect">
                        <a:avLst/>
                      </a:prstGeom>
                      <a:noFill/>
                    </p:spPr>
                  </p:pic>
                </p:oleObj>
              </mc:Fallback>
            </mc:AlternateContent>
          </a:graphicData>
        </a:graphic>
      </p:graphicFrame>
    </p:spTree>
    <p:extLst>
      <p:ext uri="{BB962C8B-B14F-4D97-AF65-F5344CB8AC3E}">
        <p14:creationId xmlns:p14="http://schemas.microsoft.com/office/powerpoint/2010/main" val="390189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rmAutofit fontScale="90000"/>
          </a:bodyPr>
          <a:lstStyle/>
          <a:p>
            <a:r>
              <a:rPr lang="en-US" dirty="0"/>
              <a:t>Estimates and Order-of-Magnitude Calculations</a:t>
            </a:r>
          </a:p>
        </p:txBody>
      </p:sp>
      <p:graphicFrame>
        <p:nvGraphicFramePr>
          <p:cNvPr id="14" name="Object 13"/>
          <p:cNvGraphicFramePr>
            <a:graphicFrameLocks noChangeAspect="1"/>
          </p:cNvGraphicFramePr>
          <p:nvPr>
            <p:extLst>
              <p:ext uri="{D42A27DB-BD31-4B8C-83A1-F6EECF244321}">
                <p14:modId xmlns:p14="http://schemas.microsoft.com/office/powerpoint/2010/main" val="4241060987"/>
              </p:ext>
            </p:extLst>
          </p:nvPr>
        </p:nvGraphicFramePr>
        <p:xfrm>
          <a:off x="2218029" y="3029530"/>
          <a:ext cx="4707942" cy="714949"/>
        </p:xfrm>
        <a:graphic>
          <a:graphicData uri="http://schemas.openxmlformats.org/presentationml/2006/ole">
            <mc:AlternateContent xmlns:mc="http://schemas.openxmlformats.org/markup-compatibility/2006">
              <mc:Choice xmlns:v="urn:schemas-microsoft-com:vml" Requires="v">
                <p:oleObj spid="_x0000_s10349" name="Equation" r:id="rId4" imgW="1333440" imgH="203040" progId="Equation.DSMT4">
                  <p:embed/>
                </p:oleObj>
              </mc:Choice>
              <mc:Fallback>
                <p:oleObj name="Equation" r:id="rId4" imgW="1333440" imgH="203040" progId="Equation.DSMT4">
                  <p:embed/>
                  <p:pic>
                    <p:nvPicPr>
                      <p:cNvPr id="0" name=""/>
                      <p:cNvPicPr>
                        <a:picLocks noChangeAspect="1" noChangeArrowheads="1"/>
                      </p:cNvPicPr>
                      <p:nvPr/>
                    </p:nvPicPr>
                    <p:blipFill>
                      <a:blip r:embed="rId5"/>
                      <a:srcRect/>
                      <a:stretch>
                        <a:fillRect/>
                      </a:stretch>
                    </p:blipFill>
                    <p:spPr bwMode="auto">
                      <a:xfrm>
                        <a:off x="2218029" y="3029530"/>
                        <a:ext cx="4707942" cy="714949"/>
                      </a:xfrm>
                      <a:prstGeom prst="rect">
                        <a:avLst/>
                      </a:prstGeom>
                      <a:noFill/>
                    </p:spPr>
                  </p:pic>
                </p:oleObj>
              </mc:Fallback>
            </mc:AlternateContent>
          </a:graphicData>
        </a:graphic>
      </p:graphicFrame>
      <p:sp>
        <p:nvSpPr>
          <p:cNvPr id="7" name="TextBox 6"/>
          <p:cNvSpPr txBox="1"/>
          <p:nvPr/>
        </p:nvSpPr>
        <p:spPr>
          <a:xfrm>
            <a:off x="727605" y="1600200"/>
            <a:ext cx="7959195"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Order-of-magnitude estimate: </a:t>
            </a:r>
          </a:p>
          <a:p>
            <a:r>
              <a:rPr lang="en-US" sz="3600" dirty="0">
                <a:latin typeface="Times New Roman" panose="02020603050405020304" pitchFamily="18" charset="0"/>
                <a:cs typeface="Times New Roman" panose="02020603050405020304" pitchFamily="18" charset="0"/>
              </a:rPr>
              <a:t>within a factor of 10</a:t>
            </a:r>
          </a:p>
        </p:txBody>
      </p:sp>
    </p:spTree>
    <p:extLst>
      <p:ext uri="{BB962C8B-B14F-4D97-AF65-F5344CB8AC3E}">
        <p14:creationId xmlns:p14="http://schemas.microsoft.com/office/powerpoint/2010/main" val="1599318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lstStyle/>
          <a:p>
            <a:r>
              <a:rPr lang="en-US" dirty="0"/>
              <a:t>Reading Question 1-1</a:t>
            </a:r>
          </a:p>
        </p:txBody>
      </p:sp>
      <p:sp>
        <p:nvSpPr>
          <p:cNvPr id="9" name="Content Placeholder 7"/>
          <p:cNvSpPr>
            <a:spLocks noGrp="1"/>
          </p:cNvSpPr>
          <p:nvPr>
            <p:ph sz="half" idx="2"/>
          </p:nvPr>
        </p:nvSpPr>
        <p:spPr>
          <a:xfrm>
            <a:off x="457200" y="2630077"/>
            <a:ext cx="8492443" cy="2935817"/>
          </a:xfrm>
        </p:spPr>
        <p:txBody>
          <a:bodyPr>
            <a:normAutofit/>
          </a:bodyPr>
          <a:lstStyle/>
          <a:p>
            <a:pPr marL="609600" indent="-609600">
              <a:buClr>
                <a:schemeClr val="tx1"/>
              </a:buClr>
              <a:buFontTx/>
              <a:buAutoNum type="arabicPeriod"/>
            </a:pPr>
            <a:r>
              <a:rPr lang="en-US" altLang="en-US" dirty="0"/>
              <a:t>the rotation of Earth upon its axis</a:t>
            </a:r>
          </a:p>
          <a:p>
            <a:pPr marL="609600" indent="-609600">
              <a:buClr>
                <a:schemeClr val="tx1"/>
              </a:buClr>
              <a:buFontTx/>
              <a:buAutoNum type="arabicPeriod"/>
            </a:pPr>
            <a:r>
              <a:rPr lang="en-US" altLang="en-US" b="1" dirty="0"/>
              <a:t>the vibration of a Cs-133 atom</a:t>
            </a:r>
          </a:p>
          <a:p>
            <a:pPr marL="609600" indent="-609600">
              <a:buClr>
                <a:schemeClr val="tx1"/>
              </a:buClr>
              <a:buFontTx/>
              <a:buAutoNum type="arabicPeriod"/>
            </a:pPr>
            <a:r>
              <a:rPr lang="en-US" altLang="en-US" dirty="0"/>
              <a:t>a grandfather clock</a:t>
            </a:r>
          </a:p>
          <a:p>
            <a:pPr marL="609600" indent="-609600">
              <a:buClr>
                <a:schemeClr val="tx1"/>
              </a:buClr>
              <a:buFontTx/>
              <a:buAutoNum type="arabicPeriod"/>
            </a:pPr>
            <a:r>
              <a:rPr lang="en-US" altLang="en-US" dirty="0"/>
              <a:t>the buzzing of a mosquito</a:t>
            </a:r>
          </a:p>
        </p:txBody>
      </p:sp>
      <p:sp>
        <p:nvSpPr>
          <p:cNvPr id="10" name="Content Placeholder 6"/>
          <p:cNvSpPr>
            <a:spLocks noGrp="1"/>
          </p:cNvSpPr>
          <p:nvPr>
            <p:ph sz="half" idx="1"/>
          </p:nvPr>
        </p:nvSpPr>
        <p:spPr>
          <a:xfrm>
            <a:off x="457199" y="1371600"/>
            <a:ext cx="8111067" cy="1204414"/>
          </a:xfrm>
        </p:spPr>
        <p:txBody>
          <a:bodyPr>
            <a:normAutofit/>
          </a:bodyPr>
          <a:lstStyle/>
          <a:p>
            <a:pPr marL="0" indent="0">
              <a:buNone/>
            </a:pPr>
            <a:r>
              <a:rPr lang="en-US" altLang="en-US" dirty="0"/>
              <a:t>Which of the following would serve as the best time standard?</a:t>
            </a:r>
            <a:endParaRPr lang="en-US" dirty="0"/>
          </a:p>
        </p:txBody>
      </p:sp>
    </p:spTree>
    <p:extLst>
      <p:ext uri="{BB962C8B-B14F-4D97-AF65-F5344CB8AC3E}">
        <p14:creationId xmlns:p14="http://schemas.microsoft.com/office/powerpoint/2010/main" val="2150857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p:txBody>
          <a:bodyPr>
            <a:normAutofit/>
          </a:bodyPr>
          <a:lstStyle/>
          <a:p>
            <a:r>
              <a:rPr lang="en-US" dirty="0"/>
              <a:t>Coordinate Systems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554" y="1406014"/>
            <a:ext cx="6952891" cy="5072424"/>
          </a:xfrm>
          <a:prstGeom prst="rect">
            <a:avLst/>
          </a:prstGeom>
        </p:spPr>
      </p:pic>
    </p:spTree>
    <p:extLst>
      <p:ext uri="{BB962C8B-B14F-4D97-AF65-F5344CB8AC3E}">
        <p14:creationId xmlns:p14="http://schemas.microsoft.com/office/powerpoint/2010/main" val="3864231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p:txBody>
          <a:bodyPr>
            <a:normAutofit/>
          </a:bodyPr>
          <a:lstStyle/>
          <a:p>
            <a:r>
              <a:rPr lang="en-US" dirty="0"/>
              <a:t>Coordinate Systems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071" y="1528951"/>
            <a:ext cx="6745857" cy="5039562"/>
          </a:xfrm>
          <a:prstGeom prst="rect">
            <a:avLst/>
          </a:prstGeom>
        </p:spPr>
      </p:pic>
    </p:spTree>
    <p:extLst>
      <p:ext uri="{BB962C8B-B14F-4D97-AF65-F5344CB8AC3E}">
        <p14:creationId xmlns:p14="http://schemas.microsoft.com/office/powerpoint/2010/main" val="1739310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rmAutofit/>
          </a:bodyPr>
          <a:lstStyle/>
          <a:p>
            <a:r>
              <a:rPr lang="en-US" dirty="0"/>
              <a:t>Trigonometry Review</a:t>
            </a:r>
          </a:p>
        </p:txBody>
      </p:sp>
      <p:graphicFrame>
        <p:nvGraphicFramePr>
          <p:cNvPr id="6" name="Object 5"/>
          <p:cNvGraphicFramePr>
            <a:graphicFrameLocks noChangeAspect="1"/>
          </p:cNvGraphicFramePr>
          <p:nvPr>
            <p:extLst>
              <p:ext uri="{D42A27DB-BD31-4B8C-83A1-F6EECF244321}">
                <p14:modId xmlns:p14="http://schemas.microsoft.com/office/powerpoint/2010/main" val="3347323784"/>
              </p:ext>
            </p:extLst>
          </p:nvPr>
        </p:nvGraphicFramePr>
        <p:xfrm>
          <a:off x="4527700" y="1600200"/>
          <a:ext cx="3986620" cy="3067704"/>
        </p:xfrm>
        <a:graphic>
          <a:graphicData uri="http://schemas.openxmlformats.org/presentationml/2006/ole">
            <mc:AlternateContent xmlns:mc="http://schemas.openxmlformats.org/markup-compatibility/2006">
              <mc:Choice xmlns:v="urn:schemas-microsoft-com:vml" Requires="v">
                <p:oleObj spid="_x0000_s11405" name="Equation" r:id="rId4" imgW="1447560" imgH="1117440" progId="Equation.DSMT4">
                  <p:embed/>
                </p:oleObj>
              </mc:Choice>
              <mc:Fallback>
                <p:oleObj name="Equation" r:id="rId4" imgW="1447560" imgH="1117440" progId="Equation.DSMT4">
                  <p:embed/>
                  <p:pic>
                    <p:nvPicPr>
                      <p:cNvPr id="0" name=""/>
                      <p:cNvPicPr>
                        <a:picLocks noChangeAspect="1" noChangeArrowheads="1"/>
                      </p:cNvPicPr>
                      <p:nvPr/>
                    </p:nvPicPr>
                    <p:blipFill>
                      <a:blip r:embed="rId5"/>
                      <a:srcRect/>
                      <a:stretch>
                        <a:fillRect/>
                      </a:stretch>
                    </p:blipFill>
                    <p:spPr bwMode="auto">
                      <a:xfrm>
                        <a:off x="4527700" y="1600200"/>
                        <a:ext cx="3986620" cy="3067704"/>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32785736"/>
              </p:ext>
            </p:extLst>
          </p:nvPr>
        </p:nvGraphicFramePr>
        <p:xfrm>
          <a:off x="4782674" y="5135495"/>
          <a:ext cx="3476672" cy="1180570"/>
        </p:xfrm>
        <a:graphic>
          <a:graphicData uri="http://schemas.openxmlformats.org/presentationml/2006/ole">
            <mc:AlternateContent xmlns:mc="http://schemas.openxmlformats.org/markup-compatibility/2006">
              <mc:Choice xmlns:v="urn:schemas-microsoft-com:vml" Requires="v">
                <p:oleObj spid="_x0000_s11406" name="Equation" r:id="rId6" imgW="1155600" imgH="393480" progId="Equation.DSMT4">
                  <p:embed/>
                </p:oleObj>
              </mc:Choice>
              <mc:Fallback>
                <p:oleObj name="Equation" r:id="rId6" imgW="1155600" imgH="393480" progId="Equation.DSMT4">
                  <p:embed/>
                  <p:pic>
                    <p:nvPicPr>
                      <p:cNvPr id="0" name=""/>
                      <p:cNvPicPr>
                        <a:picLocks noChangeAspect="1" noChangeArrowheads="1"/>
                      </p:cNvPicPr>
                      <p:nvPr/>
                    </p:nvPicPr>
                    <p:blipFill>
                      <a:blip r:embed="rId7"/>
                      <a:srcRect/>
                      <a:stretch>
                        <a:fillRect/>
                      </a:stretch>
                    </p:blipFill>
                    <p:spPr bwMode="auto">
                      <a:xfrm>
                        <a:off x="4782674" y="5135495"/>
                        <a:ext cx="3476672" cy="1180570"/>
                      </a:xfrm>
                      <a:prstGeom prst="rect">
                        <a:avLst/>
                      </a:prstGeom>
                      <a:noFill/>
                    </p:spPr>
                  </p:pic>
                </p:oleObj>
              </mc:Fallback>
            </mc:AlternateContent>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211" y="1811548"/>
            <a:ext cx="4127489" cy="4286010"/>
          </a:xfrm>
          <a:prstGeom prst="rect">
            <a:avLst/>
          </a:prstGeom>
        </p:spPr>
      </p:pic>
    </p:spTree>
    <p:extLst>
      <p:ext uri="{BB962C8B-B14F-4D97-AF65-F5344CB8AC3E}">
        <p14:creationId xmlns:p14="http://schemas.microsoft.com/office/powerpoint/2010/main" val="26458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9" name="Title 4"/>
          <p:cNvSpPr>
            <a:spLocks noGrp="1"/>
          </p:cNvSpPr>
          <p:nvPr>
            <p:ph type="title"/>
          </p:nvPr>
        </p:nvSpPr>
        <p:spPr/>
        <p:txBody>
          <a:bodyPr>
            <a:normAutofit/>
          </a:bodyPr>
          <a:lstStyle/>
          <a:p>
            <a:r>
              <a:rPr lang="en-US" dirty="0"/>
              <a:t>Trigonometry Review</a:t>
            </a:r>
          </a:p>
        </p:txBody>
      </p:sp>
      <p:graphicFrame>
        <p:nvGraphicFramePr>
          <p:cNvPr id="7" name="Object 6"/>
          <p:cNvGraphicFramePr>
            <a:graphicFrameLocks noChangeAspect="1"/>
          </p:cNvGraphicFramePr>
          <p:nvPr>
            <p:extLst>
              <p:ext uri="{D42A27DB-BD31-4B8C-83A1-F6EECF244321}">
                <p14:modId xmlns:p14="http://schemas.microsoft.com/office/powerpoint/2010/main" val="2465404320"/>
              </p:ext>
            </p:extLst>
          </p:nvPr>
        </p:nvGraphicFramePr>
        <p:xfrm>
          <a:off x="2371725" y="1600200"/>
          <a:ext cx="4740275" cy="1863725"/>
        </p:xfrm>
        <a:graphic>
          <a:graphicData uri="http://schemas.openxmlformats.org/presentationml/2006/ole">
            <mc:AlternateContent xmlns:mc="http://schemas.openxmlformats.org/markup-compatibility/2006">
              <mc:Choice xmlns:v="urn:schemas-microsoft-com:vml" Requires="v">
                <p:oleObj spid="_x0000_s13510" name="Equation" r:id="rId4" imgW="1511280" imgH="596880" progId="Equation.DSMT4">
                  <p:embed/>
                </p:oleObj>
              </mc:Choice>
              <mc:Fallback>
                <p:oleObj name="Equation" r:id="rId4" imgW="1511280" imgH="596880" progId="Equation.DSMT4">
                  <p:embed/>
                  <p:pic>
                    <p:nvPicPr>
                      <p:cNvPr id="0" name=""/>
                      <p:cNvPicPr>
                        <a:picLocks noChangeAspect="1" noChangeArrowheads="1"/>
                      </p:cNvPicPr>
                      <p:nvPr/>
                    </p:nvPicPr>
                    <p:blipFill>
                      <a:blip r:embed="rId5"/>
                      <a:srcRect/>
                      <a:stretch>
                        <a:fillRect/>
                      </a:stretch>
                    </p:blipFill>
                    <p:spPr bwMode="auto">
                      <a:xfrm>
                        <a:off x="2371725" y="1600200"/>
                        <a:ext cx="4740275" cy="18637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05666567"/>
              </p:ext>
            </p:extLst>
          </p:nvPr>
        </p:nvGraphicFramePr>
        <p:xfrm>
          <a:off x="2371725" y="3931516"/>
          <a:ext cx="4103688" cy="1228725"/>
        </p:xfrm>
        <a:graphic>
          <a:graphicData uri="http://schemas.openxmlformats.org/presentationml/2006/ole">
            <mc:AlternateContent xmlns:mc="http://schemas.openxmlformats.org/markup-compatibility/2006">
              <mc:Choice xmlns:v="urn:schemas-microsoft-com:vml" Requires="v">
                <p:oleObj spid="_x0000_s13511" name="Equation" r:id="rId6" imgW="1307880" imgH="393480" progId="Equation.DSMT4">
                  <p:embed/>
                </p:oleObj>
              </mc:Choice>
              <mc:Fallback>
                <p:oleObj name="Equation" r:id="rId6" imgW="1307880" imgH="393480" progId="Equation.DSMT4">
                  <p:embed/>
                  <p:pic>
                    <p:nvPicPr>
                      <p:cNvPr id="0" name=""/>
                      <p:cNvPicPr>
                        <a:picLocks noChangeAspect="1" noChangeArrowheads="1"/>
                      </p:cNvPicPr>
                      <p:nvPr/>
                    </p:nvPicPr>
                    <p:blipFill>
                      <a:blip r:embed="rId7"/>
                      <a:srcRect/>
                      <a:stretch>
                        <a:fillRect/>
                      </a:stretch>
                    </p:blipFill>
                    <p:spPr bwMode="auto">
                      <a:xfrm>
                        <a:off x="2371725" y="3931516"/>
                        <a:ext cx="4103688" cy="1228725"/>
                      </a:xfrm>
                      <a:prstGeom prst="rect">
                        <a:avLst/>
                      </a:prstGeom>
                      <a:noFill/>
                    </p:spPr>
                  </p:pic>
                </p:oleObj>
              </mc:Fallback>
            </mc:AlternateContent>
          </a:graphicData>
        </a:graphic>
      </p:graphicFrame>
    </p:spTree>
    <p:extLst>
      <p:ext uri="{BB962C8B-B14F-4D97-AF65-F5344CB8AC3E}">
        <p14:creationId xmlns:p14="http://schemas.microsoft.com/office/powerpoint/2010/main" val="15335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lstStyle/>
          <a:p>
            <a:pPr algn="ctr"/>
            <a:r>
              <a:rPr lang="en-US" dirty="0"/>
              <a:t>Vectors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10" y="1437724"/>
            <a:ext cx="7402579" cy="4613510"/>
          </a:xfrm>
          <a:prstGeom prst="rect">
            <a:avLst/>
          </a:prstGeom>
        </p:spPr>
      </p:pic>
    </p:spTree>
    <p:extLst>
      <p:ext uri="{BB962C8B-B14F-4D97-AF65-F5344CB8AC3E}">
        <p14:creationId xmlns:p14="http://schemas.microsoft.com/office/powerpoint/2010/main" val="194550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lstStyle/>
          <a:p>
            <a:pPr algn="ctr"/>
            <a:r>
              <a:rPr lang="en-US" dirty="0"/>
              <a:t>Vectors</a:t>
            </a:r>
          </a:p>
        </p:txBody>
      </p:sp>
      <p:sp>
        <p:nvSpPr>
          <p:cNvPr id="4" name="Rectangle 3"/>
          <p:cNvSpPr/>
          <p:nvPr/>
        </p:nvSpPr>
        <p:spPr>
          <a:xfrm>
            <a:off x="698218" y="3255526"/>
            <a:ext cx="8060267" cy="2062103"/>
          </a:xfrm>
          <a:prstGeom prst="rect">
            <a:avLst/>
          </a:prstGeom>
        </p:spPr>
        <p:txBody>
          <a:bodyPr wrap="square">
            <a:spAutoFit/>
          </a:bodyPr>
          <a:lstStyle/>
          <a:p>
            <a:pPr marL="342900" indent="-342900">
              <a:buFont typeface="Arial" panose="020B0604020202020204" pitchFamily="34" charset="0"/>
              <a:buChar char="•"/>
            </a:pPr>
            <a:r>
              <a:rPr lang="en-US" sz="3200" dirty="0">
                <a:latin typeface="Times New Roman" panose="02020603050405020304" pitchFamily="18" charset="0"/>
                <a:ea typeface="Calibri" panose="020F0502020204030204" pitchFamily="34" charset="0"/>
                <a:cs typeface="Times New Roman" panose="02020603050405020304" pitchFamily="18" charset="0"/>
              </a:rPr>
              <a:t>A vector quantity is characterized by having both a magnitude and a direction</a:t>
            </a:r>
          </a:p>
          <a:p>
            <a:pPr marL="342900" indent="-342900">
              <a:buFont typeface="Arial" panose="020B0604020202020204" pitchFamily="34" charset="0"/>
              <a:buChar char="•"/>
            </a:pPr>
            <a:r>
              <a:rPr lang="en-US" sz="3200" dirty="0">
                <a:latin typeface="Times New Roman" panose="02020603050405020304" pitchFamily="18" charset="0"/>
                <a:ea typeface="Calibri" panose="020F0502020204030204" pitchFamily="34" charset="0"/>
                <a:cs typeface="Times New Roman" panose="02020603050405020304" pitchFamily="18" charset="0"/>
              </a:rPr>
              <a:t>A scalar quantity has magnitude, but no direction</a:t>
            </a:r>
            <a:endParaRPr lang="en-US" sz="32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341116896"/>
              </p:ext>
            </p:extLst>
          </p:nvPr>
        </p:nvGraphicFramePr>
        <p:xfrm>
          <a:off x="698218" y="1600200"/>
          <a:ext cx="7772400" cy="1187735"/>
        </p:xfrm>
        <a:graphic>
          <a:graphicData uri="http://schemas.openxmlformats.org/presentationml/2006/ole">
            <mc:AlternateContent xmlns:mc="http://schemas.openxmlformats.org/markup-compatibility/2006">
              <mc:Choice xmlns:v="urn:schemas-microsoft-com:vml" Requires="v">
                <p:oleObj spid="_x0000_s14433" name="Equation" r:id="rId4" imgW="2400120" imgH="368280" progId="Equation.DSMT4">
                  <p:embed/>
                </p:oleObj>
              </mc:Choice>
              <mc:Fallback>
                <p:oleObj name="Equation" r:id="rId4" imgW="2400120" imgH="368280" progId="Equation.DSMT4">
                  <p:embed/>
                  <p:pic>
                    <p:nvPicPr>
                      <p:cNvPr id="0" name=""/>
                      <p:cNvPicPr>
                        <a:picLocks noChangeAspect="1" noChangeArrowheads="1"/>
                      </p:cNvPicPr>
                      <p:nvPr/>
                    </p:nvPicPr>
                    <p:blipFill>
                      <a:blip r:embed="rId5"/>
                      <a:srcRect/>
                      <a:stretch>
                        <a:fillRect/>
                      </a:stretch>
                    </p:blipFill>
                    <p:spPr bwMode="auto">
                      <a:xfrm>
                        <a:off x="698218" y="1600200"/>
                        <a:ext cx="7772400" cy="1187735"/>
                      </a:xfrm>
                      <a:prstGeom prst="rect">
                        <a:avLst/>
                      </a:prstGeom>
                      <a:noFill/>
                    </p:spPr>
                  </p:pic>
                </p:oleObj>
              </mc:Fallback>
            </mc:AlternateContent>
          </a:graphicData>
        </a:graphic>
      </p:graphicFrame>
    </p:spTree>
    <p:extLst>
      <p:ext uri="{BB962C8B-B14F-4D97-AF65-F5344CB8AC3E}">
        <p14:creationId xmlns:p14="http://schemas.microsoft.com/office/powerpoint/2010/main" val="1065341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lstStyle/>
          <a:p>
            <a:pPr algn="ctr"/>
            <a:r>
              <a:rPr lang="en-US" dirty="0"/>
              <a:t>Equality of two Vectors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22" y="1651253"/>
            <a:ext cx="4707356" cy="4705097"/>
          </a:xfrm>
          <a:prstGeom prst="rect">
            <a:avLst/>
          </a:prstGeom>
        </p:spPr>
      </p:pic>
    </p:spTree>
    <p:extLst>
      <p:ext uri="{BB962C8B-B14F-4D97-AF65-F5344CB8AC3E}">
        <p14:creationId xmlns:p14="http://schemas.microsoft.com/office/powerpoint/2010/main" val="1190141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lstStyle/>
          <a:p>
            <a:pPr algn="ctr"/>
            <a:r>
              <a:rPr lang="en-US" dirty="0"/>
              <a:t>Adding Vectors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56" y="1700698"/>
            <a:ext cx="8453887" cy="3450939"/>
          </a:xfrm>
          <a:prstGeom prst="rect">
            <a:avLst/>
          </a:prstGeom>
        </p:spPr>
      </p:pic>
    </p:spTree>
    <p:extLst>
      <p:ext uri="{BB962C8B-B14F-4D97-AF65-F5344CB8AC3E}">
        <p14:creationId xmlns:p14="http://schemas.microsoft.com/office/powerpoint/2010/main" val="36519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lstStyle/>
          <a:p>
            <a:pPr algn="ctr"/>
            <a:r>
              <a:rPr lang="en-US" dirty="0"/>
              <a:t>Adding Vectors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308" y="1466580"/>
            <a:ext cx="5639383" cy="5072332"/>
          </a:xfrm>
          <a:prstGeom prst="rect">
            <a:avLst/>
          </a:prstGeom>
        </p:spPr>
      </p:pic>
    </p:spTree>
    <p:extLst>
      <p:ext uri="{BB962C8B-B14F-4D97-AF65-F5344CB8AC3E}">
        <p14:creationId xmlns:p14="http://schemas.microsoft.com/office/powerpoint/2010/main" val="3760938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p:txBody>
          <a:bodyPr/>
          <a:lstStyle/>
          <a:p>
            <a:pPr algn="ctr"/>
            <a:r>
              <a:rPr lang="en-US" dirty="0"/>
              <a:t>Subtracting Vectors</a:t>
            </a:r>
          </a:p>
        </p:txBody>
      </p:sp>
      <p:graphicFrame>
        <p:nvGraphicFramePr>
          <p:cNvPr id="5" name="Object 4"/>
          <p:cNvGraphicFramePr>
            <a:graphicFrameLocks noChangeAspect="1"/>
          </p:cNvGraphicFramePr>
          <p:nvPr>
            <p:extLst>
              <p:ext uri="{D42A27DB-BD31-4B8C-83A1-F6EECF244321}">
                <p14:modId xmlns:p14="http://schemas.microsoft.com/office/powerpoint/2010/main" val="2162633899"/>
              </p:ext>
            </p:extLst>
          </p:nvPr>
        </p:nvGraphicFramePr>
        <p:xfrm>
          <a:off x="5741871" y="1600200"/>
          <a:ext cx="2827337" cy="798512"/>
        </p:xfrm>
        <a:graphic>
          <a:graphicData uri="http://schemas.openxmlformats.org/presentationml/2006/ole">
            <mc:AlternateContent xmlns:mc="http://schemas.openxmlformats.org/markup-compatibility/2006">
              <mc:Choice xmlns:v="urn:schemas-microsoft-com:vml" Requires="v">
                <p:oleObj spid="_x0000_s16476" name="Equation" r:id="rId4" imgW="939600" imgH="266400" progId="Equation.DSMT4">
                  <p:embed/>
                </p:oleObj>
              </mc:Choice>
              <mc:Fallback>
                <p:oleObj name="Equation" r:id="rId4" imgW="939600" imgH="266400" progId="Equation.DSMT4">
                  <p:embed/>
                  <p:pic>
                    <p:nvPicPr>
                      <p:cNvPr id="0" name=""/>
                      <p:cNvPicPr>
                        <a:picLocks noChangeAspect="1" noChangeArrowheads="1"/>
                      </p:cNvPicPr>
                      <p:nvPr/>
                    </p:nvPicPr>
                    <p:blipFill>
                      <a:blip r:embed="rId5"/>
                      <a:srcRect/>
                      <a:stretch>
                        <a:fillRect/>
                      </a:stretch>
                    </p:blipFill>
                    <p:spPr bwMode="auto">
                      <a:xfrm>
                        <a:off x="5741871" y="1600200"/>
                        <a:ext cx="2827337" cy="798512"/>
                      </a:xfrm>
                      <a:prstGeom prst="rect">
                        <a:avLst/>
                      </a:prstGeom>
                      <a:noFill/>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00200"/>
            <a:ext cx="4868060" cy="5043338"/>
          </a:xfrm>
          <a:prstGeom prst="rect">
            <a:avLst/>
          </a:prstGeom>
        </p:spPr>
      </p:pic>
    </p:spTree>
    <p:extLst>
      <p:ext uri="{BB962C8B-B14F-4D97-AF65-F5344CB8AC3E}">
        <p14:creationId xmlns:p14="http://schemas.microsoft.com/office/powerpoint/2010/main" val="174215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217024"/>
            <a:ext cx="7803931" cy="2760954"/>
          </a:xfrm>
        </p:spPr>
        <p:txBody>
          <a:bodyPr>
            <a:normAutofit/>
          </a:bodyPr>
          <a:lstStyle/>
          <a:p>
            <a:pPr marL="609600" indent="-609600">
              <a:buClr>
                <a:schemeClr val="tx1"/>
              </a:buClr>
              <a:buFontTx/>
              <a:buAutoNum type="arabicPeriod"/>
            </a:pPr>
            <a:r>
              <a:rPr lang="en-US" altLang="en-US" dirty="0"/>
              <a:t>1.043 860 564 2 m</a:t>
            </a:r>
          </a:p>
          <a:p>
            <a:pPr marL="609600" indent="-609600">
              <a:buClr>
                <a:schemeClr val="tx1"/>
              </a:buClr>
              <a:buFontTx/>
              <a:buAutoNum type="arabicPeriod"/>
            </a:pPr>
            <a:r>
              <a:rPr lang="en-US" altLang="en-US" dirty="0"/>
              <a:t>1.043 860 m</a:t>
            </a:r>
          </a:p>
          <a:p>
            <a:pPr marL="609600" indent="-609600">
              <a:buClr>
                <a:schemeClr val="tx1"/>
              </a:buClr>
              <a:buFontTx/>
              <a:buAutoNum type="arabicPeriod"/>
            </a:pPr>
            <a:r>
              <a:rPr lang="en-US" altLang="en-US" dirty="0"/>
              <a:t>1 m</a:t>
            </a:r>
          </a:p>
          <a:p>
            <a:pPr marL="609600" indent="-609600">
              <a:buClr>
                <a:schemeClr val="tx1"/>
              </a:buClr>
              <a:buFontTx/>
              <a:buAutoNum type="arabicPeriod"/>
            </a:pPr>
            <a:r>
              <a:rPr lang="en-US" altLang="en-US" dirty="0"/>
              <a:t>1.04 m</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1"/>
            <a:ext cx="8229600" cy="1813034"/>
          </a:xfrm>
        </p:spPr>
        <p:txBody>
          <a:bodyPr>
            <a:normAutofit/>
          </a:bodyPr>
          <a:lstStyle/>
          <a:p>
            <a:pPr marL="0" indent="0">
              <a:buNone/>
            </a:pPr>
            <a:r>
              <a:rPr lang="en-US" altLang="en-US" dirty="0"/>
              <a:t>Suppose that you measure the position of a chair using a meter stick and you record the distance of the center of the seat from the wall. Which of the following measurements is the most reasonable?</a:t>
            </a:r>
            <a:endParaRPr lang="en-US" dirty="0"/>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3525872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Autofit/>
          </a:bodyPr>
          <a:lstStyle/>
          <a:p>
            <a:pPr algn="ctr"/>
            <a:r>
              <a:rPr lang="en-US" sz="4000" dirty="0"/>
              <a:t>Multiplying or Dividing a Vector </a:t>
            </a:r>
            <a:br>
              <a:rPr lang="en-US" sz="4000" dirty="0"/>
            </a:br>
            <a:r>
              <a:rPr lang="en-US" sz="4000" dirty="0"/>
              <a:t>by a Scalar</a:t>
            </a:r>
          </a:p>
        </p:txBody>
      </p:sp>
      <p:pic>
        <p:nvPicPr>
          <p:cNvPr id="2" name="Picture 1"/>
          <p:cNvPicPr>
            <a:picLocks noChangeAspect="1"/>
          </p:cNvPicPr>
          <p:nvPr/>
        </p:nvPicPr>
        <p:blipFill>
          <a:blip r:embed="rId3"/>
          <a:stretch>
            <a:fillRect/>
          </a:stretch>
        </p:blipFill>
        <p:spPr>
          <a:xfrm>
            <a:off x="1144059" y="1593685"/>
            <a:ext cx="7390342" cy="4762665"/>
          </a:xfrm>
          <a:prstGeom prst="rect">
            <a:avLst/>
          </a:prstGeom>
        </p:spPr>
      </p:pic>
    </p:spTree>
    <p:extLst>
      <p:ext uri="{BB962C8B-B14F-4D97-AF65-F5344CB8AC3E}">
        <p14:creationId xmlns:p14="http://schemas.microsoft.com/office/powerpoint/2010/main" val="2279186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Think – Pair – Share </a:t>
            </a:r>
          </a:p>
        </p:txBody>
      </p:sp>
      <p:graphicFrame>
        <p:nvGraphicFramePr>
          <p:cNvPr id="5" name="Object 4"/>
          <p:cNvGraphicFramePr>
            <a:graphicFrameLocks noChangeAspect="1"/>
          </p:cNvGraphicFramePr>
          <p:nvPr>
            <p:extLst>
              <p:ext uri="{D42A27DB-BD31-4B8C-83A1-F6EECF244321}">
                <p14:modId xmlns:p14="http://schemas.microsoft.com/office/powerpoint/2010/main" val="4208845970"/>
              </p:ext>
            </p:extLst>
          </p:nvPr>
        </p:nvGraphicFramePr>
        <p:xfrm>
          <a:off x="457200" y="1371600"/>
          <a:ext cx="8213725" cy="2014537"/>
        </p:xfrm>
        <a:graphic>
          <a:graphicData uri="http://schemas.openxmlformats.org/presentationml/2006/ole">
            <mc:AlternateContent xmlns:mc="http://schemas.openxmlformats.org/markup-compatibility/2006">
              <mc:Choice xmlns:v="urn:schemas-microsoft-com:vml" Requires="v">
                <p:oleObj spid="_x0000_s31808" name="Equation" r:id="rId5" imgW="2730240" imgH="672840" progId="Equation.DSMT4">
                  <p:embed/>
                </p:oleObj>
              </mc:Choice>
              <mc:Fallback>
                <p:oleObj name="Equation" r:id="rId5" imgW="2730240" imgH="672840" progId="Equation.DSMT4">
                  <p:embed/>
                  <p:pic>
                    <p:nvPicPr>
                      <p:cNvPr id="0" name=""/>
                      <p:cNvPicPr>
                        <a:picLocks noChangeAspect="1" noChangeArrowheads="1"/>
                      </p:cNvPicPr>
                      <p:nvPr/>
                    </p:nvPicPr>
                    <p:blipFill>
                      <a:blip r:embed="rId6"/>
                      <a:srcRect/>
                      <a:stretch>
                        <a:fillRect/>
                      </a:stretch>
                    </p:blipFill>
                    <p:spPr bwMode="auto">
                      <a:xfrm>
                        <a:off x="457200" y="1371600"/>
                        <a:ext cx="8213725" cy="2014537"/>
                      </a:xfrm>
                      <a:prstGeom prst="rect">
                        <a:avLst/>
                      </a:prstGeom>
                      <a:noFill/>
                    </p:spPr>
                  </p:pic>
                </p:oleObj>
              </mc:Fallback>
            </mc:AlternateContent>
          </a:graphicData>
        </a:graphic>
      </p:graphicFrame>
      <p:sp>
        <p:nvSpPr>
          <p:cNvPr id="4" name="TextBox 3"/>
          <p:cNvSpPr txBox="1"/>
          <p:nvPr/>
        </p:nvSpPr>
        <p:spPr>
          <a:xfrm>
            <a:off x="457200" y="3604797"/>
            <a:ext cx="6604000" cy="1815882"/>
          </a:xfrm>
          <a:prstGeom prst="rect">
            <a:avLst/>
          </a:prstGeom>
          <a:noFill/>
        </p:spPr>
        <p:txBody>
          <a:bodyPr wrap="square" rtlCol="0">
            <a:spAutoFit/>
          </a:bodyPr>
          <a:lstStyle/>
          <a:p>
            <a:pPr marL="342900" indent="-342900">
              <a:buAutoNum type="arabicPeriod"/>
            </a:pPr>
            <a:r>
              <a:rPr lang="en-US" sz="2800" dirty="0">
                <a:latin typeface="Times New Roman" panose="02020603050405020304" pitchFamily="18" charset="0"/>
                <a:cs typeface="Times New Roman" panose="02020603050405020304" pitchFamily="18" charset="0"/>
              </a:rPr>
              <a:t> 14.4 and 4</a:t>
            </a:r>
          </a:p>
          <a:p>
            <a:pPr marL="342900" indent="-342900">
              <a:buAutoNum type="arabicPeriod"/>
            </a:pPr>
            <a:r>
              <a:rPr lang="en-US" sz="2800" dirty="0">
                <a:latin typeface="Times New Roman" panose="02020603050405020304" pitchFamily="18" charset="0"/>
                <a:cs typeface="Times New Roman" panose="02020603050405020304" pitchFamily="18" charset="0"/>
              </a:rPr>
              <a:t> 12 and 9</a:t>
            </a:r>
          </a:p>
          <a:p>
            <a:pPr marL="342900" indent="-342900">
              <a:buAutoNum type="arabicPeriod"/>
            </a:pPr>
            <a:r>
              <a:rPr lang="en-US" sz="2800" dirty="0">
                <a:latin typeface="Times New Roman" panose="02020603050405020304" pitchFamily="18" charset="0"/>
                <a:cs typeface="Times New Roman" panose="02020603050405020304" pitchFamily="18" charset="0"/>
              </a:rPr>
              <a:t> 20 and 4</a:t>
            </a:r>
          </a:p>
          <a:p>
            <a:pPr marL="342900" indent="-342900">
              <a:buAutoNum type="arabicPeriod"/>
            </a:pPr>
            <a:r>
              <a:rPr lang="en-US" sz="2800" dirty="0">
                <a:latin typeface="Times New Roman" panose="02020603050405020304" pitchFamily="18" charset="0"/>
                <a:cs typeface="Times New Roman" panose="02020603050405020304" pitchFamily="18" charset="0"/>
              </a:rPr>
              <a:t> None of these.</a:t>
            </a:r>
          </a:p>
        </p:txBody>
      </p:sp>
    </p:spTree>
    <p:extLst>
      <p:ext uri="{BB962C8B-B14F-4D97-AF65-F5344CB8AC3E}">
        <p14:creationId xmlns:p14="http://schemas.microsoft.com/office/powerpoint/2010/main" val="208887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00003" y="1268089"/>
            <a:ext cx="7043333" cy="5386476"/>
          </a:xfrm>
          <a:prstGeom prst="rect">
            <a:avLst/>
          </a:prstGeom>
        </p:spPr>
      </p:pic>
      <p:sp>
        <p:nvSpPr>
          <p:cNvPr id="8" name="Title 4"/>
          <p:cNvSpPr>
            <a:spLocks noGrp="1"/>
          </p:cNvSpPr>
          <p:nvPr>
            <p:ph type="title"/>
          </p:nvPr>
        </p:nvSpPr>
        <p:spPr/>
        <p:txBody>
          <a:bodyPr>
            <a:normAutofit/>
          </a:bodyPr>
          <a:lstStyle/>
          <a:p>
            <a:pPr algn="ctr"/>
            <a:r>
              <a:rPr lang="en-US" dirty="0"/>
              <a:t>Components of a Vector</a:t>
            </a:r>
          </a:p>
        </p:txBody>
      </p:sp>
      <p:sp>
        <p:nvSpPr>
          <p:cNvPr id="2" name="Rectangle 1"/>
          <p:cNvSpPr/>
          <p:nvPr/>
        </p:nvSpPr>
        <p:spPr>
          <a:xfrm>
            <a:off x="3369733" y="1339184"/>
            <a:ext cx="2286000" cy="1370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22604472"/>
              </p:ext>
            </p:extLst>
          </p:nvPr>
        </p:nvGraphicFramePr>
        <p:xfrm>
          <a:off x="3591983" y="1481667"/>
          <a:ext cx="2063750" cy="684213"/>
        </p:xfrm>
        <a:graphic>
          <a:graphicData uri="http://schemas.openxmlformats.org/presentationml/2006/ole">
            <mc:AlternateContent xmlns:mc="http://schemas.openxmlformats.org/markup-compatibility/2006">
              <mc:Choice xmlns:v="urn:schemas-microsoft-com:vml" Requires="v">
                <p:oleObj spid="_x0000_s17498" name="Equation" r:id="rId5" imgW="685800" imgH="228600" progId="Equation.DSMT4">
                  <p:embed/>
                </p:oleObj>
              </mc:Choice>
              <mc:Fallback>
                <p:oleObj name="Equation" r:id="rId5" imgW="685800" imgH="228600" progId="Equation.DSMT4">
                  <p:embed/>
                  <p:pic>
                    <p:nvPicPr>
                      <p:cNvPr id="0" name=""/>
                      <p:cNvPicPr>
                        <a:picLocks noChangeAspect="1" noChangeArrowheads="1"/>
                      </p:cNvPicPr>
                      <p:nvPr/>
                    </p:nvPicPr>
                    <p:blipFill>
                      <a:blip r:embed="rId6"/>
                      <a:srcRect/>
                      <a:stretch>
                        <a:fillRect/>
                      </a:stretch>
                    </p:blipFill>
                    <p:spPr bwMode="auto">
                      <a:xfrm>
                        <a:off x="3591983" y="1481667"/>
                        <a:ext cx="2063750" cy="684213"/>
                      </a:xfrm>
                      <a:prstGeom prst="rect">
                        <a:avLst/>
                      </a:prstGeom>
                      <a:noFill/>
                    </p:spPr>
                  </p:pic>
                </p:oleObj>
              </mc:Fallback>
            </mc:AlternateContent>
          </a:graphicData>
        </a:graphic>
      </p:graphicFrame>
    </p:spTree>
    <p:extLst>
      <p:ext uri="{BB962C8B-B14F-4D97-AF65-F5344CB8AC3E}">
        <p14:creationId xmlns:p14="http://schemas.microsoft.com/office/powerpoint/2010/main" val="1672125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784708"/>
            <a:ext cx="5335375" cy="4080294"/>
          </a:xfrm>
          <a:prstGeom prst="rect">
            <a:avLst/>
          </a:prstGeom>
        </p:spPr>
      </p:pic>
      <p:sp>
        <p:nvSpPr>
          <p:cNvPr id="8" name="Title 4"/>
          <p:cNvSpPr>
            <a:spLocks noGrp="1"/>
          </p:cNvSpPr>
          <p:nvPr>
            <p:ph type="title"/>
          </p:nvPr>
        </p:nvSpPr>
        <p:spPr/>
        <p:txBody>
          <a:bodyPr>
            <a:normAutofit/>
          </a:bodyPr>
          <a:lstStyle/>
          <a:p>
            <a:pPr algn="ctr"/>
            <a:r>
              <a:rPr lang="en-US" dirty="0"/>
              <a:t>Components of a Vector</a:t>
            </a:r>
          </a:p>
        </p:txBody>
      </p:sp>
      <p:graphicFrame>
        <p:nvGraphicFramePr>
          <p:cNvPr id="6" name="Object 5"/>
          <p:cNvGraphicFramePr>
            <a:graphicFrameLocks noChangeAspect="1"/>
          </p:cNvGraphicFramePr>
          <p:nvPr>
            <p:extLst>
              <p:ext uri="{D42A27DB-BD31-4B8C-83A1-F6EECF244321}">
                <p14:modId xmlns:p14="http://schemas.microsoft.com/office/powerpoint/2010/main" val="4003831348"/>
              </p:ext>
            </p:extLst>
          </p:nvPr>
        </p:nvGraphicFramePr>
        <p:xfrm>
          <a:off x="4572000" y="1371600"/>
          <a:ext cx="4125913" cy="3268663"/>
        </p:xfrm>
        <a:graphic>
          <a:graphicData uri="http://schemas.openxmlformats.org/presentationml/2006/ole">
            <mc:AlternateContent xmlns:mc="http://schemas.openxmlformats.org/markup-compatibility/2006">
              <mc:Choice xmlns:v="urn:schemas-microsoft-com:vml" Requires="v">
                <p:oleObj spid="_x0000_s18609" name="Equation" r:id="rId5" imgW="1371600" imgH="1091880" progId="Equation.DSMT4">
                  <p:embed/>
                </p:oleObj>
              </mc:Choice>
              <mc:Fallback>
                <p:oleObj name="Equation" r:id="rId5" imgW="1371600" imgH="1091880" progId="Equation.DSMT4">
                  <p:embed/>
                  <p:pic>
                    <p:nvPicPr>
                      <p:cNvPr id="0" name=""/>
                      <p:cNvPicPr>
                        <a:picLocks noChangeAspect="1" noChangeArrowheads="1"/>
                      </p:cNvPicPr>
                      <p:nvPr/>
                    </p:nvPicPr>
                    <p:blipFill>
                      <a:blip r:embed="rId6"/>
                      <a:srcRect/>
                      <a:stretch>
                        <a:fillRect/>
                      </a:stretch>
                    </p:blipFill>
                    <p:spPr bwMode="auto">
                      <a:xfrm>
                        <a:off x="4572000" y="1371600"/>
                        <a:ext cx="4125913" cy="326866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07578117"/>
              </p:ext>
            </p:extLst>
          </p:nvPr>
        </p:nvGraphicFramePr>
        <p:xfrm>
          <a:off x="5745163" y="4873625"/>
          <a:ext cx="2941637" cy="1482725"/>
        </p:xfrm>
        <a:graphic>
          <a:graphicData uri="http://schemas.openxmlformats.org/presentationml/2006/ole">
            <mc:AlternateContent xmlns:mc="http://schemas.openxmlformats.org/markup-compatibility/2006">
              <mc:Choice xmlns:v="urn:schemas-microsoft-com:vml" Requires="v">
                <p:oleObj spid="_x0000_s18610" name="Equation" r:id="rId7" imgW="977760" imgH="495000" progId="Equation.DSMT4">
                  <p:embed/>
                </p:oleObj>
              </mc:Choice>
              <mc:Fallback>
                <p:oleObj name="Equation" r:id="rId7" imgW="977760" imgH="495000" progId="Equation.DSMT4">
                  <p:embed/>
                  <p:pic>
                    <p:nvPicPr>
                      <p:cNvPr id="0" name=""/>
                      <p:cNvPicPr>
                        <a:picLocks noChangeAspect="1" noChangeArrowheads="1"/>
                      </p:cNvPicPr>
                      <p:nvPr/>
                    </p:nvPicPr>
                    <p:blipFill>
                      <a:blip r:embed="rId8"/>
                      <a:srcRect/>
                      <a:stretch>
                        <a:fillRect/>
                      </a:stretch>
                    </p:blipFill>
                    <p:spPr bwMode="auto">
                      <a:xfrm>
                        <a:off x="5745163" y="4873625"/>
                        <a:ext cx="2941637" cy="1482725"/>
                      </a:xfrm>
                      <a:prstGeom prst="rect">
                        <a:avLst/>
                      </a:prstGeom>
                      <a:noFill/>
                    </p:spPr>
                  </p:pic>
                </p:oleObj>
              </mc:Fallback>
            </mc:AlternateContent>
          </a:graphicData>
        </a:graphic>
      </p:graphicFrame>
      <p:sp>
        <p:nvSpPr>
          <p:cNvPr id="12" name="Rectangle 11"/>
          <p:cNvSpPr/>
          <p:nvPr/>
        </p:nvSpPr>
        <p:spPr>
          <a:xfrm>
            <a:off x="1747698" y="2556933"/>
            <a:ext cx="2286000" cy="1134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6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Components of a Vector</a:t>
            </a:r>
          </a:p>
        </p:txBody>
      </p:sp>
      <p:graphicFrame>
        <p:nvGraphicFramePr>
          <p:cNvPr id="11" name="Object 10"/>
          <p:cNvGraphicFramePr>
            <a:graphicFrameLocks noChangeAspect="1"/>
          </p:cNvGraphicFramePr>
          <p:nvPr>
            <p:extLst>
              <p:ext uri="{D42A27DB-BD31-4B8C-83A1-F6EECF244321}">
                <p14:modId xmlns:p14="http://schemas.microsoft.com/office/powerpoint/2010/main" val="2140962567"/>
              </p:ext>
            </p:extLst>
          </p:nvPr>
        </p:nvGraphicFramePr>
        <p:xfrm>
          <a:off x="5849293" y="1600200"/>
          <a:ext cx="2406650" cy="1254125"/>
        </p:xfrm>
        <a:graphic>
          <a:graphicData uri="http://schemas.openxmlformats.org/presentationml/2006/ole">
            <mc:AlternateContent xmlns:mc="http://schemas.openxmlformats.org/markup-compatibility/2006">
              <mc:Choice xmlns:v="urn:schemas-microsoft-com:vml" Requires="v">
                <p:oleObj spid="_x0000_s19544" name="Equation" r:id="rId4" imgW="799920" imgH="419040" progId="Equation.DSMT4">
                  <p:embed/>
                </p:oleObj>
              </mc:Choice>
              <mc:Fallback>
                <p:oleObj name="Equation" r:id="rId4" imgW="799920" imgH="419040" progId="Equation.DSMT4">
                  <p:embed/>
                  <p:pic>
                    <p:nvPicPr>
                      <p:cNvPr id="0" name=""/>
                      <p:cNvPicPr>
                        <a:picLocks noChangeAspect="1" noChangeArrowheads="1"/>
                      </p:cNvPicPr>
                      <p:nvPr/>
                    </p:nvPicPr>
                    <p:blipFill>
                      <a:blip r:embed="rId5"/>
                      <a:srcRect/>
                      <a:stretch>
                        <a:fillRect/>
                      </a:stretch>
                    </p:blipFill>
                    <p:spPr bwMode="auto">
                      <a:xfrm>
                        <a:off x="5849293" y="1600200"/>
                        <a:ext cx="2406650" cy="1254125"/>
                      </a:xfrm>
                      <a:prstGeom prst="rect">
                        <a:avLst/>
                      </a:prstGeom>
                      <a:noFill/>
                    </p:spPr>
                  </p:pic>
                </p:oleObj>
              </mc:Fallback>
            </mc:AlternateContent>
          </a:graphicData>
        </a:graphic>
      </p:graphicFrame>
      <p:sp>
        <p:nvSpPr>
          <p:cNvPr id="12" name="Rectangle 11"/>
          <p:cNvSpPr/>
          <p:nvPr/>
        </p:nvSpPr>
        <p:spPr>
          <a:xfrm>
            <a:off x="1747698" y="2556933"/>
            <a:ext cx="2286000" cy="1134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0" y="2784708"/>
            <a:ext cx="5335375" cy="4080294"/>
          </a:xfrm>
          <a:prstGeom prst="rect">
            <a:avLst/>
          </a:prstGeom>
        </p:spPr>
      </p:pic>
    </p:spTree>
    <p:extLst>
      <p:ext uri="{BB962C8B-B14F-4D97-AF65-F5344CB8AC3E}">
        <p14:creationId xmlns:p14="http://schemas.microsoft.com/office/powerpoint/2010/main" val="1412136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Components of a Vector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77" y="1918722"/>
            <a:ext cx="8505645" cy="3478190"/>
          </a:xfrm>
          <a:prstGeom prst="rect">
            <a:avLst/>
          </a:prstGeom>
        </p:spPr>
      </p:pic>
    </p:spTree>
    <p:extLst>
      <p:ext uri="{BB962C8B-B14F-4D97-AF65-F5344CB8AC3E}">
        <p14:creationId xmlns:p14="http://schemas.microsoft.com/office/powerpoint/2010/main" val="1934844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Think – Pair – Share</a:t>
            </a:r>
          </a:p>
        </p:txBody>
      </p:sp>
      <p:graphicFrame>
        <p:nvGraphicFramePr>
          <p:cNvPr id="5" name="Object 4"/>
          <p:cNvGraphicFramePr>
            <a:graphicFrameLocks noChangeAspect="1"/>
          </p:cNvGraphicFramePr>
          <p:nvPr>
            <p:extLst>
              <p:ext uri="{D42A27DB-BD31-4B8C-83A1-F6EECF244321}">
                <p14:modId xmlns:p14="http://schemas.microsoft.com/office/powerpoint/2010/main" val="3033992365"/>
              </p:ext>
            </p:extLst>
          </p:nvPr>
        </p:nvGraphicFramePr>
        <p:xfrm>
          <a:off x="457200" y="1371600"/>
          <a:ext cx="7264400" cy="1228725"/>
        </p:xfrm>
        <a:graphic>
          <a:graphicData uri="http://schemas.openxmlformats.org/presentationml/2006/ole">
            <mc:AlternateContent xmlns:mc="http://schemas.openxmlformats.org/markup-compatibility/2006">
              <mc:Choice xmlns:v="urn:schemas-microsoft-com:vml" Requires="v">
                <p:oleObj spid="_x0000_s32831" name="Equation" r:id="rId5" imgW="2679480" imgH="457200" progId="Equation.DSMT4">
                  <p:embed/>
                </p:oleObj>
              </mc:Choice>
              <mc:Fallback>
                <p:oleObj name="Equation" r:id="rId5" imgW="2679480" imgH="457200" progId="Equation.DSMT4">
                  <p:embed/>
                  <p:pic>
                    <p:nvPicPr>
                      <p:cNvPr id="0" name=""/>
                      <p:cNvPicPr>
                        <a:picLocks noChangeAspect="1" noChangeArrowheads="1"/>
                      </p:cNvPicPr>
                      <p:nvPr/>
                    </p:nvPicPr>
                    <p:blipFill>
                      <a:blip r:embed="rId6"/>
                      <a:srcRect/>
                      <a:stretch>
                        <a:fillRect/>
                      </a:stretch>
                    </p:blipFill>
                    <p:spPr bwMode="auto">
                      <a:xfrm>
                        <a:off x="457200" y="1371600"/>
                        <a:ext cx="7264400" cy="1228725"/>
                      </a:xfrm>
                      <a:prstGeom prst="rect">
                        <a:avLst/>
                      </a:prstGeom>
                      <a:noFill/>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283" y="2512129"/>
            <a:ext cx="3227433" cy="3932417"/>
          </a:xfrm>
          <a:prstGeom prst="rect">
            <a:avLst/>
          </a:prstGeom>
        </p:spPr>
      </p:pic>
    </p:spTree>
    <p:extLst>
      <p:ext uri="{BB962C8B-B14F-4D97-AF65-F5344CB8AC3E}">
        <p14:creationId xmlns:p14="http://schemas.microsoft.com/office/powerpoint/2010/main" val="3764093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Think – Pair – Share</a:t>
            </a:r>
          </a:p>
        </p:txBody>
      </p:sp>
      <p:sp>
        <p:nvSpPr>
          <p:cNvPr id="2" name="TextBox 1"/>
          <p:cNvSpPr txBox="1"/>
          <p:nvPr/>
        </p:nvSpPr>
        <p:spPr>
          <a:xfrm>
            <a:off x="457200" y="1371600"/>
            <a:ext cx="7919884"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Which vector has an angle with respect to the positive </a:t>
            </a:r>
            <a:r>
              <a:rPr lang="en-US" sz="2800" i="1"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-axis that is in the range of the inverse tangent function?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283" y="2512129"/>
            <a:ext cx="3227433" cy="3932417"/>
          </a:xfrm>
          <a:prstGeom prst="rect">
            <a:avLst/>
          </a:prstGeom>
        </p:spPr>
      </p:pic>
    </p:spTree>
    <p:extLst>
      <p:ext uri="{BB962C8B-B14F-4D97-AF65-F5344CB8AC3E}">
        <p14:creationId xmlns:p14="http://schemas.microsoft.com/office/powerpoint/2010/main" val="3293475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Adding Vectors Algebraically</a:t>
            </a:r>
          </a:p>
        </p:txBody>
      </p:sp>
      <p:graphicFrame>
        <p:nvGraphicFramePr>
          <p:cNvPr id="5" name="Object 4"/>
          <p:cNvGraphicFramePr>
            <a:graphicFrameLocks noChangeAspect="1"/>
          </p:cNvGraphicFramePr>
          <p:nvPr>
            <p:extLst>
              <p:ext uri="{D42A27DB-BD31-4B8C-83A1-F6EECF244321}">
                <p14:modId xmlns:p14="http://schemas.microsoft.com/office/powerpoint/2010/main" val="3784057200"/>
              </p:ext>
            </p:extLst>
          </p:nvPr>
        </p:nvGraphicFramePr>
        <p:xfrm>
          <a:off x="3539331" y="1600200"/>
          <a:ext cx="2065338" cy="1863725"/>
        </p:xfrm>
        <a:graphic>
          <a:graphicData uri="http://schemas.openxmlformats.org/presentationml/2006/ole">
            <mc:AlternateContent xmlns:mc="http://schemas.openxmlformats.org/markup-compatibility/2006">
              <mc:Choice xmlns:v="urn:schemas-microsoft-com:vml" Requires="v">
                <p:oleObj spid="_x0000_s21589" name="Equation" r:id="rId4" imgW="685800" imgH="622080" progId="Equation.DSMT4">
                  <p:embed/>
                </p:oleObj>
              </mc:Choice>
              <mc:Fallback>
                <p:oleObj name="Equation" r:id="rId4" imgW="685800" imgH="622080" progId="Equation.DSMT4">
                  <p:embed/>
                  <p:pic>
                    <p:nvPicPr>
                      <p:cNvPr id="0" name=""/>
                      <p:cNvPicPr>
                        <a:picLocks noChangeAspect="1" noChangeArrowheads="1"/>
                      </p:cNvPicPr>
                      <p:nvPr/>
                    </p:nvPicPr>
                    <p:blipFill>
                      <a:blip r:embed="rId5"/>
                      <a:srcRect/>
                      <a:stretch>
                        <a:fillRect/>
                      </a:stretch>
                    </p:blipFill>
                    <p:spPr bwMode="auto">
                      <a:xfrm>
                        <a:off x="3539331" y="1600200"/>
                        <a:ext cx="2065338" cy="1863725"/>
                      </a:xfrm>
                      <a:prstGeom prst="rect">
                        <a:avLst/>
                      </a:prstGeom>
                      <a:noFill/>
                    </p:spPr>
                  </p:pic>
                </p:oleObj>
              </mc:Fallback>
            </mc:AlternateContent>
          </a:graphicData>
        </a:graphic>
      </p:graphicFrame>
    </p:spTree>
    <p:extLst>
      <p:ext uri="{BB962C8B-B14F-4D97-AF65-F5344CB8AC3E}">
        <p14:creationId xmlns:p14="http://schemas.microsoft.com/office/powerpoint/2010/main" val="2309645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34533"/>
          </a:xfrm>
          <a:prstGeom prst="rect">
            <a:avLst/>
          </a:prstGeom>
        </p:spPr>
      </p:pic>
      <p:sp>
        <p:nvSpPr>
          <p:cNvPr id="3" name="Footer Placeholder 2"/>
          <p:cNvSpPr>
            <a:spLocks noGrp="1"/>
          </p:cNvSpPr>
          <p:nvPr>
            <p:ph type="ftr" sz="quarter" idx="11"/>
          </p:nvPr>
        </p:nvSpPr>
        <p:spPr/>
        <p:txBody>
          <a:bodyPr/>
          <a:lstStyle/>
          <a:p>
            <a:r>
              <a:rPr lang="en-US"/>
              <a:t>©Cengage</a:t>
            </a:r>
            <a:endParaRPr lang="en-US" dirty="0"/>
          </a:p>
        </p:txBody>
      </p:sp>
      <p:sp>
        <p:nvSpPr>
          <p:cNvPr id="8" name="Title 4"/>
          <p:cNvSpPr>
            <a:spLocks noGrp="1"/>
          </p:cNvSpPr>
          <p:nvPr>
            <p:ph type="title"/>
          </p:nvPr>
        </p:nvSpPr>
        <p:spPr/>
        <p:txBody>
          <a:bodyPr>
            <a:normAutofit/>
          </a:bodyPr>
          <a:lstStyle/>
          <a:p>
            <a:pPr algn="ctr"/>
            <a:r>
              <a:rPr lang="en-US" dirty="0"/>
              <a:t>Problem-Solving Strategy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138" y="1351332"/>
            <a:ext cx="2449723" cy="5187580"/>
          </a:xfrm>
          <a:prstGeom prst="rect">
            <a:avLst/>
          </a:prstGeom>
        </p:spPr>
      </p:pic>
    </p:spTree>
    <p:extLst>
      <p:ext uri="{BB962C8B-B14F-4D97-AF65-F5344CB8AC3E}">
        <p14:creationId xmlns:p14="http://schemas.microsoft.com/office/powerpoint/2010/main" val="136478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217024"/>
            <a:ext cx="7803931" cy="2760954"/>
          </a:xfrm>
        </p:spPr>
        <p:txBody>
          <a:bodyPr>
            <a:normAutofit/>
          </a:bodyPr>
          <a:lstStyle/>
          <a:p>
            <a:pPr marL="609600" indent="-609600">
              <a:buClr>
                <a:schemeClr val="tx1"/>
              </a:buClr>
              <a:buFontTx/>
              <a:buAutoNum type="arabicPeriod"/>
            </a:pPr>
            <a:r>
              <a:rPr lang="en-US" altLang="en-US" dirty="0"/>
              <a:t>1.043 860 564 2 m</a:t>
            </a:r>
          </a:p>
          <a:p>
            <a:pPr marL="609600" indent="-609600">
              <a:buClr>
                <a:schemeClr val="tx1"/>
              </a:buClr>
              <a:buFontTx/>
              <a:buAutoNum type="arabicPeriod"/>
            </a:pPr>
            <a:r>
              <a:rPr lang="en-US" altLang="en-US" dirty="0"/>
              <a:t>1.043 860 m</a:t>
            </a:r>
          </a:p>
          <a:p>
            <a:pPr marL="609600" indent="-609600">
              <a:buClr>
                <a:schemeClr val="tx1"/>
              </a:buClr>
              <a:buFontTx/>
              <a:buAutoNum type="arabicPeriod"/>
            </a:pPr>
            <a:r>
              <a:rPr lang="en-US" altLang="en-US" dirty="0"/>
              <a:t>1 m</a:t>
            </a:r>
          </a:p>
          <a:p>
            <a:pPr marL="609600" indent="-609600">
              <a:buClr>
                <a:schemeClr val="tx1"/>
              </a:buClr>
              <a:buFontTx/>
              <a:buAutoNum type="arabicPeriod"/>
            </a:pPr>
            <a:r>
              <a:rPr lang="en-US" altLang="en-US" b="1" dirty="0"/>
              <a:t>1.04 m</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1"/>
            <a:ext cx="8229600" cy="1813034"/>
          </a:xfrm>
        </p:spPr>
        <p:txBody>
          <a:bodyPr>
            <a:normAutofit/>
          </a:bodyPr>
          <a:lstStyle/>
          <a:p>
            <a:pPr marL="0" indent="0">
              <a:buNone/>
            </a:pPr>
            <a:r>
              <a:rPr lang="en-US" altLang="en-US" dirty="0"/>
              <a:t>Suppose that you measure the position of a chair using a meter stick and you record the distance of the center of the seat from the wall. Which of the following measurements is the most reasonable?</a:t>
            </a:r>
            <a:endParaRPr lang="en-US" dirty="0"/>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2382536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Topic summary</a:t>
            </a:r>
            <a:endParaRPr lang="en-US" dirty="0"/>
          </a:p>
        </p:txBody>
      </p:sp>
      <p:sp>
        <p:nvSpPr>
          <p:cNvPr id="7" name="Text Placeholder 6"/>
          <p:cNvSpPr>
            <a:spLocks noGrp="1"/>
          </p:cNvSpPr>
          <p:nvPr>
            <p:ph type="body" idx="1"/>
          </p:nvPr>
        </p:nvSpPr>
        <p:spPr/>
        <p:txBody>
          <a:bodyPr/>
          <a:lstStyle/>
          <a:p>
            <a:r>
              <a:rPr lang="en-US" b="1" dirty="0"/>
              <a:t>Topic 1: Units, Trigonometry, and Vectors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1547143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Standards of Length, Mass, and Time </a:t>
            </a:r>
          </a:p>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The Building Blocks of Matter</a:t>
            </a:r>
          </a:p>
          <a:p>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Dimensional Analysis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941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82296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Uncertainty in Measurement and Significant Figures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Unit Conversions for Physical Quantities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Estimates and Order-of-Magnitude Calculations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48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Coordinate Systems </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22222"/>
            <a:ext cx="4382218" cy="31970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2352" y="2561625"/>
            <a:ext cx="3825136" cy="2857608"/>
          </a:xfrm>
          <a:prstGeom prst="rect">
            <a:avLst/>
          </a:prstGeom>
        </p:spPr>
      </p:pic>
    </p:spTree>
    <p:extLst>
      <p:ext uri="{BB962C8B-B14F-4D97-AF65-F5344CB8AC3E}">
        <p14:creationId xmlns:p14="http://schemas.microsoft.com/office/powerpoint/2010/main" val="973410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Trigonometry Review </a:t>
            </a:r>
            <a:endParaRPr lang="en-US" sz="2800" dirty="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517295825"/>
              </p:ext>
            </p:extLst>
          </p:nvPr>
        </p:nvGraphicFramePr>
        <p:xfrm>
          <a:off x="4054456" y="2051864"/>
          <a:ext cx="4160857" cy="3201779"/>
        </p:xfrm>
        <a:graphic>
          <a:graphicData uri="http://schemas.openxmlformats.org/presentationml/2006/ole">
            <mc:AlternateContent xmlns:mc="http://schemas.openxmlformats.org/markup-compatibility/2006">
              <mc:Choice xmlns:v="urn:schemas-microsoft-com:vml" Requires="v">
                <p:oleObj spid="_x0000_s22681" name="Equation" r:id="rId4" imgW="1447560" imgH="1117440" progId="Equation.DSMT4">
                  <p:embed/>
                </p:oleObj>
              </mc:Choice>
              <mc:Fallback>
                <p:oleObj name="Equation" r:id="rId4" imgW="1447560" imgH="1117440" progId="Equation.DSMT4">
                  <p:embed/>
                  <p:pic>
                    <p:nvPicPr>
                      <p:cNvPr id="0" name=""/>
                      <p:cNvPicPr>
                        <a:picLocks noChangeAspect="1" noChangeArrowheads="1"/>
                      </p:cNvPicPr>
                      <p:nvPr/>
                    </p:nvPicPr>
                    <p:blipFill>
                      <a:blip r:embed="rId5"/>
                      <a:srcRect/>
                      <a:stretch>
                        <a:fillRect/>
                      </a:stretch>
                    </p:blipFill>
                    <p:spPr bwMode="auto">
                      <a:xfrm>
                        <a:off x="4054456" y="2051864"/>
                        <a:ext cx="4160857" cy="3201779"/>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78232272"/>
              </p:ext>
            </p:extLst>
          </p:nvPr>
        </p:nvGraphicFramePr>
        <p:xfrm>
          <a:off x="5070763" y="5459149"/>
          <a:ext cx="2425933" cy="674667"/>
        </p:xfrm>
        <a:graphic>
          <a:graphicData uri="http://schemas.openxmlformats.org/presentationml/2006/ole">
            <mc:AlternateContent xmlns:mc="http://schemas.openxmlformats.org/markup-compatibility/2006">
              <mc:Choice xmlns:v="urn:schemas-microsoft-com:vml" Requires="v">
                <p:oleObj spid="_x0000_s22682" name="Equation" r:id="rId6" imgW="774360" imgH="215640" progId="Equation.DSMT4">
                  <p:embed/>
                </p:oleObj>
              </mc:Choice>
              <mc:Fallback>
                <p:oleObj name="Equation" r:id="rId6" imgW="774360" imgH="215640" progId="Equation.DSMT4">
                  <p:embed/>
                  <p:pic>
                    <p:nvPicPr>
                      <p:cNvPr id="0" name=""/>
                      <p:cNvPicPr>
                        <a:picLocks noChangeAspect="1" noChangeArrowheads="1"/>
                      </p:cNvPicPr>
                      <p:nvPr/>
                    </p:nvPicPr>
                    <p:blipFill>
                      <a:blip r:embed="rId7"/>
                      <a:srcRect/>
                      <a:stretch>
                        <a:fillRect/>
                      </a:stretch>
                    </p:blipFill>
                    <p:spPr bwMode="auto">
                      <a:xfrm>
                        <a:off x="5070763" y="5459149"/>
                        <a:ext cx="2425933" cy="674667"/>
                      </a:xfrm>
                      <a:prstGeom prst="rect">
                        <a:avLst/>
                      </a:prstGeom>
                      <a:noFill/>
                    </p:spPr>
                  </p:pic>
                </p:oleObj>
              </mc:Fallback>
            </mc:AlternateContent>
          </a:graphicData>
        </a:graphic>
      </p:graphicFrame>
      <p:pic>
        <p:nvPicPr>
          <p:cNvPr id="7" name="Picture 6"/>
          <p:cNvPicPr>
            <a:picLocks noChangeAspect="1"/>
          </p:cNvPicPr>
          <p:nvPr/>
        </p:nvPicPr>
        <p:blipFill>
          <a:blip r:embed="rId8"/>
          <a:stretch>
            <a:fillRect/>
          </a:stretch>
        </p:blipFill>
        <p:spPr>
          <a:xfrm>
            <a:off x="785996" y="2283340"/>
            <a:ext cx="2837099" cy="3850476"/>
          </a:xfrm>
          <a:prstGeom prst="rect">
            <a:avLst/>
          </a:prstGeom>
        </p:spPr>
      </p:pic>
    </p:spTree>
    <p:extLst>
      <p:ext uri="{BB962C8B-B14F-4D97-AF65-F5344CB8AC3E}">
        <p14:creationId xmlns:p14="http://schemas.microsoft.com/office/powerpoint/2010/main" val="2168073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08" y="3092003"/>
            <a:ext cx="4695063" cy="3608900"/>
          </a:xfrm>
          <a:prstGeom prst="rect">
            <a:avLst/>
          </a:prstGeom>
        </p:spPr>
      </p:pic>
      <p:sp>
        <p:nvSpPr>
          <p:cNvPr id="5" name="Title 4"/>
          <p:cNvSpPr>
            <a:spLocks noGrp="1"/>
          </p:cNvSpPr>
          <p:nvPr>
            <p:ph type="title"/>
          </p:nvPr>
        </p:nvSpPr>
        <p:spPr/>
        <p:txBody>
          <a:bodyPr/>
          <a:lstStyle/>
          <a:p>
            <a:r>
              <a:rPr lang="en-US" dirty="0"/>
              <a:t>Topic Summary</a:t>
            </a:r>
          </a:p>
        </p:txBody>
      </p:sp>
      <p:sp>
        <p:nvSpPr>
          <p:cNvPr id="6" name="TextBox 5"/>
          <p:cNvSpPr txBox="1"/>
          <p:nvPr/>
        </p:nvSpPr>
        <p:spPr>
          <a:xfrm>
            <a:off x="457200" y="1371600"/>
            <a:ext cx="7895969"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Vectors </a:t>
            </a:r>
          </a:p>
          <a:p>
            <a:pPr marL="457200" indent="-45720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Components of a Vector </a:t>
            </a:r>
            <a:endParaRPr lang="en-US" sz="2800" dirty="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136721836"/>
              </p:ext>
            </p:extLst>
          </p:nvPr>
        </p:nvGraphicFramePr>
        <p:xfrm>
          <a:off x="4405184" y="3249100"/>
          <a:ext cx="1630362" cy="950913"/>
        </p:xfrm>
        <a:graphic>
          <a:graphicData uri="http://schemas.openxmlformats.org/presentationml/2006/ole">
            <mc:AlternateContent xmlns:mc="http://schemas.openxmlformats.org/markup-compatibility/2006">
              <mc:Choice xmlns:v="urn:schemas-microsoft-com:vml" Requires="v">
                <p:oleObj spid="_x0000_s29919" name="Equation" r:id="rId5" imgW="672840" imgH="393480" progId="Equation.DSMT4">
                  <p:embed/>
                </p:oleObj>
              </mc:Choice>
              <mc:Fallback>
                <p:oleObj name="Equation" r:id="rId5" imgW="672840" imgH="393480" progId="Equation.DSMT4">
                  <p:embed/>
                  <p:pic>
                    <p:nvPicPr>
                      <p:cNvPr id="0" name=""/>
                      <p:cNvPicPr>
                        <a:picLocks noChangeAspect="1" noChangeArrowheads="1"/>
                      </p:cNvPicPr>
                      <p:nvPr/>
                    </p:nvPicPr>
                    <p:blipFill>
                      <a:blip r:embed="rId6"/>
                      <a:srcRect/>
                      <a:stretch>
                        <a:fillRect/>
                      </a:stretch>
                    </p:blipFill>
                    <p:spPr bwMode="auto">
                      <a:xfrm>
                        <a:off x="4405184" y="3249100"/>
                        <a:ext cx="1630362" cy="95091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97670073"/>
              </p:ext>
            </p:extLst>
          </p:nvPr>
        </p:nvGraphicFramePr>
        <p:xfrm>
          <a:off x="6556348" y="3092003"/>
          <a:ext cx="1998662" cy="1563688"/>
        </p:xfrm>
        <a:graphic>
          <a:graphicData uri="http://schemas.openxmlformats.org/presentationml/2006/ole">
            <mc:AlternateContent xmlns:mc="http://schemas.openxmlformats.org/markup-compatibility/2006">
              <mc:Choice xmlns:v="urn:schemas-microsoft-com:vml" Requires="v">
                <p:oleObj spid="_x0000_s29920" name="Equation" r:id="rId7" imgW="825480" imgH="647640" progId="Equation.DSMT4">
                  <p:embed/>
                </p:oleObj>
              </mc:Choice>
              <mc:Fallback>
                <p:oleObj name="Equation" r:id="rId7" imgW="825480" imgH="647640" progId="Equation.DSMT4">
                  <p:embed/>
                  <p:pic>
                    <p:nvPicPr>
                      <p:cNvPr id="0" name=""/>
                      <p:cNvPicPr>
                        <a:picLocks noChangeAspect="1" noChangeArrowheads="1"/>
                      </p:cNvPicPr>
                      <p:nvPr/>
                    </p:nvPicPr>
                    <p:blipFill>
                      <a:blip r:embed="rId8"/>
                      <a:srcRect/>
                      <a:stretch>
                        <a:fillRect/>
                      </a:stretch>
                    </p:blipFill>
                    <p:spPr bwMode="auto">
                      <a:xfrm>
                        <a:off x="6556348" y="3092003"/>
                        <a:ext cx="1998662" cy="156368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47109019"/>
              </p:ext>
            </p:extLst>
          </p:nvPr>
        </p:nvGraphicFramePr>
        <p:xfrm>
          <a:off x="5598073" y="4710775"/>
          <a:ext cx="1658937" cy="1501775"/>
        </p:xfrm>
        <a:graphic>
          <a:graphicData uri="http://schemas.openxmlformats.org/presentationml/2006/ole">
            <mc:AlternateContent xmlns:mc="http://schemas.openxmlformats.org/markup-compatibility/2006">
              <mc:Choice xmlns:v="urn:schemas-microsoft-com:vml" Requires="v">
                <p:oleObj spid="_x0000_s29921" name="Equation" r:id="rId9" imgW="685800" imgH="622080" progId="Equation.DSMT4">
                  <p:embed/>
                </p:oleObj>
              </mc:Choice>
              <mc:Fallback>
                <p:oleObj name="Equation" r:id="rId9" imgW="685800" imgH="622080" progId="Equation.DSMT4">
                  <p:embed/>
                  <p:pic>
                    <p:nvPicPr>
                      <p:cNvPr id="0" name=""/>
                      <p:cNvPicPr>
                        <a:picLocks noChangeAspect="1" noChangeArrowheads="1"/>
                      </p:cNvPicPr>
                      <p:nvPr/>
                    </p:nvPicPr>
                    <p:blipFill>
                      <a:blip r:embed="rId10"/>
                      <a:srcRect/>
                      <a:stretch>
                        <a:fillRect/>
                      </a:stretch>
                    </p:blipFill>
                    <p:spPr bwMode="auto">
                      <a:xfrm>
                        <a:off x="5598073" y="4710775"/>
                        <a:ext cx="1658937" cy="1501775"/>
                      </a:xfrm>
                      <a:prstGeom prst="rect">
                        <a:avLst/>
                      </a:prstGeom>
                      <a:noFill/>
                    </p:spPr>
                  </p:pic>
                </p:oleObj>
              </mc:Fallback>
            </mc:AlternateContent>
          </a:graphicData>
        </a:graphic>
      </p:graphicFrame>
    </p:spTree>
    <p:extLst>
      <p:ext uri="{BB962C8B-B14F-4D97-AF65-F5344CB8AC3E}">
        <p14:creationId xmlns:p14="http://schemas.microsoft.com/office/powerpoint/2010/main" val="439677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147322"/>
            <a:ext cx="8306176" cy="3731683"/>
          </a:xfrm>
        </p:spPr>
        <p:txBody>
          <a:bodyPr>
            <a:noAutofit/>
          </a:bodyPr>
          <a:lstStyle/>
          <a:p>
            <a:pPr marL="457200" indent="-457200">
              <a:buClr>
                <a:schemeClr val="tx1"/>
              </a:buClr>
              <a:buFontTx/>
              <a:buAutoNum type="arabicPeriod"/>
            </a:pPr>
            <a:r>
              <a:rPr lang="en-US" altLang="en-US" sz="2400" dirty="0"/>
              <a:t>If an equation is dimensionally correct it must be true and if it is not dimensionally correct it may be true.</a:t>
            </a:r>
          </a:p>
          <a:p>
            <a:pPr marL="457200" indent="-457200">
              <a:buClr>
                <a:schemeClr val="tx1"/>
              </a:buClr>
              <a:buFontTx/>
              <a:buAutoNum type="arabicPeriod"/>
            </a:pPr>
            <a:r>
              <a:rPr lang="en-US" altLang="en-US" sz="2400" dirty="0"/>
              <a:t>If an equation is dimensionally correct it may be true and if an equation is not dimensionally correct it may be true.</a:t>
            </a:r>
          </a:p>
          <a:p>
            <a:pPr marL="457200" indent="-457200">
              <a:buClr>
                <a:schemeClr val="tx1"/>
              </a:buClr>
              <a:buFontTx/>
              <a:buAutoNum type="arabicPeriod"/>
            </a:pPr>
            <a:r>
              <a:rPr lang="en-US" altLang="en-US" sz="2400" dirty="0"/>
              <a:t>If an equation is dimensionally correct it may be true and             if it is not dimensionally correct then it cannot be true.</a:t>
            </a:r>
          </a:p>
          <a:p>
            <a:pPr marL="457200" indent="-457200">
              <a:buClr>
                <a:schemeClr val="tx1"/>
              </a:buClr>
              <a:buFontTx/>
              <a:buAutoNum type="arabicPeriod"/>
            </a:pPr>
            <a:r>
              <a:rPr lang="en-US" altLang="en-US" sz="2400" dirty="0"/>
              <a:t>If an equation is dimensionally correct it must be true and if an equation is not dimensionally correct it cannot be true.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8229601" cy="736601"/>
          </a:xfrm>
        </p:spPr>
        <p:txBody>
          <a:bodyPr>
            <a:normAutofit/>
          </a:bodyPr>
          <a:lstStyle/>
          <a:p>
            <a:pPr marL="0" indent="0">
              <a:buNone/>
            </a:pPr>
            <a:r>
              <a:rPr lang="en-US" altLang="en-US" dirty="0"/>
              <a:t>Which of the following statements is correct?</a:t>
            </a:r>
            <a:endParaRPr lang="en-US" dirty="0"/>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382209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147322"/>
            <a:ext cx="8306176" cy="3731683"/>
          </a:xfrm>
        </p:spPr>
        <p:txBody>
          <a:bodyPr>
            <a:noAutofit/>
          </a:bodyPr>
          <a:lstStyle/>
          <a:p>
            <a:pPr marL="457200" indent="-457200">
              <a:buClr>
                <a:schemeClr val="tx1"/>
              </a:buClr>
              <a:buFontTx/>
              <a:buAutoNum type="arabicPeriod"/>
            </a:pPr>
            <a:r>
              <a:rPr lang="en-US" altLang="en-US" sz="2400" dirty="0"/>
              <a:t>If an equation is dimensionally correct it must be true and if it is not dimensionally correct it may be true.</a:t>
            </a:r>
          </a:p>
          <a:p>
            <a:pPr marL="457200" indent="-457200">
              <a:buClr>
                <a:schemeClr val="tx1"/>
              </a:buClr>
              <a:buFontTx/>
              <a:buAutoNum type="arabicPeriod"/>
            </a:pPr>
            <a:r>
              <a:rPr lang="en-US" altLang="en-US" sz="2400" dirty="0"/>
              <a:t>If an equation is dimensionally correct it may be true and if an equation is not dimensionally correct it may be true.</a:t>
            </a:r>
          </a:p>
          <a:p>
            <a:pPr marL="457200" indent="-457200">
              <a:buClr>
                <a:schemeClr val="tx1"/>
              </a:buClr>
              <a:buFontTx/>
              <a:buAutoNum type="arabicPeriod"/>
            </a:pPr>
            <a:r>
              <a:rPr lang="en-US" altLang="en-US" sz="2400" b="1" dirty="0"/>
              <a:t>If an equation is dimensionally correct it may be true and if it is not dimensionally correct then it cannot be true.</a:t>
            </a:r>
          </a:p>
          <a:p>
            <a:pPr marL="457200" indent="-457200">
              <a:buClr>
                <a:schemeClr val="tx1"/>
              </a:buClr>
              <a:buFontTx/>
              <a:buAutoNum type="arabicPeriod"/>
            </a:pPr>
            <a:r>
              <a:rPr lang="en-US" altLang="en-US" sz="2400" dirty="0"/>
              <a:t>If an equation is dimensionally correct it must be true and if an equation is not dimensionally correct it cannot be true.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199" y="1371600"/>
            <a:ext cx="8229601" cy="736601"/>
          </a:xfrm>
        </p:spPr>
        <p:txBody>
          <a:bodyPr>
            <a:normAutofit/>
          </a:bodyPr>
          <a:lstStyle/>
          <a:p>
            <a:pPr marL="0" indent="0">
              <a:buNone/>
            </a:pPr>
            <a:r>
              <a:rPr lang="en-US" altLang="en-US" dirty="0"/>
              <a:t>Which of the following statements is correct?</a:t>
            </a:r>
            <a:endParaRPr lang="en-US" dirty="0"/>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3479803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999917"/>
            <a:ext cx="3119967" cy="3020483"/>
          </a:xfrm>
        </p:spPr>
        <p:txBody>
          <a:bodyPr>
            <a:normAutofit/>
          </a:bodyPr>
          <a:lstStyle/>
          <a:p>
            <a:pPr marL="609600" indent="-609600">
              <a:buClr>
                <a:schemeClr val="tx1"/>
              </a:buClr>
              <a:buFontTx/>
              <a:buAutoNum type="arabicPeriod"/>
            </a:pPr>
            <a:r>
              <a:rPr lang="en-US" altLang="en-US" dirty="0"/>
              <a:t>520 </a:t>
            </a:r>
            <a:r>
              <a:rPr lang="en-US" altLang="en-US" dirty="0" err="1"/>
              <a:t>ks</a:t>
            </a:r>
            <a:endParaRPr lang="en-US" altLang="en-US" dirty="0"/>
          </a:p>
          <a:p>
            <a:pPr marL="609600" indent="-609600">
              <a:buClr>
                <a:schemeClr val="tx1"/>
              </a:buClr>
              <a:buFontTx/>
              <a:buAutoNum type="arabicPeriod"/>
            </a:pPr>
            <a:r>
              <a:rPr lang="en-US" altLang="en-US" dirty="0"/>
              <a:t>0.52 </a:t>
            </a:r>
            <a:r>
              <a:rPr lang="en-US" altLang="en-US" dirty="0" err="1"/>
              <a:t>ms</a:t>
            </a:r>
            <a:endParaRPr lang="en-US" altLang="en-US" dirty="0"/>
          </a:p>
          <a:p>
            <a:pPr marL="609600" indent="-609600">
              <a:buClr>
                <a:schemeClr val="tx1"/>
              </a:buClr>
              <a:buFontTx/>
              <a:buAutoNum type="arabicPeriod"/>
            </a:pPr>
            <a:r>
              <a:rPr lang="en-US" altLang="en-US" dirty="0"/>
              <a:t>52 </a:t>
            </a:r>
            <a:r>
              <a:rPr lang="en-US" altLang="en-US" dirty="0" err="1">
                <a:latin typeface="Symbol" panose="05050102010706020507" pitchFamily="18" charset="2"/>
              </a:rPr>
              <a:t>m</a:t>
            </a:r>
            <a:r>
              <a:rPr lang="en-US" altLang="en-US" dirty="0" err="1"/>
              <a:t>s</a:t>
            </a:r>
            <a:endParaRPr lang="en-US" altLang="en-US" dirty="0"/>
          </a:p>
          <a:p>
            <a:pPr marL="609600" indent="-609600">
              <a:buClr>
                <a:schemeClr val="tx1"/>
              </a:buClr>
              <a:buFontTx/>
              <a:buAutoNum type="arabicPeriod"/>
            </a:pPr>
            <a:r>
              <a:rPr lang="en-US" altLang="en-US" dirty="0"/>
              <a:t>52 ns</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4978400" cy="2031997"/>
          </a:xfrm>
        </p:spPr>
        <p:txBody>
          <a:bodyPr>
            <a:normAutofit/>
          </a:bodyPr>
          <a:lstStyle/>
          <a:p>
            <a:pPr marL="0" indent="0">
              <a:buNone/>
            </a:pPr>
            <a:r>
              <a:rPr lang="en-US" altLang="en-US" dirty="0"/>
              <a:t>Which of the following expresses 5.2 </a:t>
            </a:r>
            <a:r>
              <a:rPr lang="en-US" altLang="en-US" dirty="0">
                <a:cs typeface="Arial" panose="020B0604020202020204" pitchFamily="34" charset="0"/>
              </a:rPr>
              <a:t>×</a:t>
            </a:r>
            <a:r>
              <a:rPr lang="en-US" altLang="en-US" dirty="0"/>
              <a:t> 10</a:t>
            </a:r>
            <a:r>
              <a:rPr lang="en-US" baseline="30000" dirty="0"/>
              <a:t>–</a:t>
            </a:r>
            <a:r>
              <a:rPr lang="en-US" altLang="en-US" baseline="30000" dirty="0"/>
              <a:t>5</a:t>
            </a:r>
            <a:r>
              <a:rPr lang="en-US" altLang="en-US" dirty="0"/>
              <a:t> s correctly using the metric prefixes given? </a:t>
            </a:r>
          </a:p>
        </p:txBody>
      </p:sp>
      <p:sp>
        <p:nvSpPr>
          <p:cNvPr id="2" name="Title 1"/>
          <p:cNvSpPr>
            <a:spLocks noGrp="1"/>
          </p:cNvSpPr>
          <p:nvPr>
            <p:ph type="title"/>
          </p:nvPr>
        </p:nvSpPr>
        <p:spPr/>
        <p:txBody>
          <a:bodyPr/>
          <a:lstStyle/>
          <a:p>
            <a:r>
              <a:rPr lang="en-US" dirty="0"/>
              <a:t>Reading Question 1-4</a:t>
            </a:r>
          </a:p>
        </p:txBody>
      </p:sp>
      <p:pic>
        <p:nvPicPr>
          <p:cNvPr id="10" name="Picture 9"/>
          <p:cNvPicPr>
            <a:picLocks noChangeAspect="1"/>
          </p:cNvPicPr>
          <p:nvPr/>
        </p:nvPicPr>
        <p:blipFill>
          <a:blip r:embed="rId3"/>
          <a:stretch>
            <a:fillRect/>
          </a:stretch>
        </p:blipFill>
        <p:spPr>
          <a:xfrm>
            <a:off x="5801399" y="1539932"/>
            <a:ext cx="2458872" cy="4201064"/>
          </a:xfrm>
          <a:prstGeom prst="rect">
            <a:avLst/>
          </a:prstGeom>
        </p:spPr>
      </p:pic>
    </p:spTree>
    <p:extLst>
      <p:ext uri="{BB962C8B-B14F-4D97-AF65-F5344CB8AC3E}">
        <p14:creationId xmlns:p14="http://schemas.microsoft.com/office/powerpoint/2010/main" val="858300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999917"/>
            <a:ext cx="3119967" cy="3020483"/>
          </a:xfrm>
        </p:spPr>
        <p:txBody>
          <a:bodyPr>
            <a:normAutofit/>
          </a:bodyPr>
          <a:lstStyle/>
          <a:p>
            <a:pPr marL="609600" indent="-609600">
              <a:buClr>
                <a:schemeClr val="tx1"/>
              </a:buClr>
              <a:buFontTx/>
              <a:buAutoNum type="arabicPeriod"/>
            </a:pPr>
            <a:r>
              <a:rPr lang="en-US" altLang="en-US" dirty="0"/>
              <a:t>520 </a:t>
            </a:r>
            <a:r>
              <a:rPr lang="en-US" altLang="en-US" dirty="0" err="1"/>
              <a:t>ks</a:t>
            </a:r>
            <a:endParaRPr lang="en-US" altLang="en-US" dirty="0"/>
          </a:p>
          <a:p>
            <a:pPr marL="609600" indent="-609600">
              <a:buClr>
                <a:schemeClr val="tx1"/>
              </a:buClr>
              <a:buFontTx/>
              <a:buAutoNum type="arabicPeriod"/>
            </a:pPr>
            <a:r>
              <a:rPr lang="en-US" altLang="en-US" dirty="0"/>
              <a:t>0.52 </a:t>
            </a:r>
            <a:r>
              <a:rPr lang="en-US" altLang="en-US" dirty="0" err="1"/>
              <a:t>ms</a:t>
            </a:r>
            <a:endParaRPr lang="en-US" altLang="en-US" dirty="0"/>
          </a:p>
          <a:p>
            <a:pPr marL="609600" indent="-609600">
              <a:buClr>
                <a:schemeClr val="tx1"/>
              </a:buClr>
              <a:buFontTx/>
              <a:buAutoNum type="arabicPeriod"/>
            </a:pPr>
            <a:r>
              <a:rPr lang="en-US" altLang="en-US" b="1" dirty="0"/>
              <a:t>52 </a:t>
            </a:r>
            <a:r>
              <a:rPr lang="en-US" altLang="en-US" b="1" dirty="0" err="1">
                <a:latin typeface="Symbol" panose="05050102010706020507" pitchFamily="18" charset="2"/>
              </a:rPr>
              <a:t>m</a:t>
            </a:r>
            <a:r>
              <a:rPr lang="en-US" altLang="en-US" b="1" dirty="0" err="1"/>
              <a:t>s</a:t>
            </a:r>
            <a:endParaRPr lang="en-US" altLang="en-US" b="1" dirty="0"/>
          </a:p>
          <a:p>
            <a:pPr marL="609600" indent="-609600">
              <a:buClr>
                <a:schemeClr val="tx1"/>
              </a:buClr>
              <a:buFontTx/>
              <a:buAutoNum type="arabicPeriod"/>
            </a:pPr>
            <a:r>
              <a:rPr lang="en-US" altLang="en-US" dirty="0"/>
              <a:t>52 ns</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4978400" cy="2031997"/>
          </a:xfrm>
        </p:spPr>
        <p:txBody>
          <a:bodyPr>
            <a:normAutofit/>
          </a:bodyPr>
          <a:lstStyle/>
          <a:p>
            <a:pPr marL="0" indent="0">
              <a:buNone/>
            </a:pPr>
            <a:r>
              <a:rPr lang="en-US" altLang="en-US" dirty="0"/>
              <a:t>Which of the following expresses 5.2 </a:t>
            </a:r>
            <a:r>
              <a:rPr lang="en-US" altLang="en-US" dirty="0">
                <a:cs typeface="Arial" panose="020B0604020202020204" pitchFamily="34" charset="0"/>
              </a:rPr>
              <a:t>×</a:t>
            </a:r>
            <a:r>
              <a:rPr lang="en-US" altLang="en-US" dirty="0"/>
              <a:t> 10</a:t>
            </a:r>
            <a:r>
              <a:rPr lang="en-US" baseline="30000" dirty="0"/>
              <a:t>–</a:t>
            </a:r>
            <a:r>
              <a:rPr lang="en-US" altLang="en-US" baseline="30000" dirty="0"/>
              <a:t>5</a:t>
            </a:r>
            <a:r>
              <a:rPr lang="en-US" altLang="en-US" dirty="0"/>
              <a:t> s correctly using the metric prefixes given? </a:t>
            </a:r>
          </a:p>
        </p:txBody>
      </p:sp>
      <p:sp>
        <p:nvSpPr>
          <p:cNvPr id="2" name="Title 1"/>
          <p:cNvSpPr>
            <a:spLocks noGrp="1"/>
          </p:cNvSpPr>
          <p:nvPr>
            <p:ph type="title"/>
          </p:nvPr>
        </p:nvSpPr>
        <p:spPr/>
        <p:txBody>
          <a:bodyPr/>
          <a:lstStyle/>
          <a:p>
            <a:r>
              <a:rPr lang="en-US" dirty="0"/>
              <a:t>Reading Question 1-4</a:t>
            </a:r>
          </a:p>
        </p:txBody>
      </p:sp>
      <p:pic>
        <p:nvPicPr>
          <p:cNvPr id="10" name="Picture 9"/>
          <p:cNvPicPr>
            <a:picLocks noChangeAspect="1"/>
          </p:cNvPicPr>
          <p:nvPr/>
        </p:nvPicPr>
        <p:blipFill>
          <a:blip r:embed="rId3"/>
          <a:stretch>
            <a:fillRect/>
          </a:stretch>
        </p:blipFill>
        <p:spPr>
          <a:xfrm>
            <a:off x="5801399" y="1539932"/>
            <a:ext cx="2458872" cy="4201064"/>
          </a:xfrm>
          <a:prstGeom prst="rect">
            <a:avLst/>
          </a:prstGeom>
        </p:spPr>
      </p:pic>
    </p:spTree>
    <p:extLst>
      <p:ext uri="{BB962C8B-B14F-4D97-AF65-F5344CB8AC3E}">
        <p14:creationId xmlns:p14="http://schemas.microsoft.com/office/powerpoint/2010/main" val="925008693"/>
      </p:ext>
    </p:extLst>
  </p:cSld>
  <p:clrMapOvr>
    <a:masterClrMapping/>
  </p:clrMapOvr>
</p:sld>
</file>

<file path=ppt/theme/theme1.xml><?xml version="1.0" encoding="utf-8"?>
<a:theme xmlns:a="http://schemas.openxmlformats.org/drawingml/2006/main" name=" Black ">
  <a:themeElements>
    <a:clrScheme name="Katz">
      <a:dk1>
        <a:sysClr val="windowText" lastClr="000000"/>
      </a:dk1>
      <a:lt1>
        <a:sysClr val="window" lastClr="FFFFFF"/>
      </a:lt1>
      <a:dk2>
        <a:srgbClr val="203363"/>
      </a:dk2>
      <a:lt2>
        <a:srgbClr val="EEECE1"/>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17817</TotalTime>
  <Words>7143</Words>
  <Application>Microsoft Office PowerPoint</Application>
  <PresentationFormat>On-screen Show (4:3)</PresentationFormat>
  <Paragraphs>519</Paragraphs>
  <Slides>55</Slides>
  <Notes>55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3" baseType="lpstr">
      <vt:lpstr>Arial</vt:lpstr>
      <vt:lpstr>Calibri</vt:lpstr>
      <vt:lpstr>Franklin Gothic Book</vt:lpstr>
      <vt:lpstr>Rockwell</vt:lpstr>
      <vt:lpstr>Symbol</vt:lpstr>
      <vt:lpstr>Times New Roman</vt:lpstr>
      <vt:lpstr> Black </vt:lpstr>
      <vt:lpstr>Equation</vt:lpstr>
      <vt:lpstr>Topic 1: Units, Trigonometry,  and Vectors</vt:lpstr>
      <vt:lpstr>Reading Question 1-1</vt:lpstr>
      <vt:lpstr>Reading Question 1-1</vt:lpstr>
      <vt:lpstr>Reading Question 1-2</vt:lpstr>
      <vt:lpstr>Reading Question 1-2</vt:lpstr>
      <vt:lpstr>Reading Question 1-3</vt:lpstr>
      <vt:lpstr>Reading Question 1-3</vt:lpstr>
      <vt:lpstr>Reading Question 1-4</vt:lpstr>
      <vt:lpstr>Reading Question 1-4</vt:lpstr>
      <vt:lpstr>Reading Question 1-5</vt:lpstr>
      <vt:lpstr>Reading Question 1-5</vt:lpstr>
      <vt:lpstr>Chapter Discussion</vt:lpstr>
      <vt:lpstr>Length</vt:lpstr>
      <vt:lpstr> Mass</vt:lpstr>
      <vt:lpstr>Time</vt:lpstr>
      <vt:lpstr>The Building Blocks of Matter</vt:lpstr>
      <vt:lpstr>The Building Blocks of Matter</vt:lpstr>
      <vt:lpstr>The Building Blocks of Matter</vt:lpstr>
      <vt:lpstr>The Building Blocks of Matter</vt:lpstr>
      <vt:lpstr>Dimensions</vt:lpstr>
      <vt:lpstr>Dimensional Analysis</vt:lpstr>
      <vt:lpstr>Uncertainty in Measurement and Significant Figures</vt:lpstr>
      <vt:lpstr>Uncertainty in Measurement and Significant Figures</vt:lpstr>
      <vt:lpstr>Uncertainty in Measurement and Significant Figures</vt:lpstr>
      <vt:lpstr>Uncertainty in Measurement and Significant Figures</vt:lpstr>
      <vt:lpstr>Uncertainty in Measurement and Significant Figures</vt:lpstr>
      <vt:lpstr>Uncertainty in Measurement and Significant Figures</vt:lpstr>
      <vt:lpstr>Unit Conversions for Physical Quantities</vt:lpstr>
      <vt:lpstr>Estimates and Order-of-Magnitude Calculations</vt:lpstr>
      <vt:lpstr>Coordinate Systems</vt:lpstr>
      <vt:lpstr>Coordinate Systems</vt:lpstr>
      <vt:lpstr>Trigonometry Review</vt:lpstr>
      <vt:lpstr>Trigonometry Review</vt:lpstr>
      <vt:lpstr>Vectors</vt:lpstr>
      <vt:lpstr>Vectors</vt:lpstr>
      <vt:lpstr>Equality of two Vectors</vt:lpstr>
      <vt:lpstr>Adding Vectors</vt:lpstr>
      <vt:lpstr>Adding Vectors</vt:lpstr>
      <vt:lpstr>Subtracting Vectors</vt:lpstr>
      <vt:lpstr>Multiplying or Dividing a Vector  by a Scalar</vt:lpstr>
      <vt:lpstr>Think – Pair – Share </vt:lpstr>
      <vt:lpstr>Components of a Vector</vt:lpstr>
      <vt:lpstr>Components of a Vector</vt:lpstr>
      <vt:lpstr>Components of a Vector</vt:lpstr>
      <vt:lpstr>Components of a Vector</vt:lpstr>
      <vt:lpstr>Think – Pair – Share</vt:lpstr>
      <vt:lpstr>Think – Pair – Share</vt:lpstr>
      <vt:lpstr>Adding Vectors Algebraically</vt:lpstr>
      <vt:lpstr>Problem-Solving Strategy</vt:lpstr>
      <vt:lpstr>Topic summary</vt:lpstr>
      <vt:lpstr>Topic Summary</vt:lpstr>
      <vt:lpstr>Topic Summary</vt:lpstr>
      <vt:lpstr>Topic Summary</vt:lpstr>
      <vt:lpstr>Topic Summary</vt:lpstr>
      <vt:lpstr>Topic Summary</vt:lpstr>
    </vt:vector>
  </TitlesOfParts>
  <Company>Kettering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Ludwigsen</dc:creator>
  <cp:lastModifiedBy>Sitcawich, Tori L</cp:lastModifiedBy>
  <cp:revision>563</cp:revision>
  <cp:lastPrinted>2016-06-17T17:15:06Z</cp:lastPrinted>
  <dcterms:created xsi:type="dcterms:W3CDTF">2015-01-10T11:29:24Z</dcterms:created>
  <dcterms:modified xsi:type="dcterms:W3CDTF">2019-01-16T16:43:49Z</dcterms:modified>
</cp:coreProperties>
</file>