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tags/tag7.xml" ContentType="application/vnd.openxmlformats-officedocument.presentationml.tags+xml"/>
  <Override PartName="/ppt/notesSlides/notesSlide35.xml" ContentType="application/vnd.openxmlformats-officedocument.presentationml.notesSlide+xml"/>
  <Override PartName="/ppt/tags/tag8.xml" ContentType="application/vnd.openxmlformats-officedocument.presentationml.tags+xml"/>
  <Override PartName="/ppt/notesSlides/notesSlide36.xml" ContentType="application/vnd.openxmlformats-officedocument.presentationml.notesSlide+xml"/>
  <Override PartName="/ppt/tags/tag9.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0.xml" ContentType="application/vnd.openxmlformats-officedocument.presentationml.tags+xml"/>
  <Override PartName="/ppt/notesSlides/notesSlide48.xml" ContentType="application/vnd.openxmlformats-officedocument.presentationml.notesSlide+xml"/>
  <Override PartName="/ppt/tags/tag11.xml" ContentType="application/vnd.openxmlformats-officedocument.presentationml.tags+xml"/>
  <Override PartName="/ppt/notesSlides/notesSlide49.xml" ContentType="application/vnd.openxmlformats-officedocument.presentationml.notesSlide+xml"/>
  <Override PartName="/ppt/tags/tag12.xml" ContentType="application/vnd.openxmlformats-officedocument.presentationml.tags+xml"/>
  <Override PartName="/ppt/notesSlides/notesSlide50.xml" ContentType="application/vnd.openxmlformats-officedocument.presentationml.notesSlide+xml"/>
  <Override PartName="/ppt/tags/tag13.xml" ContentType="application/vnd.openxmlformats-officedocument.presentationml.tags+xml"/>
  <Override PartName="/ppt/notesSlides/notesSlide51.xml" ContentType="application/vnd.openxmlformats-officedocument.presentationml.notesSlide+xml"/>
  <Override PartName="/ppt/tags/tag14.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5.xml" ContentType="application/vnd.openxmlformats-officedocument.presentationml.tags+xml"/>
  <Override PartName="/ppt/notesSlides/notesSlide54.xml" ContentType="application/vnd.openxmlformats-officedocument.presentationml.notesSlide+xml"/>
  <Override PartName="/ppt/tags/tag16.xml" ContentType="application/vnd.openxmlformats-officedocument.presentationml.tags+xml"/>
  <Override PartName="/ppt/notesSlides/notesSlide55.xml" ContentType="application/vnd.openxmlformats-officedocument.presentationml.notesSlide+xml"/>
  <Override PartName="/ppt/tags/tag17.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8.xml" ContentType="application/vnd.openxmlformats-officedocument.presentationml.tags+xml"/>
  <Override PartName="/ppt/notesSlides/notesSlide60.xml" ContentType="application/vnd.openxmlformats-officedocument.presentationml.notesSlide+xml"/>
  <Override PartName="/ppt/tags/tag19.xml" ContentType="application/vnd.openxmlformats-officedocument.presentationml.tags+xml"/>
  <Override PartName="/ppt/notesSlides/notesSlide61.xml" ContentType="application/vnd.openxmlformats-officedocument.presentationml.notesSlide+xml"/>
  <Override PartName="/ppt/tags/tag20.xml" ContentType="application/vnd.openxmlformats-officedocument.presentationml.tags+xml"/>
  <Override PartName="/ppt/notesSlides/notesSlide62.xml" ContentType="application/vnd.openxmlformats-officedocument.presentationml.notesSlide+xml"/>
  <Override PartName="/ppt/tags/tag21.xml" ContentType="application/vnd.openxmlformats-officedocument.presentationml.tags+xml"/>
  <Override PartName="/ppt/notesSlides/notesSlide63.xml" ContentType="application/vnd.openxmlformats-officedocument.presentationml.notesSlide+xml"/>
  <Override PartName="/ppt/tags/tag22.xml" ContentType="application/vnd.openxmlformats-officedocument.presentationml.tags+xml"/>
  <Override PartName="/ppt/notesSlides/notesSlide64.xml" ContentType="application/vnd.openxmlformats-officedocument.presentationml.notesSlide+xml"/>
  <Override PartName="/ppt/tags/tag23.xml" ContentType="application/vnd.openxmlformats-officedocument.presentationml.tags+xml"/>
  <Override PartName="/ppt/notesSlides/notesSlide65.xml" ContentType="application/vnd.openxmlformats-officedocument.presentationml.notesSlide+xml"/>
  <Override PartName="/ppt/tags/tag24.xml" ContentType="application/vnd.openxmlformats-officedocument.presentationml.tags+xml"/>
  <Override PartName="/ppt/notesSlides/notesSlide66.xml" ContentType="application/vnd.openxmlformats-officedocument.presentationml.notesSlide+xml"/>
  <Override PartName="/ppt/tags/tag25.xml" ContentType="application/vnd.openxmlformats-officedocument.presentationml.tags+xml"/>
  <Override PartName="/ppt/notesSlides/notesSlide67.xml" ContentType="application/vnd.openxmlformats-officedocument.presentationml.notesSlide+xml"/>
  <Override PartName="/ppt/tags/tag26.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handoutMasterIdLst>
    <p:handoutMasterId r:id="rId88"/>
  </p:handoutMasterIdLst>
  <p:sldIdLst>
    <p:sldId id="415" r:id="rId2"/>
    <p:sldId id="327" r:id="rId3"/>
    <p:sldId id="601" r:id="rId4"/>
    <p:sldId id="398" r:id="rId5"/>
    <p:sldId id="596" r:id="rId6"/>
    <p:sldId id="400" r:id="rId7"/>
    <p:sldId id="597" r:id="rId8"/>
    <p:sldId id="406" r:id="rId9"/>
    <p:sldId id="598" r:id="rId10"/>
    <p:sldId id="402" r:id="rId11"/>
    <p:sldId id="599" r:id="rId12"/>
    <p:sldId id="501" r:id="rId13"/>
    <p:sldId id="600" r:id="rId14"/>
    <p:sldId id="377" r:id="rId15"/>
    <p:sldId id="329" r:id="rId16"/>
    <p:sldId id="502" r:id="rId17"/>
    <p:sldId id="504" r:id="rId18"/>
    <p:sldId id="503" r:id="rId19"/>
    <p:sldId id="505" r:id="rId20"/>
    <p:sldId id="506" r:id="rId21"/>
    <p:sldId id="507" r:id="rId22"/>
    <p:sldId id="508" r:id="rId23"/>
    <p:sldId id="510" r:id="rId24"/>
    <p:sldId id="537" r:id="rId25"/>
    <p:sldId id="542" r:id="rId26"/>
    <p:sldId id="544" r:id="rId27"/>
    <p:sldId id="545" r:id="rId28"/>
    <p:sldId id="511" r:id="rId29"/>
    <p:sldId id="512" r:id="rId30"/>
    <p:sldId id="513" r:id="rId31"/>
    <p:sldId id="514" r:id="rId32"/>
    <p:sldId id="515" r:id="rId33"/>
    <p:sldId id="516" r:id="rId34"/>
    <p:sldId id="518" r:id="rId35"/>
    <p:sldId id="517" r:id="rId36"/>
    <p:sldId id="519" r:id="rId37"/>
    <p:sldId id="538" r:id="rId38"/>
    <p:sldId id="559" r:id="rId39"/>
    <p:sldId id="560" r:id="rId40"/>
    <p:sldId id="605" r:id="rId41"/>
    <p:sldId id="520" r:id="rId42"/>
    <p:sldId id="521" r:id="rId43"/>
    <p:sldId id="539" r:id="rId44"/>
    <p:sldId id="522" r:id="rId45"/>
    <p:sldId id="604" r:id="rId46"/>
    <p:sldId id="603" r:id="rId47"/>
    <p:sldId id="546" r:id="rId48"/>
    <p:sldId id="547" r:id="rId49"/>
    <p:sldId id="548" r:id="rId50"/>
    <p:sldId id="549" r:id="rId51"/>
    <p:sldId id="525" r:id="rId52"/>
    <p:sldId id="527" r:id="rId53"/>
    <p:sldId id="526" r:id="rId54"/>
    <p:sldId id="529" r:id="rId55"/>
    <p:sldId id="528" r:id="rId56"/>
    <p:sldId id="530" r:id="rId57"/>
    <p:sldId id="531" r:id="rId58"/>
    <p:sldId id="532" r:id="rId59"/>
    <p:sldId id="533" r:id="rId60"/>
    <p:sldId id="534" r:id="rId61"/>
    <p:sldId id="550" r:id="rId62"/>
    <p:sldId id="551" r:id="rId63"/>
    <p:sldId id="552" r:id="rId64"/>
    <p:sldId id="553" r:id="rId65"/>
    <p:sldId id="584" r:id="rId66"/>
    <p:sldId id="585" r:id="rId67"/>
    <p:sldId id="589" r:id="rId68"/>
    <p:sldId id="590" r:id="rId69"/>
    <p:sldId id="591" r:id="rId70"/>
    <p:sldId id="602" r:id="rId71"/>
    <p:sldId id="593" r:id="rId72"/>
    <p:sldId id="594" r:id="rId73"/>
    <p:sldId id="578" r:id="rId74"/>
    <p:sldId id="579" r:id="rId75"/>
    <p:sldId id="580" r:id="rId76"/>
    <p:sldId id="581" r:id="rId77"/>
    <p:sldId id="582" r:id="rId78"/>
    <p:sldId id="583" r:id="rId79"/>
    <p:sldId id="586" r:id="rId80"/>
    <p:sldId id="587" r:id="rId81"/>
    <p:sldId id="588" r:id="rId82"/>
    <p:sldId id="315" r:id="rId83"/>
    <p:sldId id="417" r:id="rId84"/>
    <p:sldId id="536" r:id="rId85"/>
    <p:sldId id="606"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English" initials="SE" lastIdx="3" clrIdx="0">
    <p:extLst>
      <p:ext uri="{19B8F6BF-5375-455C-9EA6-DF929625EA0E}">
        <p15:presenceInfo xmlns:p15="http://schemas.microsoft.com/office/powerpoint/2012/main" userId="02bd840220db9d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64DF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91" autoAdjust="0"/>
    <p:restoredTop sz="63748" autoAdjust="0"/>
  </p:normalViewPr>
  <p:slideViewPr>
    <p:cSldViewPr snapToGrid="0" snapToObjects="1">
      <p:cViewPr varScale="1">
        <p:scale>
          <a:sx n="69" d="100"/>
          <a:sy n="69" d="100"/>
        </p:scale>
        <p:origin x="197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1890"/>
    </p:cViewPr>
  </p:sorterViewPr>
  <p:notesViewPr>
    <p:cSldViewPr snapToGrid="0" snapToObjects="1">
      <p:cViewPr varScale="1">
        <p:scale>
          <a:sx n="73" d="100"/>
          <a:sy n="73" d="100"/>
        </p:scale>
        <p:origin x="197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 Id="rId4" Type="http://schemas.openxmlformats.org/officeDocument/2006/relationships/image" Target="../media/image76.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image" Target="../media/image98.wmf"/><Relationship Id="rId4" Type="http://schemas.openxmlformats.org/officeDocument/2006/relationships/image" Target="../media/image101.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81CFA4-6DC3-3C44-997B-112D8169BB26}" type="datetimeFigureOut">
              <a:rPr lang="en-US" smtClean="0"/>
              <a:t>8/20/19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789803D-2241-B141-8AF3-0FD7F6C54ED9}" type="slidenum">
              <a:rPr lang="en-US" smtClean="0"/>
              <a:t>‹#›</a:t>
            </a:fld>
            <a:endParaRPr lang="en-US"/>
          </a:p>
        </p:txBody>
      </p:sp>
    </p:spTree>
    <p:extLst>
      <p:ext uri="{BB962C8B-B14F-4D97-AF65-F5344CB8AC3E}">
        <p14:creationId xmlns:p14="http://schemas.microsoft.com/office/powerpoint/2010/main" val="35733481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FD94FA-25A7-3A42-805F-E93AF82D3ACA}" type="datetimeFigureOut">
              <a:rPr lang="en-US" smtClean="0"/>
              <a:t>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7E7F27-47DB-D94D-995F-E3088F8069A6}" type="slidenum">
              <a:rPr lang="en-US" smtClean="0"/>
              <a:t>‹#›</a:t>
            </a:fld>
            <a:endParaRPr lang="en-US"/>
          </a:p>
        </p:txBody>
      </p:sp>
    </p:spTree>
    <p:extLst>
      <p:ext uri="{BB962C8B-B14F-4D97-AF65-F5344CB8AC3E}">
        <p14:creationId xmlns:p14="http://schemas.microsoft.com/office/powerpoint/2010/main" val="21982675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a:t>
            </a:r>
            <a:r>
              <a:rPr lang="en-US" b="0" dirty="0"/>
              <a:t>Running horse</a:t>
            </a:r>
            <a:endParaRPr lang="en-US" b="1" dirty="0"/>
          </a:p>
          <a:p>
            <a:endParaRPr lang="en-US" dirty="0"/>
          </a:p>
          <a:p>
            <a:r>
              <a:rPr lang="en-US" dirty="0"/>
              <a:t>Image credit: </a:t>
            </a:r>
          </a:p>
          <a:p>
            <a:r>
              <a:rPr lang="en-US" sz="1200" kern="1200" dirty="0">
                <a:solidFill>
                  <a:schemeClr val="tx1"/>
                </a:solidFill>
                <a:effectLst/>
                <a:latin typeface="+mn-lt"/>
                <a:ea typeface="+mn-ea"/>
                <a:cs typeface="+mn-cs"/>
              </a:rPr>
              <a:t>https://commons.wikimedia.org/wiki/File%3ANancy_camera_lesson%2C_action_pics_013.jpg </a:t>
            </a:r>
          </a:p>
          <a:p>
            <a:r>
              <a:rPr lang="en-US" sz="1200" kern="1200" dirty="0">
                <a:solidFill>
                  <a:schemeClr val="tx1"/>
                </a:solidFill>
                <a:effectLst/>
                <a:latin typeface="+mn-lt"/>
                <a:ea typeface="+mn-ea"/>
                <a:cs typeface="+mn-cs"/>
              </a:rPr>
              <a:t>By </a:t>
            </a:r>
            <a:r>
              <a:rPr lang="en-US" sz="1200" kern="1200" dirty="0" err="1">
                <a:solidFill>
                  <a:schemeClr val="tx1"/>
                </a:solidFill>
                <a:effectLst/>
                <a:latin typeface="+mn-lt"/>
                <a:ea typeface="+mn-ea"/>
                <a:cs typeface="+mn-cs"/>
              </a:rPr>
              <a:t>NancyHeise</a:t>
            </a:r>
            <a:r>
              <a:rPr lang="en-US" sz="1200" kern="1200" dirty="0">
                <a:solidFill>
                  <a:schemeClr val="tx1"/>
                </a:solidFill>
                <a:effectLst/>
                <a:latin typeface="+mn-lt"/>
                <a:ea typeface="+mn-ea"/>
                <a:cs typeface="+mn-cs"/>
              </a:rPr>
              <a:t> (Own work) [CC0], via Wikimedia Commons</a:t>
            </a:r>
          </a:p>
          <a:p>
            <a:r>
              <a:rPr lang="en-US" sz="1200" kern="1200" dirty="0">
                <a:solidFill>
                  <a:schemeClr val="tx1"/>
                </a:solidFill>
                <a:effectLst/>
                <a:latin typeface="+mn-lt"/>
                <a:ea typeface="+mn-ea"/>
                <a:cs typeface="+mn-cs"/>
              </a:rPr>
              <a:t>This file is licensed under the Creative Commons Attribution-Share Alike 3.0 </a:t>
            </a:r>
            <a:r>
              <a:rPr lang="en-US" sz="1200" kern="1200" dirty="0" err="1">
                <a:solidFill>
                  <a:schemeClr val="tx1"/>
                </a:solidFill>
                <a:effectLst/>
                <a:latin typeface="+mn-lt"/>
                <a:ea typeface="+mn-ea"/>
                <a:cs typeface="+mn-cs"/>
              </a:rPr>
              <a:t>Unported</a:t>
            </a:r>
            <a:r>
              <a:rPr lang="en-US" sz="1200" kern="1200" dirty="0">
                <a:solidFill>
                  <a:schemeClr val="tx1"/>
                </a:solidFill>
                <a:effectLst/>
                <a:latin typeface="+mn-lt"/>
                <a:ea typeface="+mn-ea"/>
                <a:cs typeface="+mn-cs"/>
              </a:rPr>
              <a:t> license. [Public domain]</a:t>
            </a:r>
          </a:p>
          <a:p>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1</a:t>
            </a:fld>
            <a:endParaRPr lang="en-US"/>
          </a:p>
        </p:txBody>
      </p:sp>
    </p:spTree>
    <p:extLst>
      <p:ext uri="{BB962C8B-B14F-4D97-AF65-F5344CB8AC3E}">
        <p14:creationId xmlns:p14="http://schemas.microsoft.com/office/powerpoint/2010/main" val="1450944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Take a look at the data in the table</a:t>
            </a:r>
            <a:r>
              <a:rPr lang="en-US" sz="1200" b="0" kern="1200" baseline="0" dirty="0">
                <a:solidFill>
                  <a:schemeClr val="tx1"/>
                </a:solidFill>
                <a:effectLst/>
                <a:latin typeface="+mn-lt"/>
                <a:ea typeface="+mn-ea"/>
                <a:cs typeface="+mn-cs"/>
              </a:rPr>
              <a:t> giving us the position of the car at different times. Let’s find </a:t>
            </a:r>
            <a:r>
              <a:rPr lang="en-US" sz="1200" kern="1200" dirty="0">
                <a:solidFill>
                  <a:schemeClr val="tx1"/>
                </a:solidFill>
                <a:effectLst/>
                <a:latin typeface="+mn-lt"/>
                <a:ea typeface="+mn-ea"/>
                <a:cs typeface="+mn-cs"/>
              </a:rPr>
              <a:t>the average velocity in the time interval from point A to point B, using our definition of average velocity. </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to show equation] We simply</a:t>
            </a:r>
            <a:r>
              <a:rPr lang="en-US" sz="1200" kern="1200" baseline="0" dirty="0">
                <a:solidFill>
                  <a:schemeClr val="tx1"/>
                </a:solidFill>
                <a:effectLst/>
                <a:latin typeface="+mn-lt"/>
                <a:ea typeface="+mn-ea"/>
                <a:cs typeface="+mn-cs"/>
              </a:rPr>
              <a:t> put in the values for the initial and final positions and times, and solve.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22</a:t>
            </a:fld>
            <a:endParaRPr lang="en-US"/>
          </a:p>
        </p:txBody>
      </p:sp>
    </p:spTree>
    <p:extLst>
      <p:ext uri="{BB962C8B-B14F-4D97-AF65-F5344CB8AC3E}">
        <p14:creationId xmlns:p14="http://schemas.microsoft.com/office/powerpoint/2010/main" val="3535755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2.3 </a:t>
            </a:r>
            <a:r>
              <a:rPr lang="en-US" sz="1200" b="0" i="0" u="none" strike="noStrike" kern="1200" baseline="0" dirty="0">
                <a:solidFill>
                  <a:schemeClr val="tx1"/>
                </a:solidFill>
                <a:latin typeface="+mn-lt"/>
                <a:ea typeface="+mn-ea"/>
                <a:cs typeface="+mn-cs"/>
              </a:rPr>
              <a:t>A drag race viewed from a stationary blimp. One car follows the rust-colored straight-line path from P to Q, and a second car follows the blue curved path.</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Imagine we’re watching a drag race from a stationary blimp. The paths of a</a:t>
            </a:r>
            <a:r>
              <a:rPr lang="en-US" sz="1200" kern="1200" baseline="0" dirty="0">
                <a:solidFill>
                  <a:schemeClr val="tx1"/>
                </a:solidFill>
                <a:effectLst/>
                <a:latin typeface="+mn-lt"/>
                <a:ea typeface="+mn-ea"/>
                <a:cs typeface="+mn-cs"/>
              </a:rPr>
              <a:t> car are depicted in the figure.</a:t>
            </a:r>
            <a:r>
              <a:rPr lang="en-US" sz="1200" kern="1200" dirty="0">
                <a:solidFill>
                  <a:schemeClr val="tx1"/>
                </a:solidFill>
                <a:effectLst/>
                <a:latin typeface="+mn-lt"/>
                <a:ea typeface="+mn-ea"/>
                <a:cs typeface="+mn-cs"/>
              </a:rPr>
              <a:t> In one run we see a car follow the straight-line path, shown</a:t>
            </a:r>
            <a:r>
              <a:rPr lang="en-US" sz="1200" kern="1200" baseline="0" dirty="0">
                <a:solidFill>
                  <a:schemeClr val="tx1"/>
                </a:solidFill>
                <a:effectLst/>
                <a:latin typeface="+mn-lt"/>
                <a:ea typeface="+mn-ea"/>
                <a:cs typeface="+mn-cs"/>
              </a:rPr>
              <a:t> in orange,</a:t>
            </a:r>
            <a:r>
              <a:rPr lang="en-US" sz="1200" kern="1200" dirty="0">
                <a:solidFill>
                  <a:schemeClr val="tx1"/>
                </a:solidFill>
                <a:effectLst/>
                <a:latin typeface="+mn-lt"/>
                <a:ea typeface="+mn-ea"/>
                <a:cs typeface="+mn-cs"/>
              </a:rPr>
              <a:t> from P to Q during the time interval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and in a second run a car follows the curved path, shown</a:t>
            </a:r>
            <a:r>
              <a:rPr lang="en-US" sz="1200" kern="1200" baseline="0" dirty="0">
                <a:solidFill>
                  <a:schemeClr val="tx1"/>
                </a:solidFill>
                <a:effectLst/>
                <a:latin typeface="+mn-lt"/>
                <a:ea typeface="+mn-ea"/>
                <a:cs typeface="+mn-cs"/>
              </a:rPr>
              <a:t> in blue,</a:t>
            </a:r>
            <a:r>
              <a:rPr lang="en-US" sz="1200" kern="1200" dirty="0">
                <a:solidFill>
                  <a:schemeClr val="tx1"/>
                </a:solidFill>
                <a:effectLst/>
                <a:latin typeface="+mn-lt"/>
                <a:ea typeface="+mn-ea"/>
                <a:cs typeface="+mn-cs"/>
              </a:rPr>
              <a:t> during the same interval.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two cars had the same average velocity because they had the same displacement during the same time interval</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car taking the curved route traveled a greater path length and had the higher average speed. </a:t>
            </a:r>
          </a:p>
        </p:txBody>
      </p:sp>
      <p:sp>
        <p:nvSpPr>
          <p:cNvPr id="4" name="Slide Number Placeholder 3"/>
          <p:cNvSpPr>
            <a:spLocks noGrp="1"/>
          </p:cNvSpPr>
          <p:nvPr>
            <p:ph type="sldNum" sz="quarter" idx="10"/>
          </p:nvPr>
        </p:nvSpPr>
        <p:spPr/>
        <p:txBody>
          <a:bodyPr/>
          <a:lstStyle/>
          <a:p>
            <a:fld id="{6E7E7F27-47DB-D94D-995F-E3088F8069A6}" type="slidenum">
              <a:rPr lang="en-US" smtClean="0"/>
              <a:t>23</a:t>
            </a:fld>
            <a:endParaRPr lang="en-US"/>
          </a:p>
        </p:txBody>
      </p:sp>
    </p:spTree>
    <p:extLst>
      <p:ext uri="{BB962C8B-B14F-4D97-AF65-F5344CB8AC3E}">
        <p14:creationId xmlns:p14="http://schemas.microsoft.com/office/powerpoint/2010/main" val="503905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2.4 </a:t>
            </a:r>
            <a:r>
              <a:rPr lang="en-US" sz="1200" b="0" i="0" u="none" strike="noStrike" kern="1200" baseline="0" dirty="0">
                <a:solidFill>
                  <a:schemeClr val="tx1"/>
                </a:solidFill>
                <a:latin typeface="+mn-lt"/>
                <a:ea typeface="+mn-ea"/>
                <a:cs typeface="+mn-cs"/>
              </a:rPr>
              <a:t>The path followed by a confused football player.</a:t>
            </a:r>
          </a:p>
          <a:p>
            <a:endParaRPr lang="en-US" sz="1200" b="0" i="0" u="none" strike="noStrike" kern="1200" baseline="0" dirty="0">
              <a:solidFill>
                <a:schemeClr val="tx1"/>
              </a:solidFill>
              <a:latin typeface="+mn-lt"/>
              <a:ea typeface="+mn-ea"/>
              <a:cs typeface="+mn-cs"/>
            </a:endParaRPr>
          </a:p>
          <a:p>
            <a:r>
              <a:rPr lang="en-US" dirty="0"/>
              <a:t>Take a few minutes to determine your answers</a:t>
            </a:r>
            <a:r>
              <a:rPr lang="en-US" baseline="0" dirty="0"/>
              <a:t>, then talk it over with your neighbor. We’ll discuss it as a group in a couple of minutes.</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b="0" dirty="0"/>
              <a:t>200 </a:t>
            </a:r>
            <a:r>
              <a:rPr lang="en-US" b="0" dirty="0" err="1"/>
              <a:t>yd</a:t>
            </a:r>
            <a:endParaRPr lang="en-US" altLang="en-US" dirty="0"/>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The path length is the total distance the player runs, 200 yd.</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24</a:t>
            </a:fld>
            <a:endParaRPr lang="en-US"/>
          </a:p>
        </p:txBody>
      </p:sp>
    </p:spTree>
    <p:extLst>
      <p:ext uri="{BB962C8B-B14F-4D97-AF65-F5344CB8AC3E}">
        <p14:creationId xmlns:p14="http://schemas.microsoft.com/office/powerpoint/2010/main" val="4175860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share your thoughts with another classmate, and in a minute we’ll all talk it through together.</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b="0" dirty="0"/>
              <a:t>0.00 </a:t>
            </a:r>
            <a:r>
              <a:rPr lang="en-US" b="0" dirty="0" err="1"/>
              <a:t>yd</a:t>
            </a:r>
            <a:endParaRPr lang="en-US" altLang="en-US" dirty="0"/>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The displacement is zero, because the player ends up at his starting position.</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25</a:t>
            </a:fld>
            <a:endParaRPr lang="en-US"/>
          </a:p>
        </p:txBody>
      </p:sp>
    </p:spTree>
    <p:extLst>
      <p:ext uri="{BB962C8B-B14F-4D97-AF65-F5344CB8AC3E}">
        <p14:creationId xmlns:p14="http://schemas.microsoft.com/office/powerpoint/2010/main" val="4099544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Figure out your answer, share it with your neighbor, and see what they say. We’ll talk it through as a big group in about two minutes.</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b="0" dirty="0"/>
              <a:t>8.00 </a:t>
            </a:r>
            <a:r>
              <a:rPr lang="en-US" b="0" dirty="0" err="1"/>
              <a:t>yd</a:t>
            </a:r>
            <a:r>
              <a:rPr lang="en-US" b="0" dirty="0"/>
              <a:t>/s</a:t>
            </a:r>
            <a:endParaRPr lang="en-US" altLang="en-US" dirty="0"/>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The path length is the total distance the player runs, 200 </a:t>
            </a:r>
            <a:r>
              <a:rPr lang="en-US" sz="1200" b="0" i="0" u="none" strike="noStrike" kern="1200" baseline="0" dirty="0" err="1">
                <a:solidFill>
                  <a:schemeClr val="tx1"/>
                </a:solidFill>
                <a:latin typeface="+mn-lt"/>
                <a:ea typeface="+mn-ea"/>
                <a:cs typeface="+mn-cs"/>
              </a:rPr>
              <a:t>yd</a:t>
            </a:r>
            <a:r>
              <a:rPr lang="en-US" sz="1200" b="0" i="0" u="none" strike="noStrike" kern="1200" baseline="0" dirty="0">
                <a:solidFill>
                  <a:schemeClr val="tx1"/>
                </a:solidFill>
                <a:latin typeface="+mn-lt"/>
                <a:ea typeface="+mn-ea"/>
                <a:cs typeface="+mn-cs"/>
              </a:rPr>
              <a:t>, so the average speed is the path length divided by the total time: 200 </a:t>
            </a:r>
            <a:r>
              <a:rPr lang="en-US" sz="1200" b="0" i="0" u="none" strike="noStrike" kern="1200" baseline="0" dirty="0" err="1">
                <a:solidFill>
                  <a:schemeClr val="tx1"/>
                </a:solidFill>
                <a:latin typeface="+mn-lt"/>
                <a:ea typeface="+mn-ea"/>
                <a:cs typeface="+mn-cs"/>
              </a:rPr>
              <a:t>yd</a:t>
            </a:r>
            <a:r>
              <a:rPr lang="en-US"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sym typeface="Symbol" panose="05050102010706020507" pitchFamily="18" charset="2"/>
              </a:rPr>
              <a:t> 25 s = 8 </a:t>
            </a:r>
            <a:r>
              <a:rPr lang="en-US" sz="1200" b="0" i="0" u="none" strike="noStrike" kern="1200" baseline="0" dirty="0" err="1">
                <a:solidFill>
                  <a:schemeClr val="tx1"/>
                </a:solidFill>
                <a:latin typeface="+mn-lt"/>
                <a:ea typeface="+mn-ea"/>
                <a:cs typeface="+mn-cs"/>
                <a:sym typeface="Symbol" panose="05050102010706020507" pitchFamily="18" charset="2"/>
              </a:rPr>
              <a:t>yd</a:t>
            </a:r>
            <a:r>
              <a:rPr lang="en-US" sz="1200" b="0" i="0" u="none" strike="noStrike" kern="1200" baseline="0" dirty="0">
                <a:solidFill>
                  <a:schemeClr val="tx1"/>
                </a:solidFill>
                <a:latin typeface="+mn-lt"/>
                <a:ea typeface="+mn-ea"/>
                <a:cs typeface="+mn-cs"/>
                <a:sym typeface="Symbol" panose="05050102010706020507" pitchFamily="18" charset="2"/>
              </a:rPr>
              <a:t>/s</a:t>
            </a:r>
            <a:r>
              <a:rPr lang="en-US" sz="1200" b="0" i="0" u="none" strike="noStrike" kern="1200" baseline="0" dirty="0">
                <a:solidFill>
                  <a:schemeClr val="tx1"/>
                </a:solidFill>
                <a:latin typeface="+mn-lt"/>
                <a:ea typeface="+mn-ea"/>
                <a:cs typeface="+mn-cs"/>
              </a:rPr>
              <a:t>. </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26</a:t>
            </a:fld>
            <a:endParaRPr lang="en-US"/>
          </a:p>
        </p:txBody>
      </p:sp>
    </p:spTree>
    <p:extLst>
      <p:ext uri="{BB962C8B-B14F-4D97-AF65-F5344CB8AC3E}">
        <p14:creationId xmlns:p14="http://schemas.microsoft.com/office/powerpoint/2010/main" val="19539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yourself, talk it over with a classmate, and then we’ll hear from you in a minute.</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b="0" dirty="0"/>
              <a:t>0.00 </a:t>
            </a:r>
            <a:r>
              <a:rPr lang="en-US" b="0" dirty="0" err="1"/>
              <a:t>yd</a:t>
            </a:r>
            <a:r>
              <a:rPr lang="en-US" b="0" dirty="0"/>
              <a:t>/s</a:t>
            </a:r>
            <a:endParaRPr lang="en-US" altLang="en-US" dirty="0"/>
          </a:p>
          <a:p>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Reasoning:</a:t>
            </a:r>
            <a:r>
              <a:rPr lang="en-US" b="1" baseline="0" dirty="0"/>
              <a:t> </a:t>
            </a:r>
            <a:r>
              <a:rPr lang="en-US" sz="1200" b="0" i="0" u="none" strike="noStrike" kern="1200" baseline="0" dirty="0">
                <a:solidFill>
                  <a:schemeClr val="tx1"/>
                </a:solidFill>
                <a:latin typeface="+mn-lt"/>
                <a:ea typeface="+mn-ea"/>
                <a:cs typeface="+mn-cs"/>
              </a:rPr>
              <a:t>The displacement is zero, because the player ends up at his starting position, so the average velocity is also zero.</a:t>
            </a:r>
            <a:endParaRPr lang="en-US" b="1" dirty="0"/>
          </a:p>
          <a:p>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27</a:t>
            </a:fld>
            <a:endParaRPr lang="en-US"/>
          </a:p>
        </p:txBody>
      </p:sp>
    </p:spTree>
    <p:extLst>
      <p:ext uri="{BB962C8B-B14F-4D97-AF65-F5344CB8AC3E}">
        <p14:creationId xmlns:p14="http://schemas.microsoft.com/office/powerpoint/2010/main" val="1922814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i="0" u="none" strike="noStrike" kern="1200" baseline="0" dirty="0">
                <a:solidFill>
                  <a:schemeClr val="tx1"/>
                </a:solidFill>
                <a:latin typeface="+mn-lt"/>
                <a:ea typeface="+mn-ea"/>
                <a:cs typeface="+mn-cs"/>
              </a:rPr>
              <a:t>Figure 2.5 </a:t>
            </a:r>
            <a:r>
              <a:rPr lang="fr-FR" sz="1200" b="0" i="0" u="none" strike="noStrike" kern="1200" baseline="0" dirty="0">
                <a:solidFill>
                  <a:schemeClr val="tx1"/>
                </a:solidFill>
                <a:latin typeface="+mn-lt"/>
                <a:ea typeface="+mn-ea"/>
                <a:cs typeface="+mn-cs"/>
              </a:rPr>
              <a:t>(a) Position vs. </a:t>
            </a:r>
            <a:r>
              <a:rPr lang="en-US" sz="1200" b="0" i="0" u="none" strike="noStrike" kern="1200" baseline="0" dirty="0">
                <a:solidFill>
                  <a:schemeClr val="tx1"/>
                </a:solidFill>
                <a:latin typeface="+mn-lt"/>
                <a:ea typeface="+mn-ea"/>
                <a:cs typeface="+mn-cs"/>
              </a:rPr>
              <a:t>time graph for the motion of a car moving along the </a:t>
            </a:r>
            <a:r>
              <a:rPr lang="en-US" sz="1200" b="0" i="1" u="none" strike="noStrike" kern="1200" baseline="0" dirty="0">
                <a:solidFill>
                  <a:schemeClr val="tx1"/>
                </a:solidFill>
                <a:latin typeface="+mn-lt"/>
                <a:ea typeface="+mn-ea"/>
                <a:cs typeface="+mn-cs"/>
              </a:rPr>
              <a:t>x</a:t>
            </a:r>
            <a:r>
              <a:rPr lang="en-US" sz="1200" b="0" i="0" u="none" strike="noStrike" kern="1200" baseline="0" dirty="0">
                <a:solidFill>
                  <a:schemeClr val="tx1"/>
                </a:solidFill>
                <a:latin typeface="+mn-lt"/>
                <a:ea typeface="+mn-ea"/>
                <a:cs typeface="+mn-cs"/>
              </a:rPr>
              <a:t>-axis at constant velocity. </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Imagine a car moves along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-axis from A to B to C. We can plot the positions of these points as a function of the time elapsed since the start of the motion. The result is the </a:t>
            </a:r>
            <a:r>
              <a:rPr lang="en-US" sz="1200" b="1" kern="1200" dirty="0">
                <a:solidFill>
                  <a:schemeClr val="tx1"/>
                </a:solidFill>
                <a:effectLst/>
                <a:latin typeface="+mn-lt"/>
                <a:ea typeface="+mn-ea"/>
                <a:cs typeface="+mn-cs"/>
              </a:rPr>
              <a:t>position versus time graph </a:t>
            </a:r>
            <a:r>
              <a:rPr lang="en-US" sz="1200" kern="1200" dirty="0">
                <a:solidFill>
                  <a:schemeClr val="tx1"/>
                </a:solidFill>
                <a:effectLst/>
                <a:latin typeface="+mn-lt"/>
                <a:ea typeface="+mn-ea"/>
                <a:cs typeface="+mn-cs"/>
              </a:rPr>
              <a:t>shown. </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instance, the graph is a straight line because the car is moving at constant velocity, which means the same displacement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x </a:t>
            </a:r>
            <a:r>
              <a:rPr lang="en-US" sz="1200" kern="1200" dirty="0">
                <a:solidFill>
                  <a:schemeClr val="tx1"/>
                </a:solidFill>
                <a:effectLst/>
                <a:latin typeface="+mn-lt"/>
                <a:ea typeface="+mn-ea"/>
                <a:cs typeface="+mn-cs"/>
              </a:rPr>
              <a:t>occurs in each time interval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a:t>
            </a:r>
            <a:r>
              <a:rPr lang="en-US" sz="1200" i="0" kern="1200" dirty="0">
                <a:solidFill>
                  <a:schemeClr val="tx1"/>
                </a:solidFill>
                <a:effectLst/>
                <a:latin typeface="+mn-lt"/>
                <a:ea typeface="+mn-ea"/>
                <a:cs typeface="+mn-cs"/>
              </a:rPr>
              <a:t>, so</a:t>
            </a:r>
            <a:r>
              <a:rPr lang="en-US" sz="1200" kern="1200" dirty="0">
                <a:solidFill>
                  <a:schemeClr val="tx1"/>
                </a:solidFill>
                <a:effectLst/>
                <a:latin typeface="+mn-lt"/>
                <a:ea typeface="+mn-ea"/>
                <a:cs typeface="+mn-cs"/>
              </a:rPr>
              <a:t> the average velocity is always the same and is equal to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over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28</a:t>
            </a:fld>
            <a:endParaRPr lang="en-US"/>
          </a:p>
        </p:txBody>
      </p:sp>
    </p:spTree>
    <p:extLst>
      <p:ext uri="{BB962C8B-B14F-4D97-AF65-F5344CB8AC3E}">
        <p14:creationId xmlns:p14="http://schemas.microsoft.com/office/powerpoint/2010/main" val="2274275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i="0" u="none" strike="noStrike" kern="1200" baseline="0" dirty="0">
                <a:solidFill>
                  <a:schemeClr val="tx1"/>
                </a:solidFill>
                <a:latin typeface="+mn-lt"/>
                <a:ea typeface="+mn-ea"/>
                <a:cs typeface="+mn-cs"/>
              </a:rPr>
              <a:t>Figure 2.5 </a:t>
            </a:r>
            <a:r>
              <a:rPr lang="en-US" sz="1200" b="0" i="0" u="none" strike="noStrike" kern="1200" baseline="0" dirty="0">
                <a:solidFill>
                  <a:schemeClr val="tx1"/>
                </a:solidFill>
                <a:latin typeface="+mn-lt"/>
                <a:ea typeface="+mn-ea"/>
                <a:cs typeface="+mn-cs"/>
              </a:rPr>
              <a:t>(b) Position vs. time graph for the motion of a car with changing velocity, using the data in Table 2.1.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figure shows a graph of the data in the table. Here, the position-versus-time graph is not a straight line because the velocity of the car is changing.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can still draw a straight line between any two points, and the slope of that line is the average velocity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over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for that particular time interval.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general, [click to show text] </a:t>
            </a:r>
            <a:r>
              <a:rPr lang="en-US" sz="1200" b="1" kern="1200" dirty="0">
                <a:solidFill>
                  <a:schemeClr val="tx1"/>
                </a:solidFill>
                <a:effectLst/>
                <a:latin typeface="+mn-lt"/>
                <a:ea typeface="+mn-ea"/>
                <a:cs typeface="+mn-cs"/>
              </a:rPr>
              <a:t>the average velocity of an object during the time interval </a:t>
            </a:r>
            <a:r>
              <a:rPr lang="en-US" sz="1200" kern="1200" dirty="0">
                <a:solidFill>
                  <a:schemeClr val="tx1"/>
                </a:solidFill>
                <a:effectLst/>
                <a:latin typeface="+mn-lt"/>
                <a:ea typeface="+mn-ea"/>
                <a:cs typeface="+mn-cs"/>
                <a:sym typeface="Symbol" panose="05050102010706020507" pitchFamily="18" charset="2"/>
              </a:rPr>
              <a:t></a:t>
            </a:r>
            <a:r>
              <a:rPr lang="en-US" sz="1200" b="1" i="1" kern="1200" dirty="0">
                <a:solidFill>
                  <a:schemeClr val="tx1"/>
                </a:solidFill>
                <a:effectLst/>
                <a:latin typeface="+mn-lt"/>
                <a:ea typeface="+mn-ea"/>
                <a:cs typeface="+mn-cs"/>
              </a:rPr>
              <a:t>t </a:t>
            </a:r>
            <a:r>
              <a:rPr lang="en-US" sz="1200" b="1" kern="1200" dirty="0">
                <a:solidFill>
                  <a:schemeClr val="tx1"/>
                </a:solidFill>
                <a:effectLst/>
                <a:latin typeface="+mn-lt"/>
                <a:ea typeface="+mn-ea"/>
                <a:cs typeface="+mn-cs"/>
              </a:rPr>
              <a:t>is equal to the slope of the straight line joining the initial and final points on a graph of the object’s position versus time.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29</a:t>
            </a:fld>
            <a:endParaRPr lang="en-US"/>
          </a:p>
        </p:txBody>
      </p:sp>
    </p:spTree>
    <p:extLst>
      <p:ext uri="{BB962C8B-B14F-4D97-AF65-F5344CB8AC3E}">
        <p14:creationId xmlns:p14="http://schemas.microsoft.com/office/powerpoint/2010/main" val="1938773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the data in the table and the graph, you can see that the car first moves in the positive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-direction as it travels from A to B, reaches a position of 52 m at time </a:t>
            </a:r>
            <a:r>
              <a:rPr lang="en-US" sz="1200" i="1" kern="1200" dirty="0">
                <a:solidFill>
                  <a:schemeClr val="tx1"/>
                </a:solidFill>
                <a:effectLst/>
                <a:latin typeface="+mn-lt"/>
                <a:ea typeface="+mn-ea"/>
                <a:cs typeface="+mn-cs"/>
              </a:rPr>
              <a:t>t</a:t>
            </a:r>
            <a:r>
              <a:rPr lang="en-US" sz="1200" i="0" kern="1200" dirty="0">
                <a:solidFill>
                  <a:schemeClr val="tx1"/>
                </a:solidFill>
                <a:effectLst/>
                <a:latin typeface="+mn-lt"/>
                <a:ea typeface="+mn-ea"/>
                <a:cs typeface="+mn-cs"/>
              </a:rPr>
              <a:t> = 10 s,</a:t>
            </a:r>
            <a:r>
              <a:rPr lang="en-US" sz="1200" kern="1200" dirty="0">
                <a:solidFill>
                  <a:schemeClr val="tx1"/>
                </a:solidFill>
                <a:effectLst/>
                <a:latin typeface="+mn-lt"/>
                <a:ea typeface="+mn-ea"/>
                <a:cs typeface="+mn-cs"/>
              </a:rPr>
              <a:t> then reverses direction and heads backwards. In the first 10 s of its motion, as the car travels from A to B, its average velocity is 2.2 m/s, which we found earlier. In the first 40 seconds, the car goes from A to E. let’s calculate its displacement.</a:t>
            </a:r>
            <a:r>
              <a:rPr lang="en-US" sz="1200" kern="1200" baseline="0" dirty="0">
                <a:solidFill>
                  <a:schemeClr val="tx1"/>
                </a:solidFill>
                <a:effectLst/>
                <a:latin typeface="+mn-lt"/>
                <a:ea typeface="+mn-ea"/>
                <a:cs typeface="+mn-cs"/>
              </a:rPr>
              <a:t> [click to show equation]  In this case, it is </a:t>
            </a:r>
            <a:r>
              <a:rPr lang="en-US" sz="1200" kern="1200" dirty="0">
                <a:solidFill>
                  <a:schemeClr val="tx1"/>
                </a:solidFill>
                <a:effectLst/>
                <a:latin typeface="+mn-lt"/>
                <a:ea typeface="+mn-ea"/>
                <a:cs typeface="+mn-cs"/>
              </a:rPr>
              <a:t>–67 m. So the average velocity in this interval, which equals the slope of the blue line from A to E, can be calculated using our equation. [click to show equation]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result is –1.7 m/s.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general, there will be a different average velocity between any distinct pair of points.</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30</a:t>
            </a:fld>
            <a:endParaRPr lang="en-US"/>
          </a:p>
        </p:txBody>
      </p:sp>
    </p:spTree>
    <p:extLst>
      <p:ext uri="{BB962C8B-B14F-4D97-AF65-F5344CB8AC3E}">
        <p14:creationId xmlns:p14="http://schemas.microsoft.com/office/powerpoint/2010/main" val="1623269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a:t>
            </a:r>
            <a:r>
              <a:rPr lang="en-US" sz="1200" b="0" kern="1200" dirty="0">
                <a:solidFill>
                  <a:schemeClr val="tx1"/>
                </a:solidFill>
                <a:effectLst/>
                <a:latin typeface="+mn-lt"/>
                <a:ea typeface="+mn-ea"/>
                <a:cs typeface="+mn-cs"/>
              </a:rPr>
              <a:t>Speedometer</a:t>
            </a:r>
          </a:p>
          <a:p>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on a car trip, you might speed up or slow down because of traffic or road conditions. Average speed doesn’t give us this information. If you want to know the speed and direction you are driving at a particular instant, you want the car’s </a:t>
            </a:r>
            <a:r>
              <a:rPr lang="en-US" sz="1200" b="1" kern="1200" dirty="0">
                <a:solidFill>
                  <a:schemeClr val="tx1"/>
                </a:solidFill>
                <a:effectLst/>
                <a:latin typeface="+mn-lt"/>
                <a:ea typeface="+mn-ea"/>
                <a:cs typeface="+mn-cs"/>
              </a:rPr>
              <a:t>instantaneous velocity.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you drive from one point to another, the average velocity is computed over an interval of time, but the magnitude of instantaneous velocity can be read on your car’s speedometer, as shown in the figure here.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instantaneous velocity </a:t>
            </a:r>
            <a:r>
              <a:rPr lang="en-US" sz="1200" i="1" kern="1200" dirty="0">
                <a:solidFill>
                  <a:schemeClr val="tx1"/>
                </a:solidFill>
                <a:effectLst/>
                <a:latin typeface="+mn-lt"/>
                <a:ea typeface="+mn-ea"/>
                <a:cs typeface="+mn-cs"/>
              </a:rPr>
              <a:t>v </a:t>
            </a:r>
            <a:r>
              <a:rPr lang="en-US" sz="1200" i="0" kern="1200" dirty="0">
                <a:solidFill>
                  <a:schemeClr val="tx1"/>
                </a:solidFill>
                <a:effectLst/>
                <a:latin typeface="+mn-lt"/>
                <a:ea typeface="+mn-ea"/>
                <a:cs typeface="+mn-cs"/>
              </a:rPr>
              <a:t>[click</a:t>
            </a:r>
            <a:r>
              <a:rPr lang="en-US" sz="1200" i="0" kern="1200" baseline="0" dirty="0">
                <a:solidFill>
                  <a:schemeClr val="tx1"/>
                </a:solidFill>
                <a:effectLst/>
                <a:latin typeface="+mn-lt"/>
                <a:ea typeface="+mn-ea"/>
                <a:cs typeface="+mn-cs"/>
              </a:rPr>
              <a:t> to show equation] </a:t>
            </a:r>
            <a:r>
              <a:rPr lang="en-US" sz="1200" kern="1200" dirty="0">
                <a:solidFill>
                  <a:schemeClr val="tx1"/>
                </a:solidFill>
                <a:effectLst/>
                <a:latin typeface="+mn-lt"/>
                <a:ea typeface="+mn-ea"/>
                <a:cs typeface="+mn-cs"/>
              </a:rPr>
              <a:t>is the limit of the average velocity as the time interval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becomes infinitesimally small.</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notation here means that the ratio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over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is repeatedly evaluated for smaller and smaller time intervals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gets extremely close to zero, the ratio gets closer and closer to a fixed number, which is defined as the instantaneous velocity.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credit: </a:t>
            </a:r>
          </a:p>
          <a:p>
            <a:r>
              <a:rPr lang="en-US" sz="1200" kern="1200" dirty="0">
                <a:solidFill>
                  <a:schemeClr val="tx1"/>
                </a:solidFill>
                <a:effectLst/>
                <a:latin typeface="+mn-lt"/>
                <a:ea typeface="+mn-ea"/>
                <a:cs typeface="+mn-cs"/>
              </a:rPr>
              <a:t>https://commons.wikimedia.org/wiki/File%3ASpeedometer_(kmh).JPG</a:t>
            </a:r>
          </a:p>
          <a:p>
            <a:r>
              <a:rPr lang="en-US" dirty="0"/>
              <a:t>By </a:t>
            </a:r>
            <a:r>
              <a:rPr lang="en-US" dirty="0" err="1"/>
              <a:t>Bluescan</a:t>
            </a:r>
            <a:r>
              <a:rPr lang="en-US" dirty="0"/>
              <a:t> </a:t>
            </a:r>
            <a:r>
              <a:rPr lang="en-US" dirty="0" err="1"/>
              <a:t>sv.wiki</a:t>
            </a:r>
            <a:r>
              <a:rPr lang="en-US" dirty="0"/>
              <a:t> (Own work) [Public domain], via Wikimedia Commons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31</a:t>
            </a:fld>
            <a:endParaRPr lang="en-US"/>
          </a:p>
        </p:txBody>
      </p:sp>
    </p:spTree>
    <p:extLst>
      <p:ext uri="{BB962C8B-B14F-4D97-AF65-F5344CB8AC3E}">
        <p14:creationId xmlns:p14="http://schemas.microsoft.com/office/powerpoint/2010/main" val="2995131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study of motion, force, and mass is called dynamics. The focus on motion without regard to its cause is called </a:t>
            </a:r>
            <a:r>
              <a:rPr lang="en-US" sz="1200" b="1" kern="1200" baseline="0" dirty="0">
                <a:solidFill>
                  <a:schemeClr val="tx1"/>
                </a:solidFill>
                <a:effectLst/>
                <a:latin typeface="+mn-lt"/>
                <a:ea typeface="+mn-ea"/>
                <a:cs typeface="+mn-cs"/>
              </a:rPr>
              <a:t>kinematics</a:t>
            </a:r>
            <a:r>
              <a:rPr lang="en-US" sz="1200" b="0" kern="1200" baseline="0" dirty="0">
                <a:solidFill>
                  <a:schemeClr val="tx1"/>
                </a:solidFill>
                <a:effectLst/>
                <a:latin typeface="+mn-lt"/>
                <a:ea typeface="+mn-ea"/>
                <a:cs typeface="+mn-cs"/>
              </a:rPr>
              <a:t>. For this topic we will be looking at kinematics in one dimension, which means motion along a straight line. Motion involves the concepts of displacement, velocity, and acceleration. </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The study of motion is an ancient one. People of ancient </a:t>
            </a:r>
            <a:r>
              <a:rPr lang="en-US" sz="1200" b="0" kern="1200" baseline="0" dirty="0" err="1">
                <a:solidFill>
                  <a:schemeClr val="tx1"/>
                </a:solidFill>
                <a:effectLst/>
                <a:latin typeface="+mn-lt"/>
                <a:ea typeface="+mn-ea"/>
                <a:cs typeface="+mn-cs"/>
              </a:rPr>
              <a:t>Sumeria</a:t>
            </a:r>
            <a:r>
              <a:rPr lang="en-US" sz="1200" b="0" kern="1200" baseline="0" dirty="0">
                <a:solidFill>
                  <a:schemeClr val="tx1"/>
                </a:solidFill>
                <a:effectLst/>
                <a:latin typeface="+mn-lt"/>
                <a:ea typeface="+mn-ea"/>
                <a:cs typeface="+mn-cs"/>
              </a:rPr>
              <a:t> and Egypt were interested in understanding the motions of celestial bodies. Systematic studies of the sky were conducted by the Greeks from about 300 BCE to 300 AD. Humans at this time, and in fact up to the 17</a:t>
            </a:r>
            <a:r>
              <a:rPr lang="en-US" sz="1200" b="0" kern="1200" baseline="30000" dirty="0">
                <a:solidFill>
                  <a:schemeClr val="tx1"/>
                </a:solidFill>
                <a:effectLst/>
                <a:latin typeface="+mn-lt"/>
                <a:ea typeface="+mn-ea"/>
                <a:cs typeface="+mn-cs"/>
              </a:rPr>
              <a:t>th</a:t>
            </a:r>
            <a:r>
              <a:rPr lang="en-US" sz="1200" b="0" kern="1200" baseline="0" dirty="0">
                <a:solidFill>
                  <a:schemeClr val="tx1"/>
                </a:solidFill>
                <a:effectLst/>
                <a:latin typeface="+mn-lt"/>
                <a:ea typeface="+mn-ea"/>
                <a:cs typeface="+mn-cs"/>
              </a:rPr>
              <a:t> century, in general believed in a </a:t>
            </a:r>
            <a:r>
              <a:rPr lang="en-US" sz="1200" b="1" kern="1200" baseline="0" dirty="0">
                <a:solidFill>
                  <a:schemeClr val="tx1"/>
                </a:solidFill>
                <a:effectLst/>
                <a:latin typeface="+mn-lt"/>
                <a:ea typeface="+mn-ea"/>
                <a:cs typeface="+mn-cs"/>
              </a:rPr>
              <a:t>geocentric model</a:t>
            </a:r>
            <a:r>
              <a:rPr lang="en-US" sz="1200" b="0" kern="1200" baseline="0" dirty="0">
                <a:solidFill>
                  <a:schemeClr val="tx1"/>
                </a:solidFill>
                <a:effectLst/>
                <a:latin typeface="+mn-lt"/>
                <a:ea typeface="+mn-ea"/>
                <a:cs typeface="+mn-cs"/>
              </a:rPr>
              <a:t>, that is, Earth was the center of the Universe. This model was eventually replaced by the </a:t>
            </a:r>
            <a:r>
              <a:rPr lang="en-US" sz="1200" b="1" kern="1200" baseline="0" dirty="0">
                <a:solidFill>
                  <a:schemeClr val="tx1"/>
                </a:solidFill>
                <a:effectLst/>
                <a:latin typeface="+mn-lt"/>
                <a:ea typeface="+mn-ea"/>
                <a:cs typeface="+mn-cs"/>
              </a:rPr>
              <a:t>heliocentric model</a:t>
            </a:r>
            <a:r>
              <a:rPr lang="en-US" sz="1200" b="0" kern="1200" baseline="0" dirty="0">
                <a:solidFill>
                  <a:schemeClr val="tx1"/>
                </a:solidFill>
                <a:effectLst/>
                <a:latin typeface="+mn-lt"/>
                <a:ea typeface="+mn-ea"/>
                <a:cs typeface="+mn-cs"/>
              </a:rPr>
              <a:t>, thanks in part to the work by the Polish astronomer Nicolaus Copernicus. In 1609, Galileo Galilei became one of the first people to make astronomical observations with a telescope. His observations convinced him that the heliocentric model was correct. His quantitative study of motion formed the foundation of Newton’s revolutionary work in the next century. </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solidFill>
                <a:srgbClr val="FFFF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solidFill>
                <a:srgbClr val="FFFF00"/>
              </a:solidFill>
            </a:endParaRPr>
          </a:p>
          <a:p>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14</a:t>
            </a:fld>
            <a:endParaRPr lang="en-US"/>
          </a:p>
        </p:txBody>
      </p:sp>
    </p:spTree>
    <p:extLst>
      <p:ext uri="{BB962C8B-B14F-4D97-AF65-F5344CB8AC3E}">
        <p14:creationId xmlns:p14="http://schemas.microsoft.com/office/powerpoint/2010/main" val="1621566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data in the table on the left show</a:t>
            </a:r>
            <a:r>
              <a:rPr lang="en-US" sz="1200" kern="1200" baseline="0" dirty="0">
                <a:solidFill>
                  <a:schemeClr val="tx1"/>
                </a:solidFill>
                <a:effectLst/>
                <a:latin typeface="+mn-lt"/>
                <a:ea typeface="+mn-ea"/>
                <a:cs typeface="+mn-cs"/>
              </a:rPr>
              <a:t> the positions of a car at specific instances in time. We can use this data to construct the table on the right.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Let’s do a sample calculation. [click to show equation] In the interval from 1 second to 3 seconds, the displacement is 5.25 m minus 5.00 m. Our average velocity is 23.8 m/s.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time interval gets smaller, the average velocity more closely approaches the instantaneous velocity.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to show equation]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Using the final interval of only 0.01 s, we calculate that the average velocity is 47 m/s. Since this is a very short time interval, the actual instantaneous velocity is probably very close to this average velocity.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32</a:t>
            </a:fld>
            <a:endParaRPr lang="en-US"/>
          </a:p>
        </p:txBody>
      </p:sp>
    </p:spTree>
    <p:extLst>
      <p:ext uri="{BB962C8B-B14F-4D97-AF65-F5344CB8AC3E}">
        <p14:creationId xmlns:p14="http://schemas.microsoft.com/office/powerpoint/2010/main" val="1288041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2.6 </a:t>
            </a:r>
            <a:r>
              <a:rPr lang="en-US" sz="1200" b="0" i="0" u="none" strike="noStrike" kern="1200" baseline="0" dirty="0">
                <a:solidFill>
                  <a:schemeClr val="tx1"/>
                </a:solidFill>
                <a:latin typeface="+mn-lt"/>
                <a:ea typeface="+mn-ea"/>
                <a:cs typeface="+mn-cs"/>
              </a:rPr>
              <a:t>Graph representing the motion of the car from the data in Table 2.2.</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figure, the chords formed by the blue lines gradually approach a tangent line as the time interval becomes smaller. </a:t>
            </a:r>
          </a:p>
          <a:p>
            <a:r>
              <a:rPr lang="en-US" sz="120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[click</a:t>
            </a:r>
            <a:r>
              <a:rPr lang="en-US" sz="1200" b="0" kern="1200" baseline="0" dirty="0">
                <a:solidFill>
                  <a:schemeClr val="tx1"/>
                </a:solidFill>
                <a:effectLst/>
                <a:latin typeface="+mn-lt"/>
                <a:ea typeface="+mn-ea"/>
                <a:cs typeface="+mn-cs"/>
              </a:rPr>
              <a:t> to show text] </a:t>
            </a:r>
            <a:r>
              <a:rPr lang="en-US" sz="1200" b="1" kern="1200" dirty="0">
                <a:solidFill>
                  <a:schemeClr val="tx1"/>
                </a:solidFill>
                <a:effectLst/>
                <a:latin typeface="+mn-lt"/>
                <a:ea typeface="+mn-ea"/>
                <a:cs typeface="+mn-cs"/>
              </a:rPr>
              <a:t>The slope of the line tangent to the position-versus-time curve at “a given time” is defined to be the instantaneous velocity at that time.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instantaneous speed of an object, which is a scalar quantity, is defined as the magnitude of the instantaneous velocity.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Like average speed, instantaneous speed, which we will usually just call “speed”, has no direction associated with it so doesn’t have an algebraic sign.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example, [click to show</a:t>
            </a:r>
            <a:r>
              <a:rPr lang="en-US" sz="1200" kern="1200" baseline="0" dirty="0">
                <a:solidFill>
                  <a:schemeClr val="tx1"/>
                </a:solidFill>
                <a:effectLst/>
                <a:latin typeface="+mn-lt"/>
                <a:ea typeface="+mn-ea"/>
                <a:cs typeface="+mn-cs"/>
              </a:rPr>
              <a:t> equations]</a:t>
            </a:r>
            <a:r>
              <a:rPr lang="en-US" sz="1200" kern="1200" dirty="0">
                <a:solidFill>
                  <a:schemeClr val="tx1"/>
                </a:solidFill>
                <a:effectLst/>
                <a:latin typeface="+mn-lt"/>
                <a:ea typeface="+mn-ea"/>
                <a:cs typeface="+mn-cs"/>
              </a:rPr>
              <a:t> if one object has an instantaneous velocity of +15 m/s along a given line and another object has an instantaneous velocity of –15 m/s along the same line, both have an instantaneous speed of 15 m/s</a:t>
            </a:r>
          </a:p>
        </p:txBody>
      </p:sp>
      <p:sp>
        <p:nvSpPr>
          <p:cNvPr id="4" name="Slide Number Placeholder 3"/>
          <p:cNvSpPr>
            <a:spLocks noGrp="1"/>
          </p:cNvSpPr>
          <p:nvPr>
            <p:ph type="sldNum" sz="quarter" idx="10"/>
          </p:nvPr>
        </p:nvSpPr>
        <p:spPr/>
        <p:txBody>
          <a:bodyPr/>
          <a:lstStyle/>
          <a:p>
            <a:fld id="{6E7E7F27-47DB-D94D-995F-E3088F8069A6}" type="slidenum">
              <a:rPr lang="en-US" smtClean="0"/>
              <a:t>33</a:t>
            </a:fld>
            <a:endParaRPr lang="en-US"/>
          </a:p>
        </p:txBody>
      </p:sp>
    </p:spTree>
    <p:extLst>
      <p:ext uri="{BB962C8B-B14F-4D97-AF65-F5344CB8AC3E}">
        <p14:creationId xmlns:p14="http://schemas.microsoft.com/office/powerpoint/2010/main" val="1195708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2.8 </a:t>
            </a:r>
            <a:r>
              <a:rPr lang="en-US" sz="1200" b="0" i="0" u="none" strike="noStrike" kern="1200" baseline="0" dirty="0">
                <a:solidFill>
                  <a:schemeClr val="tx1"/>
                </a:solidFill>
                <a:latin typeface="+mn-lt"/>
                <a:ea typeface="+mn-ea"/>
                <a:cs typeface="+mn-cs"/>
              </a:rPr>
              <a:t>A car moving to the right accelerates from a velocity of </a:t>
            </a:r>
            <a:r>
              <a:rPr lang="en-US" sz="1200" b="0" i="1" u="none" strike="noStrike" kern="1200" baseline="0" dirty="0">
                <a:solidFill>
                  <a:schemeClr val="tx1"/>
                </a:solidFill>
                <a:latin typeface="+mn-lt"/>
                <a:ea typeface="+mn-ea"/>
                <a:cs typeface="+mn-cs"/>
              </a:rPr>
              <a:t>v</a:t>
            </a:r>
            <a:r>
              <a:rPr lang="en-US" sz="1200" b="0" i="1" u="none" strike="noStrike" kern="1200" baseline="-25000" dirty="0">
                <a:solidFill>
                  <a:schemeClr val="tx1"/>
                </a:solidFill>
                <a:latin typeface="+mn-lt"/>
                <a:ea typeface="+mn-ea"/>
                <a:cs typeface="+mn-cs"/>
              </a:rPr>
              <a:t>i</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to a velocity of </a:t>
            </a:r>
            <a:r>
              <a:rPr lang="en-US" sz="1200" b="0" i="1" u="none" strike="noStrike" kern="1200" baseline="0" dirty="0" err="1">
                <a:solidFill>
                  <a:schemeClr val="tx1"/>
                </a:solidFill>
                <a:latin typeface="+mn-lt"/>
                <a:ea typeface="+mn-ea"/>
                <a:cs typeface="+mn-cs"/>
              </a:rPr>
              <a:t>v</a:t>
            </a:r>
            <a:r>
              <a:rPr lang="en-US" sz="1200" b="0" i="1" u="none" strike="noStrike" kern="1200" baseline="-25000" dirty="0" err="1">
                <a:solidFill>
                  <a:schemeClr val="tx1"/>
                </a:solidFill>
                <a:latin typeface="+mn-lt"/>
                <a:ea typeface="+mn-ea"/>
                <a:cs typeface="+mn-cs"/>
              </a:rPr>
              <a:t>f</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in the time interval </a:t>
            </a:r>
            <a:r>
              <a:rPr lang="da-DK" sz="1200" b="0" i="0" u="none" strike="noStrike" kern="1200" baseline="0" dirty="0">
                <a:solidFill>
                  <a:schemeClr val="tx1"/>
                </a:solidFill>
                <a:latin typeface="+mn-lt"/>
                <a:ea typeface="+mn-ea"/>
                <a:cs typeface="+mn-cs"/>
                <a:sym typeface="Symbol" panose="05050102010706020507" pitchFamily="18" charset="2"/>
              </a:rPr>
              <a:t></a:t>
            </a:r>
            <a:r>
              <a:rPr lang="da-DK" sz="1200" b="0" i="1" u="none" strike="noStrike" kern="1200" baseline="0" dirty="0">
                <a:solidFill>
                  <a:schemeClr val="tx1"/>
                </a:solidFill>
                <a:latin typeface="+mn-lt"/>
                <a:ea typeface="+mn-ea"/>
                <a:cs typeface="+mn-cs"/>
              </a:rPr>
              <a:t>t =</a:t>
            </a:r>
            <a:r>
              <a:rPr lang="da-DK" sz="1200" b="0" i="0" u="none" strike="noStrike" kern="1200" baseline="0" dirty="0">
                <a:solidFill>
                  <a:schemeClr val="tx1"/>
                </a:solidFill>
                <a:latin typeface="+mn-lt"/>
                <a:ea typeface="+mn-ea"/>
                <a:cs typeface="+mn-cs"/>
              </a:rPr>
              <a:t> </a:t>
            </a:r>
            <a:r>
              <a:rPr lang="da-DK" sz="1200" b="0" i="1" u="none" strike="noStrike" kern="1200" baseline="0" dirty="0">
                <a:solidFill>
                  <a:schemeClr val="tx1"/>
                </a:solidFill>
                <a:latin typeface="+mn-lt"/>
                <a:ea typeface="+mn-ea"/>
                <a:cs typeface="+mn-cs"/>
              </a:rPr>
              <a:t>t</a:t>
            </a:r>
            <a:r>
              <a:rPr lang="da-DK" sz="1200" b="0" i="1" u="none" strike="noStrike" kern="1200" baseline="-25000" dirty="0">
                <a:solidFill>
                  <a:schemeClr val="tx1"/>
                </a:solidFill>
                <a:latin typeface="+mn-lt"/>
                <a:ea typeface="+mn-ea"/>
                <a:cs typeface="+mn-cs"/>
              </a:rPr>
              <a:t>f</a:t>
            </a:r>
            <a:r>
              <a:rPr lang="da-DK" sz="1200" b="0" i="1" u="none" strike="noStrike" kern="1200" baseline="0" dirty="0">
                <a:solidFill>
                  <a:schemeClr val="tx1"/>
                </a:solidFill>
                <a:latin typeface="+mn-lt"/>
                <a:ea typeface="+mn-ea"/>
                <a:cs typeface="+mn-cs"/>
              </a:rPr>
              <a:t> </a:t>
            </a:r>
            <a:r>
              <a:rPr lang="en-US" sz="1200" kern="1200" dirty="0">
                <a:solidFill>
                  <a:schemeClr val="tx1"/>
                </a:solidFill>
                <a:effectLst/>
                <a:latin typeface="+mn-lt"/>
                <a:ea typeface="+mn-ea"/>
                <a:cs typeface="+mn-cs"/>
              </a:rPr>
              <a:t>–</a:t>
            </a:r>
            <a:r>
              <a:rPr lang="da-DK" sz="1200" b="0" i="0" u="none" strike="noStrike" kern="1200" baseline="0" dirty="0">
                <a:solidFill>
                  <a:schemeClr val="tx1"/>
                </a:solidFill>
                <a:latin typeface="+mn-lt"/>
                <a:ea typeface="+mn-ea"/>
                <a:cs typeface="+mn-cs"/>
              </a:rPr>
              <a:t> </a:t>
            </a:r>
            <a:r>
              <a:rPr lang="da-DK" sz="1200" b="0" i="1" u="none" strike="noStrike" kern="1200" baseline="0" dirty="0">
                <a:solidFill>
                  <a:schemeClr val="tx1"/>
                </a:solidFill>
                <a:latin typeface="+mn-lt"/>
                <a:ea typeface="+mn-ea"/>
                <a:cs typeface="+mn-cs"/>
              </a:rPr>
              <a:t>t</a:t>
            </a:r>
            <a:r>
              <a:rPr lang="da-DK" sz="1200" b="0" i="1" u="none" strike="noStrike" kern="1200" baseline="-25000" dirty="0">
                <a:solidFill>
                  <a:schemeClr val="tx1"/>
                </a:solidFill>
                <a:latin typeface="+mn-lt"/>
                <a:ea typeface="+mn-ea"/>
                <a:cs typeface="+mn-cs"/>
              </a:rPr>
              <a:t>i</a:t>
            </a:r>
            <a:r>
              <a:rPr lang="da-DK" sz="1200" b="0" i="0" u="none" strike="noStrike" kern="1200" baseline="0" dirty="0">
                <a:solidFill>
                  <a:schemeClr val="tx1"/>
                </a:solidFill>
                <a:latin typeface="+mn-lt"/>
                <a:ea typeface="+mn-ea"/>
                <a:cs typeface="+mn-cs"/>
              </a:rPr>
              <a:t>.</a:t>
            </a:r>
          </a:p>
          <a:p>
            <a:endParaRPr lang="da-DK"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you are driving your car, it’s rare you travel for long distances at constant velocity. The velocity of the car increases when you step harder on the gas pedal and decreases when you apply the brakes. The velocity also changes when you round a curve, altering your direction of motion. The changing of an object’s velocity with time is called </a:t>
            </a:r>
            <a:r>
              <a:rPr lang="en-US" sz="1200" b="1" kern="1200" dirty="0">
                <a:solidFill>
                  <a:schemeClr val="tx1"/>
                </a:solidFill>
                <a:effectLst/>
                <a:latin typeface="+mn-lt"/>
                <a:ea typeface="+mn-ea"/>
                <a:cs typeface="+mn-cs"/>
              </a:rPr>
              <a:t>acceleration.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a:t>
            </a:r>
            <a:r>
              <a:rPr lang="en-US" sz="1200" b="0" kern="1200" baseline="0" dirty="0">
                <a:solidFill>
                  <a:schemeClr val="tx1"/>
                </a:solidFill>
                <a:effectLst/>
                <a:latin typeface="+mn-lt"/>
                <a:ea typeface="+mn-ea"/>
                <a:cs typeface="+mn-cs"/>
              </a:rPr>
              <a:t> the figure, the </a:t>
            </a:r>
            <a:r>
              <a:rPr lang="en-US" sz="1200" kern="1200" dirty="0">
                <a:solidFill>
                  <a:schemeClr val="tx1"/>
                </a:solidFill>
                <a:effectLst/>
                <a:latin typeface="+mn-lt"/>
                <a:ea typeface="+mn-ea"/>
                <a:cs typeface="+mn-cs"/>
              </a:rPr>
              <a:t>car moves along a straight highway.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time </a:t>
            </a:r>
            <a:r>
              <a:rPr lang="en-US" sz="1200" i="1" kern="1200" dirty="0" err="1">
                <a:solidFill>
                  <a:schemeClr val="tx1"/>
                </a:solidFill>
                <a:effectLst/>
                <a:latin typeface="+mn-lt"/>
                <a:ea typeface="+mn-ea"/>
                <a:cs typeface="+mn-cs"/>
              </a:rPr>
              <a:t>t</a:t>
            </a:r>
            <a:r>
              <a:rPr lang="en-US" sz="1200" i="1" kern="1200" baseline="-250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has a velocity of </a:t>
            </a:r>
            <a:r>
              <a:rPr lang="en-US" sz="1200" i="1" kern="1200" dirty="0">
                <a:solidFill>
                  <a:schemeClr val="tx1"/>
                </a:solidFill>
                <a:effectLst/>
                <a:latin typeface="+mn-lt"/>
                <a:ea typeface="+mn-ea"/>
                <a:cs typeface="+mn-cs"/>
              </a:rPr>
              <a:t>v</a:t>
            </a:r>
            <a:r>
              <a:rPr lang="en-US" sz="1200" i="1" kern="1200" baseline="-25000" dirty="0">
                <a:solidFill>
                  <a:schemeClr val="tx1"/>
                </a:solidFill>
                <a:effectLst/>
                <a:latin typeface="+mn-lt"/>
                <a:ea typeface="+mn-ea"/>
                <a:cs typeface="+mn-cs"/>
              </a:rPr>
              <a:t>i </a:t>
            </a:r>
            <a:r>
              <a:rPr lang="en-US" sz="1200" kern="1200" dirty="0">
                <a:solidFill>
                  <a:schemeClr val="tx1"/>
                </a:solidFill>
                <a:effectLst/>
                <a:latin typeface="+mn-lt"/>
                <a:ea typeface="+mn-ea"/>
                <a:cs typeface="+mn-cs"/>
              </a:rPr>
              <a:t>, and at time </a:t>
            </a:r>
            <a:r>
              <a:rPr lang="en-US" sz="1200" i="1" kern="1200" dirty="0" err="1">
                <a:solidFill>
                  <a:schemeClr val="tx1"/>
                </a:solidFill>
                <a:effectLst/>
                <a:latin typeface="+mn-lt"/>
                <a:ea typeface="+mn-ea"/>
                <a:cs typeface="+mn-cs"/>
              </a:rPr>
              <a:t>t</a:t>
            </a:r>
            <a:r>
              <a:rPr lang="en-US" sz="1200" i="1" kern="1200" baseline="-25000" dirty="0" err="1">
                <a:solidFill>
                  <a:schemeClr val="tx1"/>
                </a:solidFill>
                <a:effectLst/>
                <a:latin typeface="+mn-lt"/>
                <a:ea typeface="+mn-ea"/>
                <a:cs typeface="+mn-cs"/>
              </a:rPr>
              <a:t>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its velocity is </a:t>
            </a:r>
            <a:r>
              <a:rPr lang="en-US" sz="1200" i="1" kern="1200" dirty="0" err="1">
                <a:solidFill>
                  <a:schemeClr val="tx1"/>
                </a:solidFill>
                <a:effectLst/>
                <a:latin typeface="+mn-lt"/>
                <a:ea typeface="+mn-ea"/>
                <a:cs typeface="+mn-cs"/>
              </a:rPr>
              <a:t>v</a:t>
            </a:r>
            <a:r>
              <a:rPr lang="en-US" sz="1200" i="1" kern="1200" baseline="-25000" dirty="0" err="1">
                <a:solidFill>
                  <a:schemeClr val="tx1"/>
                </a:solidFill>
                <a:effectLst/>
                <a:latin typeface="+mn-lt"/>
                <a:ea typeface="+mn-ea"/>
                <a:cs typeface="+mn-cs"/>
              </a:rPr>
              <a:t>f</a:t>
            </a:r>
            <a:r>
              <a:rPr lang="en-US" sz="1200" i="1" kern="1200" baseline="-250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t>
            </a:r>
            <a:r>
              <a:rPr lang="en-US" sz="1200" i="1" kern="1200" baseline="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effectLst/>
                <a:latin typeface="+mn-lt"/>
                <a:ea typeface="+mn-ea"/>
                <a:cs typeface="+mn-cs"/>
              </a:rPr>
              <a:t>The </a:t>
            </a:r>
            <a:r>
              <a:rPr lang="en-US" sz="1200" b="1" i="0" kern="1200" baseline="0" dirty="0">
                <a:solidFill>
                  <a:schemeClr val="tx1"/>
                </a:solidFill>
                <a:effectLst/>
                <a:latin typeface="+mn-lt"/>
                <a:ea typeface="+mn-ea"/>
                <a:cs typeface="+mn-cs"/>
              </a:rPr>
              <a:t>average acceleration</a:t>
            </a:r>
            <a:r>
              <a:rPr lang="en-US" sz="1200" b="0" i="0" kern="1200" baseline="0" dirty="0">
                <a:solidFill>
                  <a:schemeClr val="tx1"/>
                </a:solidFill>
                <a:effectLst/>
                <a:latin typeface="+mn-lt"/>
                <a:ea typeface="+mn-ea"/>
                <a:cs typeface="+mn-cs"/>
              </a:rPr>
              <a:t> [click to show equation] during the time interval </a:t>
            </a:r>
            <a:r>
              <a:rPr lang="en-US" sz="1200" b="0" i="0" kern="1200" baseline="0" dirty="0">
                <a:solidFill>
                  <a:schemeClr val="tx1"/>
                </a:solidFill>
                <a:effectLst/>
                <a:latin typeface="+mn-lt"/>
                <a:ea typeface="+mn-ea"/>
                <a:cs typeface="+mn-cs"/>
                <a:sym typeface="Symbol" panose="05050102010706020507" pitchFamily="18" charset="2"/>
              </a:rPr>
              <a:t>t is the change in velocity divided by the change in time. </a:t>
            </a:r>
            <a:endParaRPr lang="en-US" sz="1200" i="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34</a:t>
            </a:fld>
            <a:endParaRPr lang="en-US"/>
          </a:p>
        </p:txBody>
      </p:sp>
    </p:spTree>
    <p:extLst>
      <p:ext uri="{BB962C8B-B14F-4D97-AF65-F5344CB8AC3E}">
        <p14:creationId xmlns:p14="http://schemas.microsoft.com/office/powerpoint/2010/main" val="203240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imagine the car in the figure accelerates from an initial velocity of </a:t>
            </a:r>
            <a:r>
              <a:rPr lang="en-US" sz="1200" i="1" kern="1200" dirty="0">
                <a:solidFill>
                  <a:schemeClr val="tx1"/>
                </a:solidFill>
                <a:effectLst/>
                <a:latin typeface="+mn-lt"/>
                <a:ea typeface="+mn-ea"/>
                <a:cs typeface="+mn-cs"/>
              </a:rPr>
              <a:t>v</a:t>
            </a:r>
            <a:r>
              <a:rPr lang="en-US" sz="1200" i="1" kern="1200" baseline="-25000" dirty="0">
                <a:solidFill>
                  <a:schemeClr val="tx1"/>
                </a:solidFill>
                <a:effectLst/>
                <a:latin typeface="+mn-lt"/>
                <a:ea typeface="+mn-ea"/>
                <a:cs typeface="+mn-cs"/>
              </a:rPr>
              <a:t>i </a:t>
            </a:r>
            <a:r>
              <a:rPr lang="en-US" sz="1200" i="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110 m/s to a final velocity of </a:t>
            </a:r>
            <a:r>
              <a:rPr lang="en-US" sz="1200" i="1" kern="1200" dirty="0" err="1">
                <a:solidFill>
                  <a:schemeClr val="tx1"/>
                </a:solidFill>
                <a:effectLst/>
                <a:latin typeface="+mn-lt"/>
                <a:ea typeface="+mn-ea"/>
                <a:cs typeface="+mn-cs"/>
              </a:rPr>
              <a:t>v</a:t>
            </a:r>
            <a:r>
              <a:rPr lang="en-US" sz="1200" i="1" kern="1200" baseline="-25000" dirty="0" err="1">
                <a:solidFill>
                  <a:schemeClr val="tx1"/>
                </a:solidFill>
                <a:effectLst/>
                <a:latin typeface="+mn-lt"/>
                <a:ea typeface="+mn-ea"/>
                <a:cs typeface="+mn-cs"/>
              </a:rPr>
              <a:t>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120 m/s in a time interval of 2 s, and both velocities are toward the right, selected as the positive direction.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use our definition to calculate the average acceleration for this time interval, [click to show equation] which is +5 m/s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Acceleration is a vector quantity having dimensions of length divided by the time squared. An average acceleration of +5 m/s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means that, on average, the car increases its velocity by 5 m/s every second in the positive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-direction. </a:t>
            </a:r>
          </a:p>
        </p:txBody>
      </p:sp>
      <p:sp>
        <p:nvSpPr>
          <p:cNvPr id="4" name="Slide Number Placeholder 3"/>
          <p:cNvSpPr>
            <a:spLocks noGrp="1"/>
          </p:cNvSpPr>
          <p:nvPr>
            <p:ph type="sldNum" sz="quarter" idx="10"/>
          </p:nvPr>
        </p:nvSpPr>
        <p:spPr/>
        <p:txBody>
          <a:bodyPr/>
          <a:lstStyle/>
          <a:p>
            <a:fld id="{6E7E7F27-47DB-D94D-995F-E3088F8069A6}" type="slidenum">
              <a:rPr lang="en-US" smtClean="0"/>
              <a:t>35</a:t>
            </a:fld>
            <a:endParaRPr lang="en-US"/>
          </a:p>
        </p:txBody>
      </p:sp>
    </p:spTree>
    <p:extLst>
      <p:ext uri="{BB962C8B-B14F-4D97-AF65-F5344CB8AC3E}">
        <p14:creationId xmlns:p14="http://schemas.microsoft.com/office/powerpoint/2010/main" val="3686582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the case of motion in a straight line, the direction of the velocity of an object and the direction of its acceleration are related.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When the object’s velocity and acceleration are in the same direction, the speed of the object increases with time. When the object’s velocity and acceleration are in opposite directions, the speed of the object decreases with time.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uppose the velocity of a car changes from –10 m/s to –20 m/s [click to show equations] in a time interval of 2 s. The minus signs indicate that the velocities of the car are in the negative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-direction; they do </a:t>
            </a:r>
            <a:r>
              <a:rPr lang="en-US" sz="1200" i="1" kern="1200" dirty="0">
                <a:solidFill>
                  <a:schemeClr val="tx1"/>
                </a:solidFill>
                <a:effectLst/>
                <a:latin typeface="+mn-lt"/>
                <a:ea typeface="+mn-ea"/>
                <a:cs typeface="+mn-cs"/>
              </a:rPr>
              <a:t>not </a:t>
            </a:r>
            <a:r>
              <a:rPr lang="en-US" sz="1200" kern="1200" dirty="0">
                <a:solidFill>
                  <a:schemeClr val="tx1"/>
                </a:solidFill>
                <a:effectLst/>
                <a:latin typeface="+mn-lt"/>
                <a:ea typeface="+mn-ea"/>
                <a:cs typeface="+mn-cs"/>
              </a:rPr>
              <a:t>mean that the car is slowing down! Let’s calculate the average acceleration.</a:t>
            </a:r>
            <a:r>
              <a:rPr lang="en-US" sz="1200" kern="1200" baseline="0" dirty="0">
                <a:solidFill>
                  <a:schemeClr val="tx1"/>
                </a:solidFill>
                <a:effectLst/>
                <a:latin typeface="+mn-lt"/>
                <a:ea typeface="+mn-ea"/>
                <a:cs typeface="+mn-cs"/>
              </a:rPr>
              <a:t> [click to show equation]. Our result is</a:t>
            </a:r>
            <a:r>
              <a:rPr lang="en-US" sz="1200" kern="1200" dirty="0">
                <a:solidFill>
                  <a:schemeClr val="tx1"/>
                </a:solidFill>
                <a:effectLst/>
                <a:latin typeface="+mn-lt"/>
                <a:ea typeface="+mn-ea"/>
                <a:cs typeface="+mn-cs"/>
              </a:rPr>
              <a:t> –5 m/s. The minus sign indicates that the acceleration vector is also in the negative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-direction. Because the velocity and acceleration vectors are in the same direction, the speed of the car must increase as the car moves to the left. </a:t>
            </a:r>
          </a:p>
          <a:p>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Positive and negative accelerations specify directions relative to chosen axes, not “speeding up” or “slowing down.” The terms </a:t>
            </a:r>
            <a:r>
              <a:rPr lang="en-US" sz="1200" i="1" kern="1200" dirty="0">
                <a:solidFill>
                  <a:schemeClr val="tx1"/>
                </a:solidFill>
                <a:effectLst/>
                <a:latin typeface="+mn-lt"/>
                <a:ea typeface="+mn-ea"/>
                <a:cs typeface="+mn-cs"/>
              </a:rPr>
              <a:t>speeding up </a:t>
            </a:r>
            <a:r>
              <a:rPr lang="en-US" sz="1200" i="0" kern="1200" dirty="0">
                <a:solidFill>
                  <a:schemeClr val="tx1"/>
                </a:solidFill>
                <a:effectLst/>
                <a:latin typeface="+mn-lt"/>
                <a:ea typeface="+mn-ea"/>
                <a:cs typeface="+mn-cs"/>
              </a:rPr>
              <a:t>refers</a:t>
            </a:r>
            <a:r>
              <a:rPr lang="en-US" sz="1200" i="0" kern="1200" baseline="0" dirty="0">
                <a:solidFill>
                  <a:schemeClr val="tx1"/>
                </a:solidFill>
                <a:effectLst/>
                <a:latin typeface="+mn-lt"/>
                <a:ea typeface="+mn-ea"/>
                <a:cs typeface="+mn-cs"/>
              </a:rPr>
              <a:t> to an increase in speed, and</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slowing down </a:t>
            </a:r>
            <a:r>
              <a:rPr lang="en-US" sz="1200" kern="1200" dirty="0">
                <a:solidFill>
                  <a:schemeClr val="tx1"/>
                </a:solidFill>
                <a:effectLst/>
                <a:latin typeface="+mn-lt"/>
                <a:ea typeface="+mn-ea"/>
                <a:cs typeface="+mn-cs"/>
              </a:rPr>
              <a:t>refers to a decrease in speed.</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36</a:t>
            </a:fld>
            <a:endParaRPr lang="en-US"/>
          </a:p>
        </p:txBody>
      </p:sp>
    </p:spTree>
    <p:extLst>
      <p:ext uri="{BB962C8B-B14F-4D97-AF65-F5344CB8AC3E}">
        <p14:creationId xmlns:p14="http://schemas.microsoft.com/office/powerpoint/2010/main" val="2440843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Justify your answer to a neighbor, and listen to their ideas. Be ready to contribute to a group discussion in a  couple of minutes.</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b="0" dirty="0"/>
              <a:t>False</a:t>
            </a:r>
            <a:endParaRPr lang="en-US" altLang="en-US" dirty="0"/>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The car may be slowing down, so that the direction of its acceleration is opposite the direction of its velocity.</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37</a:t>
            </a:fld>
            <a:endParaRPr lang="en-US"/>
          </a:p>
        </p:txBody>
      </p:sp>
    </p:spTree>
    <p:extLst>
      <p:ext uri="{BB962C8B-B14F-4D97-AF65-F5344CB8AC3E}">
        <p14:creationId xmlns:p14="http://schemas.microsoft.com/office/powerpoint/2010/main" val="1039076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Develop your explanation, run it by a neighbor to see if it makes sense, and then we’ll hear from you in about two minutes.</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b="0" dirty="0"/>
              <a:t>True</a:t>
            </a:r>
            <a:endParaRPr lang="en-US" altLang="en-US" dirty="0"/>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If the velocity is in the direction chosen as negative, a positive acceleration causes a decrease in speed.</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38</a:t>
            </a:fld>
            <a:endParaRPr lang="en-US"/>
          </a:p>
        </p:txBody>
      </p:sp>
    </p:spTree>
    <p:extLst>
      <p:ext uri="{BB962C8B-B14F-4D97-AF65-F5344CB8AC3E}">
        <p14:creationId xmlns:p14="http://schemas.microsoft.com/office/powerpoint/2010/main" val="2608838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share your thoughts with another classmate, and in two minutes we’ll all talk it through together.</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b="0" dirty="0"/>
              <a:t>True</a:t>
            </a:r>
            <a:endParaRPr lang="en-US" altLang="en-US" dirty="0"/>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For an accelerating particle to stop at all, the velocity and acceleration must have opposite signs, so that the speed is decreasing. If this is the case, the particle will eventually come to rest. If the acceleration remains constant, however, the particle must begin to move again, opposite to the direction of its original velocity. If the particle comes to rest and then stays at rest, the acceleration has become zero at the moment the motion stops. This is the case for a braking car—the acceleration is negative and goes to zero as the car comes to rest.</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39</a:t>
            </a:fld>
            <a:endParaRPr lang="en-US"/>
          </a:p>
        </p:txBody>
      </p:sp>
    </p:spTree>
    <p:extLst>
      <p:ext uri="{BB962C8B-B14F-4D97-AF65-F5344CB8AC3E}">
        <p14:creationId xmlns:p14="http://schemas.microsoft.com/office/powerpoint/2010/main" val="3362923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a:t>
            </a:r>
            <a:r>
              <a:rPr lang="en-US" sz="1200" kern="1200" baseline="0" dirty="0">
                <a:solidFill>
                  <a:schemeClr val="tx1"/>
                </a:solidFill>
                <a:effectLst/>
                <a:latin typeface="+mn-lt"/>
                <a:ea typeface="+mn-ea"/>
                <a:cs typeface="+mn-cs"/>
              </a:rPr>
              <a:t> you can imagine, t</a:t>
            </a:r>
            <a:r>
              <a:rPr lang="en-US" sz="1200" kern="1200" dirty="0">
                <a:solidFill>
                  <a:schemeClr val="tx1"/>
                </a:solidFill>
                <a:effectLst/>
                <a:latin typeface="+mn-lt"/>
                <a:ea typeface="+mn-ea"/>
                <a:cs typeface="+mn-cs"/>
              </a:rPr>
              <a:t>he value of the average acceleration is often different for different time intervals, so it’s useful to define the </a:t>
            </a:r>
            <a:r>
              <a:rPr lang="en-US" sz="1200" b="1" kern="1200" dirty="0">
                <a:solidFill>
                  <a:schemeClr val="tx1"/>
                </a:solidFill>
                <a:effectLst/>
                <a:latin typeface="+mn-lt"/>
                <a:ea typeface="+mn-ea"/>
                <a:cs typeface="+mn-cs"/>
              </a:rPr>
              <a:t>instantaneous acceleration, </a:t>
            </a:r>
            <a:r>
              <a:rPr lang="en-US" sz="1200" kern="1200" dirty="0">
                <a:solidFill>
                  <a:schemeClr val="tx1"/>
                </a:solidFill>
                <a:effectLst/>
                <a:latin typeface="+mn-lt"/>
                <a:ea typeface="+mn-ea"/>
                <a:cs typeface="+mn-cs"/>
              </a:rPr>
              <a:t>which is analogous to the instantaneous velocity.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instantaneous acceleration </a:t>
            </a:r>
            <a:r>
              <a:rPr lang="en-US" sz="1200" i="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is the limit of the average acceleration as the time interval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goes to zero. Again, the notation means that the ratio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v</a:t>
            </a:r>
            <a:r>
              <a:rPr lang="en-US" sz="1200" kern="1200" dirty="0">
                <a:solidFill>
                  <a:schemeClr val="tx1"/>
                </a:solidFill>
                <a:effectLst/>
                <a:latin typeface="+mn-lt"/>
                <a:ea typeface="+mn-ea"/>
                <a:cs typeface="+mn-cs"/>
              </a:rPr>
              <a:t> over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is evaluated for smaller and smaller values of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The closer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gets to zero, the closer the ratio gets to a fixed number, which is the instantaneous acceleration. </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41</a:t>
            </a:fld>
            <a:endParaRPr lang="en-US"/>
          </a:p>
        </p:txBody>
      </p:sp>
    </p:spTree>
    <p:extLst>
      <p:ext uri="{BB962C8B-B14F-4D97-AF65-F5344CB8AC3E}">
        <p14:creationId xmlns:p14="http://schemas.microsoft.com/office/powerpoint/2010/main" val="1118343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2.9 </a:t>
            </a:r>
            <a:r>
              <a:rPr lang="en-US" sz="1200" b="0" i="0" u="none" strike="noStrike" kern="1200" baseline="0" dirty="0">
                <a:solidFill>
                  <a:schemeClr val="tx1"/>
                </a:solidFill>
                <a:latin typeface="+mn-lt"/>
                <a:ea typeface="+mn-ea"/>
                <a:cs typeface="+mn-cs"/>
              </a:rPr>
              <a:t>(a) (left) A car, modeled as a particle, moving along the </a:t>
            </a:r>
            <a:r>
              <a:rPr lang="en-US" sz="1200" b="0" i="1" u="none" strike="noStrike" kern="1200" baseline="0" dirty="0">
                <a:solidFill>
                  <a:schemeClr val="tx1"/>
                </a:solidFill>
                <a:latin typeface="+mn-lt"/>
                <a:ea typeface="+mn-ea"/>
                <a:cs typeface="+mn-cs"/>
              </a:rPr>
              <a:t>x</a:t>
            </a:r>
            <a:r>
              <a:rPr lang="en-US" sz="1200" b="0" i="0" u="none" strike="noStrike" kern="1200" baseline="0" dirty="0">
                <a:solidFill>
                  <a:schemeClr val="tx1"/>
                </a:solidFill>
                <a:latin typeface="+mn-lt"/>
                <a:ea typeface="+mn-ea"/>
                <a:cs typeface="+mn-cs"/>
              </a:rPr>
              <a:t>-axis from P to Q, has velocity </a:t>
            </a:r>
            <a:r>
              <a:rPr lang="en-US" sz="1200" b="0" i="1" u="none" strike="noStrike" kern="1200" baseline="0" dirty="0" err="1">
                <a:solidFill>
                  <a:schemeClr val="tx1"/>
                </a:solidFill>
                <a:latin typeface="+mn-lt"/>
                <a:ea typeface="+mn-ea"/>
                <a:cs typeface="+mn-cs"/>
              </a:rPr>
              <a:t>v</a:t>
            </a:r>
            <a:r>
              <a:rPr lang="en-US" sz="1200" b="0" i="1" u="none" strike="noStrike" kern="1200" baseline="-25000" dirty="0" err="1">
                <a:solidFill>
                  <a:schemeClr val="tx1"/>
                </a:solidFill>
                <a:latin typeface="+mn-lt"/>
                <a:ea typeface="+mn-ea"/>
                <a:cs typeface="+mn-cs"/>
              </a:rPr>
              <a:t>xi</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at </a:t>
            </a:r>
            <a:r>
              <a:rPr lang="en-US" sz="1200" b="0" i="1" u="none" strike="noStrike" kern="1200" baseline="0" dirty="0">
                <a:solidFill>
                  <a:schemeClr val="tx1"/>
                </a:solidFill>
                <a:latin typeface="+mn-lt"/>
                <a:ea typeface="+mn-ea"/>
                <a:cs typeface="+mn-cs"/>
              </a:rPr>
              <a:t>t =</a:t>
            </a:r>
            <a:r>
              <a:rPr lang="en-US" sz="1200" b="0" i="0"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t</a:t>
            </a:r>
            <a:r>
              <a:rPr lang="en-US" sz="1200" b="0" i="1" u="none" strike="noStrike" kern="1200" baseline="-25000" dirty="0" err="1">
                <a:solidFill>
                  <a:schemeClr val="tx1"/>
                </a:solidFill>
                <a:latin typeface="+mn-lt"/>
                <a:ea typeface="+mn-ea"/>
                <a:cs typeface="+mn-cs"/>
              </a:rPr>
              <a:t>i</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and velocity </a:t>
            </a:r>
            <a:r>
              <a:rPr lang="en-US" sz="1200" b="0" i="1" u="none" strike="noStrike" kern="1200" baseline="0" dirty="0" err="1">
                <a:solidFill>
                  <a:schemeClr val="tx1"/>
                </a:solidFill>
                <a:latin typeface="+mn-lt"/>
                <a:ea typeface="+mn-ea"/>
                <a:cs typeface="+mn-cs"/>
              </a:rPr>
              <a:t>v</a:t>
            </a:r>
            <a:r>
              <a:rPr lang="en-US" sz="1200" b="0" i="1" u="none" strike="noStrike" kern="1200" baseline="-25000" dirty="0" err="1">
                <a:solidFill>
                  <a:schemeClr val="tx1"/>
                </a:solidFill>
                <a:latin typeface="+mn-lt"/>
                <a:ea typeface="+mn-ea"/>
                <a:cs typeface="+mn-cs"/>
              </a:rPr>
              <a:t>xf</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at </a:t>
            </a:r>
            <a:r>
              <a:rPr lang="en-US" sz="1200" b="0" i="1" u="none" strike="noStrike" kern="1200" baseline="0" dirty="0">
                <a:solidFill>
                  <a:schemeClr val="tx1"/>
                </a:solidFill>
                <a:latin typeface="+mn-lt"/>
                <a:ea typeface="+mn-ea"/>
                <a:cs typeface="+mn-cs"/>
              </a:rPr>
              <a:t>t </a:t>
            </a:r>
            <a:r>
              <a:rPr lang="en-US" sz="1200" b="0" i="0"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t</a:t>
            </a:r>
            <a:r>
              <a:rPr lang="en-US" sz="1200" b="0" i="1" u="none" strike="noStrike" kern="1200" baseline="-25000" dirty="0" err="1">
                <a:solidFill>
                  <a:schemeClr val="tx1"/>
                </a:solidFill>
                <a:latin typeface="+mn-lt"/>
                <a:ea typeface="+mn-ea"/>
                <a:cs typeface="+mn-cs"/>
              </a:rPr>
              <a:t>f</a:t>
            </a:r>
            <a:r>
              <a:rPr lang="en-US" sz="1200" b="0" i="1" u="none" strike="noStrike" kern="1200" baseline="-2500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 (b) (right) Velocity vs. time graph for an object moving in a straight line.</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graph on the left is a </a:t>
            </a:r>
            <a:r>
              <a:rPr lang="en-US" sz="1200" b="1" kern="1200" dirty="0">
                <a:solidFill>
                  <a:schemeClr val="tx1"/>
                </a:solidFill>
                <a:effectLst/>
                <a:latin typeface="+mn-lt"/>
                <a:ea typeface="+mn-ea"/>
                <a:cs typeface="+mn-cs"/>
              </a:rPr>
              <a:t>velocity versus time graph, </a:t>
            </a:r>
            <a:r>
              <a:rPr lang="en-US" sz="1200" kern="1200" dirty="0">
                <a:solidFill>
                  <a:schemeClr val="tx1"/>
                </a:solidFill>
                <a:effectLst/>
                <a:latin typeface="+mn-lt"/>
                <a:ea typeface="+mn-ea"/>
                <a:cs typeface="+mn-cs"/>
              </a:rPr>
              <a:t>which plots the velocity of the</a:t>
            </a:r>
            <a:r>
              <a:rPr lang="en-US" sz="1200" kern="1200" baseline="0" dirty="0">
                <a:solidFill>
                  <a:schemeClr val="tx1"/>
                </a:solidFill>
                <a:effectLst/>
                <a:latin typeface="+mn-lt"/>
                <a:ea typeface="+mn-ea"/>
                <a:cs typeface="+mn-cs"/>
              </a:rPr>
              <a:t> car shown in the figure on the right </a:t>
            </a:r>
            <a:r>
              <a:rPr lang="en-US" sz="1200" kern="1200" dirty="0">
                <a:solidFill>
                  <a:schemeClr val="tx1"/>
                </a:solidFill>
                <a:effectLst/>
                <a:latin typeface="+mn-lt"/>
                <a:ea typeface="+mn-ea"/>
                <a:cs typeface="+mn-cs"/>
              </a:rPr>
              <a:t>against time. The graph, for example, could represent the motion of a car along a busy street.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average acceleration of the car between times </a:t>
            </a:r>
            <a:r>
              <a:rPr lang="en-US" sz="1200" i="1" kern="1200" dirty="0" err="1">
                <a:solidFill>
                  <a:schemeClr val="tx1"/>
                </a:solidFill>
                <a:effectLst/>
                <a:latin typeface="+mn-lt"/>
                <a:ea typeface="+mn-ea"/>
                <a:cs typeface="+mn-cs"/>
              </a:rPr>
              <a:t>t</a:t>
            </a:r>
            <a:r>
              <a:rPr lang="en-US" sz="1200" i="1" kern="1200" baseline="-25000" dirty="0" err="1">
                <a:solidFill>
                  <a:schemeClr val="tx1"/>
                </a:solidFill>
                <a:effectLst/>
                <a:latin typeface="+mn-lt"/>
                <a:ea typeface="+mn-ea"/>
                <a:cs typeface="+mn-cs"/>
              </a:rPr>
              <a:t>i</a:t>
            </a:r>
            <a:r>
              <a:rPr lang="en-US" sz="1200" i="1"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1" kern="1200" dirty="0" err="1">
                <a:solidFill>
                  <a:schemeClr val="tx1"/>
                </a:solidFill>
                <a:effectLst/>
                <a:latin typeface="+mn-lt"/>
                <a:ea typeface="+mn-ea"/>
                <a:cs typeface="+mn-cs"/>
              </a:rPr>
              <a:t>t</a:t>
            </a:r>
            <a:r>
              <a:rPr lang="en-US" sz="1200" i="1" kern="1200" baseline="-25000" dirty="0" err="1">
                <a:solidFill>
                  <a:schemeClr val="tx1"/>
                </a:solidFill>
                <a:effectLst/>
                <a:latin typeface="+mn-lt"/>
                <a:ea typeface="+mn-ea"/>
                <a:cs typeface="+mn-cs"/>
              </a:rPr>
              <a:t>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be found by determining the slope of the line joining points P and Q. If we imagine that point Q is brought closer and closer to point P, the line comes closer and closer to becoming tangent at P. [click to show text] The </a:t>
            </a:r>
            <a:r>
              <a:rPr lang="en-US" sz="1200" b="1" kern="1200" dirty="0">
                <a:solidFill>
                  <a:schemeClr val="tx1"/>
                </a:solidFill>
                <a:effectLst/>
                <a:latin typeface="+mn-lt"/>
                <a:ea typeface="+mn-ea"/>
                <a:cs typeface="+mn-cs"/>
              </a:rPr>
              <a:t>instantaneous acceleration of an object at a given time equals the slope of the tangent to the velocity versus time graph at that time.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now on, we will use the term </a:t>
            </a:r>
            <a:r>
              <a:rPr lang="en-US" sz="1200" i="1" kern="1200" dirty="0">
                <a:solidFill>
                  <a:schemeClr val="tx1"/>
                </a:solidFill>
                <a:effectLst/>
                <a:latin typeface="+mn-lt"/>
                <a:ea typeface="+mn-ea"/>
                <a:cs typeface="+mn-cs"/>
              </a:rPr>
              <a:t>acceleration </a:t>
            </a:r>
            <a:r>
              <a:rPr lang="en-US" sz="1200" kern="1200" dirty="0">
                <a:solidFill>
                  <a:schemeClr val="tx1"/>
                </a:solidFill>
                <a:effectLst/>
                <a:latin typeface="+mn-lt"/>
                <a:ea typeface="+mn-ea"/>
                <a:cs typeface="+mn-cs"/>
              </a:rPr>
              <a:t>to mean “instantaneous acceleration.”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special case where the velocity-versus-time graph of an object’s motion is a straight line, the instantaneous acceleration of the object at any point is equal to its average acceleration. That also means the tangent line to the graph overlaps the graph itself. In that case, the object’s acceleration is said to be </a:t>
            </a:r>
            <a:r>
              <a:rPr lang="en-US" sz="1200" i="1" kern="1200" dirty="0">
                <a:solidFill>
                  <a:schemeClr val="tx1"/>
                </a:solidFill>
                <a:effectLst/>
                <a:latin typeface="+mn-lt"/>
                <a:ea typeface="+mn-ea"/>
                <a:cs typeface="+mn-cs"/>
              </a:rPr>
              <a:t>uniform, </a:t>
            </a:r>
            <a:r>
              <a:rPr lang="en-US" sz="1200" kern="1200" dirty="0">
                <a:solidFill>
                  <a:schemeClr val="tx1"/>
                </a:solidFill>
                <a:effectLst/>
                <a:latin typeface="+mn-lt"/>
                <a:ea typeface="+mn-ea"/>
                <a:cs typeface="+mn-cs"/>
              </a:rPr>
              <a:t>which means that it has a constant value. </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42</a:t>
            </a:fld>
            <a:endParaRPr lang="en-US"/>
          </a:p>
        </p:txBody>
      </p:sp>
    </p:spTree>
    <p:extLst>
      <p:ext uri="{BB962C8B-B14F-4D97-AF65-F5344CB8AC3E}">
        <p14:creationId xmlns:p14="http://schemas.microsoft.com/office/powerpoint/2010/main" val="2777592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2.2 </a:t>
            </a:r>
            <a:r>
              <a:rPr lang="en-US" sz="1200" b="0" i="0" u="none" strike="noStrike" kern="1200" baseline="0" dirty="0">
                <a:solidFill>
                  <a:schemeClr val="tx1"/>
                </a:solidFill>
                <a:latin typeface="+mn-lt"/>
                <a:ea typeface="+mn-ea"/>
                <a:cs typeface="+mn-cs"/>
              </a:rPr>
              <a:t>(a) A car moves back and forth along a straight line taken to be the </a:t>
            </a:r>
            <a:r>
              <a:rPr lang="en-US" sz="1200" b="0" i="1" u="none" strike="noStrike" kern="1200" baseline="0" dirty="0">
                <a:solidFill>
                  <a:schemeClr val="tx1"/>
                </a:solidFill>
                <a:latin typeface="+mn-lt"/>
                <a:ea typeface="+mn-ea"/>
                <a:cs typeface="+mn-cs"/>
              </a:rPr>
              <a:t>x</a:t>
            </a:r>
            <a:r>
              <a:rPr lang="en-US" sz="1200" b="0" i="0" u="none" strike="noStrike" kern="1200" baseline="0" dirty="0">
                <a:solidFill>
                  <a:schemeClr val="tx1"/>
                </a:solidFill>
                <a:latin typeface="+mn-lt"/>
                <a:ea typeface="+mn-ea"/>
                <a:cs typeface="+mn-cs"/>
              </a:rPr>
              <a:t>-axis. Because we are interested only in the car’s translational motion, we can model it as a particle. </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an object moves, its position changes from one place in space and time to another. When we describe motion it is helpful to use a coordinate system and a specified origin. A </a:t>
            </a:r>
            <a:r>
              <a:rPr lang="en-US" sz="1200" b="1" kern="1200" dirty="0">
                <a:solidFill>
                  <a:schemeClr val="tx1"/>
                </a:solidFill>
                <a:effectLst/>
                <a:latin typeface="+mn-lt"/>
                <a:ea typeface="+mn-ea"/>
                <a:cs typeface="+mn-cs"/>
              </a:rPr>
              <a:t>frame of reference </a:t>
            </a:r>
            <a:r>
              <a:rPr lang="en-US" sz="1200" kern="1200" dirty="0">
                <a:solidFill>
                  <a:schemeClr val="tx1"/>
                </a:solidFill>
                <a:effectLst/>
                <a:latin typeface="+mn-lt"/>
                <a:ea typeface="+mn-ea"/>
                <a:cs typeface="+mn-cs"/>
              </a:rPr>
              <a:t>is a choice of coordinate axes that defines the starting point for measuring any quantity,</a:t>
            </a:r>
            <a:r>
              <a:rPr lang="en-US" sz="1200" kern="1200" baseline="0" dirty="0">
                <a:solidFill>
                  <a:schemeClr val="tx1"/>
                </a:solidFill>
                <a:effectLst/>
                <a:latin typeface="+mn-lt"/>
                <a:ea typeface="+mn-ea"/>
                <a:cs typeface="+mn-cs"/>
              </a:rPr>
              <a:t> which is </a:t>
            </a: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essential first step in solving virtually any problem in mechanics. Take a look at the figure. The car is moving along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-axis. The coordinates of the car at any time describe its position in space and, more importantly, its </a:t>
            </a:r>
            <a:r>
              <a:rPr lang="en-US" sz="1200" i="1" kern="1200" dirty="0">
                <a:solidFill>
                  <a:schemeClr val="tx1"/>
                </a:solidFill>
                <a:effectLst/>
                <a:latin typeface="+mn-lt"/>
                <a:ea typeface="+mn-ea"/>
                <a:cs typeface="+mn-cs"/>
              </a:rPr>
              <a:t>displacement </a:t>
            </a:r>
            <a:r>
              <a:rPr lang="en-US" sz="1200" kern="1200" dirty="0">
                <a:solidFill>
                  <a:schemeClr val="tx1"/>
                </a:solidFill>
                <a:effectLst/>
                <a:latin typeface="+mn-lt"/>
                <a:ea typeface="+mn-ea"/>
                <a:cs typeface="+mn-cs"/>
              </a:rPr>
              <a:t>at some given time of interest.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displacement,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of an object is defined as its </a:t>
            </a:r>
            <a:r>
              <a:rPr lang="en-US" sz="1200" i="1" kern="1200" dirty="0">
                <a:solidFill>
                  <a:schemeClr val="tx1"/>
                </a:solidFill>
                <a:effectLst/>
                <a:latin typeface="+mn-lt"/>
                <a:ea typeface="+mn-ea"/>
                <a:cs typeface="+mn-cs"/>
              </a:rPr>
              <a:t>change in position </a:t>
            </a:r>
            <a:r>
              <a:rPr lang="en-US" sz="1200" kern="1200" dirty="0">
                <a:solidFill>
                  <a:schemeClr val="tx1"/>
                </a:solidFill>
                <a:effectLst/>
                <a:latin typeface="+mn-lt"/>
                <a:ea typeface="+mn-ea"/>
                <a:cs typeface="+mn-cs"/>
              </a:rPr>
              <a:t>and is given by the equation shown. [click to show equation] In</a:t>
            </a:r>
            <a:r>
              <a:rPr lang="en-US" sz="1200" kern="1200" baseline="0" dirty="0">
                <a:solidFill>
                  <a:schemeClr val="tx1"/>
                </a:solidFill>
                <a:effectLst/>
                <a:latin typeface="+mn-lt"/>
                <a:ea typeface="+mn-ea"/>
                <a:cs typeface="+mn-cs"/>
              </a:rPr>
              <a:t> this equation </a:t>
            </a:r>
            <a:r>
              <a:rPr lang="en-US" sz="1200" i="1" kern="1200" dirty="0">
                <a:solidFill>
                  <a:schemeClr val="tx1"/>
                </a:solidFill>
                <a:effectLst/>
                <a:latin typeface="+mn-lt"/>
                <a:ea typeface="+mn-ea"/>
                <a:cs typeface="+mn-cs"/>
              </a:rPr>
              <a:t>x</a:t>
            </a:r>
            <a:r>
              <a:rPr lang="en-US" sz="1200" i="1" kern="1200" baseline="-25000" dirty="0">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the coordinate of the object’s initial position, where</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stands for initial, and </a:t>
            </a:r>
            <a:r>
              <a:rPr lang="en-US" sz="1200" i="1" kern="1200" dirty="0" err="1">
                <a:solidFill>
                  <a:schemeClr val="tx1"/>
                </a:solidFill>
                <a:effectLst/>
                <a:latin typeface="+mn-lt"/>
                <a:ea typeface="+mn-ea"/>
                <a:cs typeface="+mn-cs"/>
              </a:rPr>
              <a:t>x</a:t>
            </a:r>
            <a:r>
              <a:rPr lang="en-US" sz="1200" i="1" kern="1200" baseline="-25000" dirty="0" err="1">
                <a:solidFill>
                  <a:schemeClr val="tx1"/>
                </a:solidFill>
                <a:effectLst/>
                <a:latin typeface="+mn-lt"/>
                <a:ea typeface="+mn-ea"/>
                <a:cs typeface="+mn-cs"/>
              </a:rPr>
              <a:t>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the coordinate of the object’s final position, where</a:t>
            </a:r>
            <a:r>
              <a:rPr lang="en-US" sz="1200" i="1" kern="1200" dirty="0">
                <a:solidFill>
                  <a:schemeClr val="tx1"/>
                </a:solidFill>
                <a:effectLst/>
                <a:latin typeface="+mn-lt"/>
                <a:ea typeface="+mn-ea"/>
                <a:cs typeface="+mn-cs"/>
              </a:rPr>
              <a:t> f </a:t>
            </a:r>
            <a:r>
              <a:rPr lang="en-US" sz="1200" kern="1200" dirty="0">
                <a:solidFill>
                  <a:schemeClr val="tx1"/>
                </a:solidFill>
                <a:effectLst/>
                <a:latin typeface="+mn-lt"/>
                <a:ea typeface="+mn-ea"/>
                <a:cs typeface="+mn-cs"/>
              </a:rPr>
              <a:t>stands for final. We use the Greek letter delta to represent a change in a physical quantity. </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equation</a:t>
            </a:r>
            <a:r>
              <a:rPr lang="en-US" sz="1200" kern="1200" baseline="0" dirty="0">
                <a:solidFill>
                  <a:schemeClr val="tx1"/>
                </a:solidFill>
                <a:effectLst/>
                <a:latin typeface="+mn-lt"/>
                <a:ea typeface="+mn-ea"/>
                <a:cs typeface="+mn-cs"/>
              </a:rPr>
              <a:t> tells us that</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x </a:t>
            </a:r>
            <a:r>
              <a:rPr lang="en-US" sz="1200" kern="1200" dirty="0">
                <a:solidFill>
                  <a:schemeClr val="tx1"/>
                </a:solidFill>
                <a:effectLst/>
                <a:latin typeface="+mn-lt"/>
                <a:ea typeface="+mn-ea"/>
                <a:cs typeface="+mn-cs"/>
              </a:rPr>
              <a:t>is positive if </a:t>
            </a:r>
            <a:r>
              <a:rPr lang="en-US" sz="1200" i="1" kern="1200" dirty="0" err="1">
                <a:solidFill>
                  <a:schemeClr val="tx1"/>
                </a:solidFill>
                <a:effectLst/>
                <a:latin typeface="+mn-lt"/>
                <a:ea typeface="+mn-ea"/>
                <a:cs typeface="+mn-cs"/>
              </a:rPr>
              <a:t>x</a:t>
            </a:r>
            <a:r>
              <a:rPr lang="en-US" sz="1200" i="1" kern="1200" baseline="-25000" dirty="0" err="1">
                <a:solidFill>
                  <a:schemeClr val="tx1"/>
                </a:solidFill>
                <a:effectLst/>
                <a:latin typeface="+mn-lt"/>
                <a:ea typeface="+mn-ea"/>
                <a:cs typeface="+mn-cs"/>
              </a:rPr>
              <a:t>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greater than </a:t>
            </a:r>
            <a:r>
              <a:rPr lang="en-US" sz="1200" i="1" kern="1200" dirty="0">
                <a:solidFill>
                  <a:schemeClr val="tx1"/>
                </a:solidFill>
                <a:effectLst/>
                <a:latin typeface="+mn-lt"/>
                <a:ea typeface="+mn-ea"/>
                <a:cs typeface="+mn-cs"/>
              </a:rPr>
              <a:t>x</a:t>
            </a:r>
            <a:r>
              <a:rPr lang="en-US" sz="1200" i="1" kern="1200" baseline="-25000" dirty="0">
                <a:solidFill>
                  <a:schemeClr val="tx1"/>
                </a:solidFill>
                <a:effectLst/>
                <a:latin typeface="+mn-lt"/>
                <a:ea typeface="+mn-ea"/>
                <a:cs typeface="+mn-cs"/>
              </a:rPr>
              <a:t>i </a:t>
            </a:r>
            <a:r>
              <a:rPr lang="en-US" sz="1200" kern="1200" dirty="0">
                <a:solidFill>
                  <a:schemeClr val="tx1"/>
                </a:solidFill>
                <a:effectLst/>
                <a:latin typeface="+mn-lt"/>
                <a:ea typeface="+mn-ea"/>
                <a:cs typeface="+mn-cs"/>
              </a:rPr>
              <a:t>, and negative if </a:t>
            </a:r>
            <a:r>
              <a:rPr lang="en-US" sz="1200" i="1" kern="1200" dirty="0" err="1">
                <a:solidFill>
                  <a:schemeClr val="tx1"/>
                </a:solidFill>
                <a:effectLst/>
                <a:latin typeface="+mn-lt"/>
                <a:ea typeface="+mn-ea"/>
                <a:cs typeface="+mn-cs"/>
              </a:rPr>
              <a:t>x</a:t>
            </a:r>
            <a:r>
              <a:rPr lang="en-US" sz="1200" i="1" kern="1200" baseline="-25000" dirty="0" err="1">
                <a:solidFill>
                  <a:schemeClr val="tx1"/>
                </a:solidFill>
                <a:effectLst/>
                <a:latin typeface="+mn-lt"/>
                <a:ea typeface="+mn-ea"/>
                <a:cs typeface="+mn-cs"/>
              </a:rPr>
              <a:t>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less than </a:t>
            </a:r>
            <a:r>
              <a:rPr lang="en-US" sz="1200" i="1" kern="1200" dirty="0">
                <a:solidFill>
                  <a:schemeClr val="tx1"/>
                </a:solidFill>
                <a:effectLst/>
                <a:latin typeface="+mn-lt"/>
                <a:ea typeface="+mn-ea"/>
                <a:cs typeface="+mn-cs"/>
              </a:rPr>
              <a:t>x</a:t>
            </a:r>
            <a:r>
              <a:rPr lang="en-US" sz="1200" i="1" kern="1200" baseline="-25000" dirty="0">
                <a:solidFill>
                  <a:schemeClr val="tx1"/>
                </a:solidFill>
                <a:effectLst/>
                <a:latin typeface="+mn-lt"/>
                <a:ea typeface="+mn-ea"/>
                <a:cs typeface="+mn-cs"/>
              </a:rPr>
              <a:t>i </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15</a:t>
            </a:fld>
            <a:endParaRPr lang="en-US"/>
          </a:p>
        </p:txBody>
      </p:sp>
    </p:spTree>
    <p:extLst>
      <p:ext uri="{BB962C8B-B14F-4D97-AF65-F5344CB8AC3E}">
        <p14:creationId xmlns:p14="http://schemas.microsoft.com/office/powerpoint/2010/main" val="873964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check in with a classmate, and we’ll discuss it as a group in a few minutes.</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a and e, b and d, c and f</a:t>
            </a:r>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The velocity-vs.-time graph (a) has a constant slope, indicating a constant acceleration, which is represented by the acceleration-vs.-time graph (e).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Graph (b) represents an object whose speed always increases, and does so at an ever increasing rate. Thus, the acceleration must be increasing, and the acceleration-vs.-time graph that best indicates this behavior is (d).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Graph (c) depicts an object which first has a velocity that increases at a constant rate, which means that the object’s acceleration is constant. The motion then changes to one at constant speed, indicating that the acceleration of the object becomes zero. Thus, the best match to this situation is graph (f).</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43</a:t>
            </a:fld>
            <a:endParaRPr lang="en-US"/>
          </a:p>
        </p:txBody>
      </p:sp>
    </p:spTree>
    <p:extLst>
      <p:ext uri="{BB962C8B-B14F-4D97-AF65-F5344CB8AC3E}">
        <p14:creationId xmlns:p14="http://schemas.microsoft.com/office/powerpoint/2010/main" val="4066459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2.12 </a:t>
            </a:r>
            <a:r>
              <a:rPr lang="en-US" sz="1200" b="0" i="0" u="none" strike="noStrike" kern="1200" baseline="0" dirty="0">
                <a:solidFill>
                  <a:schemeClr val="tx1"/>
                </a:solidFill>
                <a:latin typeface="+mn-lt"/>
                <a:ea typeface="+mn-ea"/>
                <a:cs typeface="+mn-cs"/>
              </a:rPr>
              <a:t>(a) Motion diagram of a car moving along a straight roadway in a single direction. The velocity at each instant is indicated by a red arrow.</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Sometimes people confuse velocity and acceleration, but they’re very different concepts. Let’s take a look at this </a:t>
            </a:r>
            <a:r>
              <a:rPr lang="en-US" sz="1200" b="1" kern="1200" dirty="0">
                <a:solidFill>
                  <a:schemeClr val="tx1"/>
                </a:solidFill>
                <a:effectLst/>
                <a:latin typeface="+mn-lt"/>
                <a:ea typeface="+mn-ea"/>
                <a:cs typeface="+mn-cs"/>
              </a:rPr>
              <a:t>motion </a:t>
            </a:r>
            <a:r>
              <a:rPr lang="en-US" sz="1200" kern="1200" dirty="0">
                <a:solidFill>
                  <a:schemeClr val="tx1"/>
                </a:solidFill>
                <a:effectLst/>
                <a:latin typeface="+mn-lt"/>
                <a:ea typeface="+mn-ea"/>
                <a:cs typeface="+mn-cs"/>
              </a:rPr>
              <a:t>diagram, which is a representation of a moving object at successive time intervals, with velocity and acceleration vectors sketched at each position, red for velocity vectors and violet for acceleration vectors. We can assume that the time intervals between adjacent positions in the motion diagram are equal.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think of a motion diagram as the images resulting from a stroboscopic photograph of a moving object. Each image is made as the strobe light flashes. This figure represents three sets of strobe photographs of cars moving along a straight roadway from left to right. The time intervals between flashes of the stroboscope are equal in each diagram.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figure, the images of the car are equally spaced. That means the car moves the same distance in each time interval, so the car moves with </a:t>
            </a:r>
            <a:r>
              <a:rPr lang="en-US" sz="1200" i="1" kern="1200" dirty="0">
                <a:solidFill>
                  <a:schemeClr val="tx1"/>
                </a:solidFill>
                <a:effectLst/>
                <a:latin typeface="+mn-lt"/>
                <a:ea typeface="+mn-ea"/>
                <a:cs typeface="+mn-cs"/>
              </a:rPr>
              <a:t>constant positive velocity </a:t>
            </a:r>
            <a:r>
              <a:rPr lang="en-US" sz="1200" kern="1200" dirty="0">
                <a:solidFill>
                  <a:schemeClr val="tx1"/>
                </a:solidFill>
                <a:effectLst/>
                <a:latin typeface="+mn-lt"/>
                <a:ea typeface="+mn-ea"/>
                <a:cs typeface="+mn-cs"/>
              </a:rPr>
              <a:t>and has </a:t>
            </a:r>
            <a:r>
              <a:rPr lang="en-US" sz="1200" i="1" kern="1200" dirty="0">
                <a:solidFill>
                  <a:schemeClr val="tx1"/>
                </a:solidFill>
                <a:effectLst/>
                <a:latin typeface="+mn-lt"/>
                <a:ea typeface="+mn-ea"/>
                <a:cs typeface="+mn-cs"/>
              </a:rPr>
              <a:t>zero acceleration. </a:t>
            </a:r>
            <a:r>
              <a:rPr lang="en-US" sz="1200" kern="1200" dirty="0">
                <a:solidFill>
                  <a:schemeClr val="tx1"/>
                </a:solidFill>
                <a:effectLst/>
                <a:latin typeface="+mn-lt"/>
                <a:ea typeface="+mn-ea"/>
                <a:cs typeface="+mn-cs"/>
              </a:rPr>
              <a:t>The red arrows are all the same length, representing constant velocity, and there are no violet arrows, which means zero acceleration. </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44</a:t>
            </a:fld>
            <a:endParaRPr lang="en-US"/>
          </a:p>
        </p:txBody>
      </p:sp>
    </p:spTree>
    <p:extLst>
      <p:ext uri="{BB962C8B-B14F-4D97-AF65-F5344CB8AC3E}">
        <p14:creationId xmlns:p14="http://schemas.microsoft.com/office/powerpoint/2010/main" val="2602372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2.12 </a:t>
            </a:r>
            <a:r>
              <a:rPr lang="en-US" sz="1200" b="0" i="0" u="none" strike="noStrike" kern="1200" baseline="0" dirty="0">
                <a:solidFill>
                  <a:schemeClr val="tx1"/>
                </a:solidFill>
                <a:latin typeface="+mn-lt"/>
                <a:ea typeface="+mn-ea"/>
                <a:cs typeface="+mn-cs"/>
              </a:rPr>
              <a:t>(b) The constant acceleration is indicated by a purple arrow.</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figure, the images of the car become farther apart as time progresses and the velocity vector increases with time, because the car’s displacement between adjacent positions increases as time progresses. The car is moving with a </a:t>
            </a:r>
            <a:r>
              <a:rPr lang="en-US" sz="1200" i="1" kern="1200" dirty="0">
                <a:solidFill>
                  <a:schemeClr val="tx1"/>
                </a:solidFill>
                <a:effectLst/>
                <a:latin typeface="+mn-lt"/>
                <a:ea typeface="+mn-ea"/>
                <a:cs typeface="+mn-cs"/>
              </a:rPr>
              <a:t>positive velocity </a:t>
            </a:r>
            <a:r>
              <a:rPr lang="en-US" sz="1200" kern="1200" dirty="0">
                <a:solidFill>
                  <a:schemeClr val="tx1"/>
                </a:solidFill>
                <a:effectLst/>
                <a:latin typeface="+mn-lt"/>
                <a:ea typeface="+mn-ea"/>
                <a:cs typeface="+mn-cs"/>
              </a:rPr>
              <a:t>and a constant </a:t>
            </a:r>
            <a:r>
              <a:rPr lang="en-US" sz="1200" i="1" kern="1200" dirty="0">
                <a:solidFill>
                  <a:schemeClr val="tx1"/>
                </a:solidFill>
                <a:effectLst/>
                <a:latin typeface="+mn-lt"/>
                <a:ea typeface="+mn-ea"/>
                <a:cs typeface="+mn-cs"/>
              </a:rPr>
              <a:t>positive acceleration. </a:t>
            </a:r>
            <a:r>
              <a:rPr lang="en-US" sz="1200" kern="1200" dirty="0">
                <a:solidFill>
                  <a:schemeClr val="tx1"/>
                </a:solidFill>
                <a:effectLst/>
                <a:latin typeface="+mn-lt"/>
                <a:ea typeface="+mn-ea"/>
                <a:cs typeface="+mn-cs"/>
              </a:rPr>
              <a:t>The red arrows are successively longer in each image, and the violet arrows point to the right. </a:t>
            </a:r>
          </a:p>
        </p:txBody>
      </p:sp>
      <p:sp>
        <p:nvSpPr>
          <p:cNvPr id="4" name="Slide Number Placeholder 3"/>
          <p:cNvSpPr>
            <a:spLocks noGrp="1"/>
          </p:cNvSpPr>
          <p:nvPr>
            <p:ph type="sldNum" sz="quarter" idx="10"/>
          </p:nvPr>
        </p:nvSpPr>
        <p:spPr/>
        <p:txBody>
          <a:bodyPr/>
          <a:lstStyle/>
          <a:p>
            <a:fld id="{6E7E7F27-47DB-D94D-995F-E3088F8069A6}" type="slidenum">
              <a:rPr lang="en-US" smtClean="0"/>
              <a:t>45</a:t>
            </a:fld>
            <a:endParaRPr lang="en-US"/>
          </a:p>
        </p:txBody>
      </p:sp>
    </p:spTree>
    <p:extLst>
      <p:ext uri="{BB962C8B-B14F-4D97-AF65-F5344CB8AC3E}">
        <p14:creationId xmlns:p14="http://schemas.microsoft.com/office/powerpoint/2010/main" val="904600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2.12 </a:t>
            </a:r>
            <a:r>
              <a:rPr lang="en-US" sz="1200" b="0" i="0" u="none" strike="noStrike" kern="1200" baseline="0" dirty="0">
                <a:solidFill>
                  <a:schemeClr val="tx1"/>
                </a:solidFill>
                <a:latin typeface="+mn-lt"/>
                <a:ea typeface="+mn-ea"/>
                <a:cs typeface="+mn-cs"/>
              </a:rPr>
              <a:t>(c) </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figure, the car slows as it moves to the right because its displacement between adjacent positions decreases with time. In this case, the car moves initially to the right with a constant negative acceleration. The velocity vector decreases in time, as you can see by the red arrows getting shorter, and eventually reaches zero, as would happen when the brakes are applied. Notice that the acceleration and velocity vectors are </a:t>
            </a:r>
            <a:r>
              <a:rPr lang="en-US" sz="1200" i="1" kern="1200" dirty="0">
                <a:solidFill>
                  <a:schemeClr val="tx1"/>
                </a:solidFill>
                <a:effectLst/>
                <a:latin typeface="+mn-lt"/>
                <a:ea typeface="+mn-ea"/>
                <a:cs typeface="+mn-cs"/>
              </a:rPr>
              <a:t>not </a:t>
            </a:r>
            <a:r>
              <a:rPr lang="en-US" sz="1200" kern="1200" dirty="0">
                <a:solidFill>
                  <a:schemeClr val="tx1"/>
                </a:solidFill>
                <a:effectLst/>
                <a:latin typeface="+mn-lt"/>
                <a:ea typeface="+mn-ea"/>
                <a:cs typeface="+mn-cs"/>
              </a:rPr>
              <a:t>in the same direction. The car is moving with a </a:t>
            </a:r>
            <a:r>
              <a:rPr lang="en-US" sz="1200" i="1" kern="1200" dirty="0">
                <a:solidFill>
                  <a:schemeClr val="tx1"/>
                </a:solidFill>
                <a:effectLst/>
                <a:latin typeface="+mn-lt"/>
                <a:ea typeface="+mn-ea"/>
                <a:cs typeface="+mn-cs"/>
              </a:rPr>
              <a:t>positive velocity, </a:t>
            </a:r>
            <a:r>
              <a:rPr lang="en-US" sz="1200" kern="1200" dirty="0">
                <a:solidFill>
                  <a:schemeClr val="tx1"/>
                </a:solidFill>
                <a:effectLst/>
                <a:latin typeface="+mn-lt"/>
                <a:ea typeface="+mn-ea"/>
                <a:cs typeface="+mn-cs"/>
              </a:rPr>
              <a:t>but with a </a:t>
            </a:r>
            <a:r>
              <a:rPr lang="en-US" sz="1200" i="1" kern="1200" dirty="0">
                <a:solidFill>
                  <a:schemeClr val="tx1"/>
                </a:solidFill>
                <a:effectLst/>
                <a:latin typeface="+mn-lt"/>
                <a:ea typeface="+mn-ea"/>
                <a:cs typeface="+mn-cs"/>
              </a:rPr>
              <a:t>negative acceleration.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46</a:t>
            </a:fld>
            <a:endParaRPr lang="en-US"/>
          </a:p>
        </p:txBody>
      </p:sp>
    </p:spTree>
    <p:extLst>
      <p:ext uri="{BB962C8B-B14F-4D97-AF65-F5344CB8AC3E}">
        <p14:creationId xmlns:p14="http://schemas.microsoft.com/office/powerpoint/2010/main" val="2584332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Develop your explanation, run it by a neighbor to see if it makes sense, and then we’ll hear from you in about two minutes.</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b="0" dirty="0"/>
              <a:t>Graph b is impossible.</a:t>
            </a:r>
            <a:r>
              <a:rPr lang="en-US" b="0" baseline="0" dirty="0"/>
              <a:t> </a:t>
            </a:r>
            <a:endParaRPr lang="en-US" altLang="en-US" dirty="0"/>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According to </a:t>
            </a:r>
            <a:r>
              <a:rPr lang="en-US" sz="1200" b="0" i="1" u="none" strike="noStrike" kern="1200" baseline="0" dirty="0">
                <a:solidFill>
                  <a:schemeClr val="tx1"/>
                </a:solidFill>
                <a:latin typeface="+mn-lt"/>
                <a:ea typeface="+mn-ea"/>
                <a:cs typeface="+mn-cs"/>
              </a:rPr>
              <a:t>graph b</a:t>
            </a:r>
            <a:r>
              <a:rPr lang="en-US" sz="1200" b="0" i="0" u="none" strike="noStrike" kern="1200" baseline="0" dirty="0">
                <a:solidFill>
                  <a:schemeClr val="tx1"/>
                </a:solidFill>
                <a:latin typeface="+mn-lt"/>
                <a:ea typeface="+mn-ea"/>
                <a:cs typeface="+mn-cs"/>
              </a:rPr>
              <a:t>, there are some instants in time when the object is simultaneously at two different </a:t>
            </a:r>
            <a:r>
              <a:rPr lang="en-US" sz="1200" b="0" i="1" u="none" strike="noStrike" kern="1200" baseline="0" dirty="0">
                <a:solidFill>
                  <a:schemeClr val="tx1"/>
                </a:solidFill>
                <a:latin typeface="+mn-lt"/>
                <a:ea typeface="+mn-ea"/>
                <a:cs typeface="+mn-cs"/>
              </a:rPr>
              <a:t>x-</a:t>
            </a:r>
            <a:r>
              <a:rPr lang="en-US" sz="1200" b="0" i="0" u="none" strike="noStrike" kern="1200" baseline="0" dirty="0">
                <a:solidFill>
                  <a:schemeClr val="tx1"/>
                </a:solidFill>
                <a:latin typeface="+mn-lt"/>
                <a:ea typeface="+mn-ea"/>
                <a:cs typeface="+mn-cs"/>
              </a:rPr>
              <a:t>coordinates. This is physically impossible.</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47</a:t>
            </a:fld>
            <a:endParaRPr lang="en-US"/>
          </a:p>
        </p:txBody>
      </p:sp>
    </p:spTree>
    <p:extLst>
      <p:ext uri="{BB962C8B-B14F-4D97-AF65-F5344CB8AC3E}">
        <p14:creationId xmlns:p14="http://schemas.microsoft.com/office/powerpoint/2010/main" val="34119401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next couple of minutes, think about your choice, and talk it over with a neighbor. We’ll all talk in around two minutes.</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b="0" baseline="0" dirty="0"/>
              <a:t>blue </a:t>
            </a:r>
            <a:endParaRPr lang="en-US" altLang="en-US" dirty="0"/>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The </a:t>
            </a:r>
            <a:r>
              <a:rPr lang="en-US" sz="1200" b="0" i="1" u="none" strike="noStrike" kern="1200" baseline="0" dirty="0">
                <a:solidFill>
                  <a:schemeClr val="tx1"/>
                </a:solidFill>
                <a:latin typeface="+mn-lt"/>
                <a:ea typeface="+mn-ea"/>
                <a:cs typeface="+mn-cs"/>
              </a:rPr>
              <a:t>blue graph </a:t>
            </a:r>
            <a:r>
              <a:rPr lang="en-US" sz="1200" b="0" i="0" u="none" strike="noStrike" kern="1200" baseline="0" dirty="0">
                <a:solidFill>
                  <a:schemeClr val="tx1"/>
                </a:solidFill>
                <a:latin typeface="+mn-lt"/>
                <a:ea typeface="+mn-ea"/>
                <a:cs typeface="+mn-cs"/>
              </a:rPr>
              <a:t>best shows the puck’s position as a function of time. As seen in the </a:t>
            </a:r>
            <a:r>
              <a:rPr lang="en-US" sz="1200" b="0" i="0" u="none" strike="noStrike" kern="1200" baseline="0" dirty="0" err="1">
                <a:solidFill>
                  <a:schemeClr val="tx1"/>
                </a:solidFill>
                <a:latin typeface="+mn-lt"/>
                <a:ea typeface="+mn-ea"/>
                <a:cs typeface="+mn-cs"/>
              </a:rPr>
              <a:t>multiflash</a:t>
            </a:r>
            <a:r>
              <a:rPr lang="en-US" sz="1200" b="0" i="0" u="none" strike="noStrike" kern="1200" baseline="0" dirty="0">
                <a:solidFill>
                  <a:schemeClr val="tx1"/>
                </a:solidFill>
                <a:latin typeface="+mn-lt"/>
                <a:ea typeface="+mn-ea"/>
                <a:cs typeface="+mn-cs"/>
              </a:rPr>
              <a:t> diagram, the distance the puck has traveled grows at an increasing rate for approximately three time intervals, grows at a steady rate for about four time intervals, and then grows at a diminishing rate for the last two intervals.</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48</a:t>
            </a:fld>
            <a:endParaRPr lang="en-US"/>
          </a:p>
        </p:txBody>
      </p:sp>
    </p:spTree>
    <p:extLst>
      <p:ext uri="{BB962C8B-B14F-4D97-AF65-F5344CB8AC3E}">
        <p14:creationId xmlns:p14="http://schemas.microsoft.com/office/powerpoint/2010/main" val="3591084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next few minutes, think about your choice, and talk it over with a neighbor</a:t>
            </a:r>
            <a:r>
              <a:rPr lang="en-US" sz="1200" kern="1200" baseline="0" dirty="0">
                <a:solidFill>
                  <a:schemeClr val="tx1"/>
                </a:solidFill>
                <a:effectLst/>
                <a:latin typeface="+mn-lt"/>
                <a:ea typeface="+mn-ea"/>
                <a:cs typeface="+mn-cs"/>
              </a:rPr>
              <a:t>, then we’ll compare answers.</a:t>
            </a:r>
            <a:endParaRPr lang="en-US" sz="1200" kern="1200" dirty="0">
              <a:solidFill>
                <a:schemeClr val="tx1"/>
              </a:solidFill>
              <a:effectLst/>
              <a:latin typeface="+mn-lt"/>
              <a:ea typeface="+mn-ea"/>
              <a:cs typeface="+mn-cs"/>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b="0" baseline="0" dirty="0"/>
              <a:t>red</a:t>
            </a:r>
            <a:endParaRPr lang="en-US" altLang="en-US" dirty="0"/>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The </a:t>
            </a:r>
            <a:r>
              <a:rPr lang="en-US" sz="1200" b="0" i="1" u="none" strike="noStrike" kern="1200" baseline="0" dirty="0">
                <a:solidFill>
                  <a:schemeClr val="tx1"/>
                </a:solidFill>
                <a:latin typeface="+mn-lt"/>
                <a:ea typeface="+mn-ea"/>
                <a:cs typeface="+mn-cs"/>
              </a:rPr>
              <a:t>red graph </a:t>
            </a:r>
            <a:r>
              <a:rPr lang="en-US" sz="1200" b="0" i="0" u="none" strike="noStrike" kern="1200" baseline="0" dirty="0">
                <a:solidFill>
                  <a:schemeClr val="tx1"/>
                </a:solidFill>
                <a:latin typeface="+mn-lt"/>
                <a:ea typeface="+mn-ea"/>
                <a:cs typeface="+mn-cs"/>
              </a:rPr>
              <a:t>best illustrates the speed (distance traveled per time interval) of the puck as a function of time. It shows the puck gaining speed for approximately three time intervals, moving at constant speed for about four time intervals, then slowing to rest during the last two intervals.</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49</a:t>
            </a:fld>
            <a:endParaRPr lang="en-US"/>
          </a:p>
        </p:txBody>
      </p:sp>
    </p:spTree>
    <p:extLst>
      <p:ext uri="{BB962C8B-B14F-4D97-AF65-F5344CB8AC3E}">
        <p14:creationId xmlns:p14="http://schemas.microsoft.com/office/powerpoint/2010/main" val="6294768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get your own answer, and check to see if your neighbor has a similar answer. We’ll talk about it in a minute.</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b="0" dirty="0"/>
              <a:t>green</a:t>
            </a:r>
            <a:endParaRPr lang="en-US" altLang="en-US" dirty="0"/>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The </a:t>
            </a:r>
            <a:r>
              <a:rPr lang="en-US" sz="1200" b="0" i="1" u="none" strike="noStrike" kern="1200" baseline="0" dirty="0">
                <a:solidFill>
                  <a:schemeClr val="tx1"/>
                </a:solidFill>
                <a:latin typeface="+mn-lt"/>
                <a:ea typeface="+mn-ea"/>
                <a:cs typeface="+mn-cs"/>
              </a:rPr>
              <a:t>green graph </a:t>
            </a:r>
            <a:r>
              <a:rPr lang="en-US" sz="1200" b="0" i="0" u="none" strike="noStrike" kern="1200" baseline="0" dirty="0">
                <a:solidFill>
                  <a:schemeClr val="tx1"/>
                </a:solidFill>
                <a:latin typeface="+mn-lt"/>
                <a:ea typeface="+mn-ea"/>
                <a:cs typeface="+mn-cs"/>
              </a:rPr>
              <a:t>best shows the puck’s acceleration as a function of time. The puck gains velocity (positive acceleration) for approximately three time intervals, moves at constant velocity (zero acceleration) for about four time intervals, and then loses velocity (negative acceleration) for roughly the last two time intervals.</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50</a:t>
            </a:fld>
            <a:endParaRPr lang="en-US"/>
          </a:p>
        </p:txBody>
      </p:sp>
    </p:spTree>
    <p:extLst>
      <p:ext uri="{BB962C8B-B14F-4D97-AF65-F5344CB8AC3E}">
        <p14:creationId xmlns:p14="http://schemas.microsoft.com/office/powerpoint/2010/main" val="3142135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2.15 </a:t>
            </a:r>
            <a:r>
              <a:rPr lang="en-US" sz="1200" b="0" i="0" u="none" strike="noStrike" kern="1200" baseline="0" dirty="0">
                <a:solidFill>
                  <a:schemeClr val="tx1"/>
                </a:solidFill>
                <a:latin typeface="+mn-lt"/>
                <a:ea typeface="+mn-ea"/>
                <a:cs typeface="+mn-cs"/>
              </a:rPr>
              <a:t>A particle moving along the </a:t>
            </a:r>
            <a:r>
              <a:rPr lang="en-US" sz="1200" b="0" i="1" u="none" strike="noStrike" kern="1200" baseline="0" dirty="0">
                <a:solidFill>
                  <a:schemeClr val="tx1"/>
                </a:solidFill>
                <a:latin typeface="+mn-lt"/>
                <a:ea typeface="+mn-ea"/>
                <a:cs typeface="+mn-cs"/>
              </a:rPr>
              <a:t>x</a:t>
            </a:r>
            <a:r>
              <a:rPr lang="en-US" sz="1200" b="0" i="0" u="none" strike="noStrike" kern="1200" baseline="0" dirty="0">
                <a:solidFill>
                  <a:schemeClr val="tx1"/>
                </a:solidFill>
                <a:latin typeface="+mn-lt"/>
                <a:ea typeface="+mn-ea"/>
                <a:cs typeface="+mn-cs"/>
              </a:rPr>
              <a:t>-axis with constant acceleration </a:t>
            </a:r>
            <a:r>
              <a:rPr lang="en-US" sz="1200" b="0" i="1" u="none" strike="noStrike" kern="1200" baseline="0" dirty="0">
                <a:solidFill>
                  <a:schemeClr val="tx1"/>
                </a:solidFill>
                <a:latin typeface="+mn-lt"/>
                <a:ea typeface="+mn-ea"/>
                <a:cs typeface="+mn-cs"/>
              </a:rPr>
              <a:t>a. </a:t>
            </a:r>
            <a:r>
              <a:rPr lang="en-US" sz="1200" b="0" i="0" u="none" strike="noStrike" kern="1200" baseline="0" dirty="0">
                <a:solidFill>
                  <a:schemeClr val="tx1"/>
                </a:solidFill>
                <a:latin typeface="+mn-lt"/>
                <a:ea typeface="+mn-ea"/>
                <a:cs typeface="+mn-cs"/>
              </a:rPr>
              <a:t>(a) (top) the acceleration vs. time graph, (b) (bottom) the velocity vs. time graph.</a:t>
            </a:r>
          </a:p>
          <a:p>
            <a:endParaRPr lang="en-US" sz="1200" b="0" i="0" u="none" strike="noStrike" kern="1200" baseline="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In</a:t>
            </a:r>
            <a:r>
              <a:rPr lang="en-US" sz="1200" b="0" kern="1200" baseline="0" dirty="0">
                <a:solidFill>
                  <a:schemeClr val="tx1"/>
                </a:solidFill>
                <a:effectLst/>
                <a:latin typeface="+mn-lt"/>
                <a:ea typeface="+mn-ea"/>
                <a:cs typeface="+mn-cs"/>
              </a:rPr>
              <a:t> our study of mechanics, we will often be dealing with the situation of </a:t>
            </a:r>
            <a:r>
              <a:rPr lang="en-US" sz="1200" b="0" i="1" kern="1200" baseline="0" dirty="0">
                <a:solidFill>
                  <a:schemeClr val="tx1"/>
                </a:solidFill>
                <a:effectLst/>
                <a:latin typeface="+mn-lt"/>
                <a:ea typeface="+mn-ea"/>
                <a:cs typeface="+mn-cs"/>
              </a:rPr>
              <a:t>constant acceleration</a:t>
            </a:r>
            <a:r>
              <a:rPr lang="en-US" sz="1200" b="0" i="0" kern="1200" baseline="0" dirty="0">
                <a:solidFill>
                  <a:schemeClr val="tx1"/>
                </a:solidFill>
                <a:effectLst/>
                <a:latin typeface="+mn-lt"/>
                <a:ea typeface="+mn-ea"/>
                <a:cs typeface="+mn-cs"/>
              </a:rPr>
              <a:t>. This type of motion is very important, because it applies to many situations, including an object in free fall near Earth’s surface, when air resistance can be neglected.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The top figure shows motion with constant acceleration. </a:t>
            </a:r>
          </a:p>
          <a:p>
            <a:endParaRPr lang="en-US" sz="1200" b="0" i="0" kern="1200" baseline="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[click to show text] </a:t>
            </a:r>
            <a:r>
              <a:rPr lang="en-US" sz="1200" b="1" kern="1200" dirty="0">
                <a:solidFill>
                  <a:schemeClr val="tx1"/>
                </a:solidFill>
                <a:effectLst/>
                <a:latin typeface="+mn-lt"/>
                <a:ea typeface="+mn-ea"/>
                <a:cs typeface="+mn-cs"/>
              </a:rPr>
              <a:t>When an object moves with constant acceleration, the instantaneous acceleration at any point in a time interval is equal to the value of the average acceleration over the entire time interval.</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 means the velocity increases or decreases at the same rate throughout the motion, and a plot of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versus </a:t>
            </a:r>
            <a:r>
              <a:rPr lang="en-US" sz="1200" i="1" kern="1200" dirty="0">
                <a:solidFill>
                  <a:schemeClr val="tx1"/>
                </a:solidFill>
                <a:effectLst/>
                <a:latin typeface="+mn-lt"/>
                <a:ea typeface="+mn-ea"/>
                <a:cs typeface="+mn-cs"/>
              </a:rPr>
              <a:t>t</a:t>
            </a:r>
            <a:r>
              <a:rPr lang="en-US" sz="1200" i="0" kern="1200" dirty="0">
                <a:solidFill>
                  <a:schemeClr val="tx1"/>
                </a:solidFill>
                <a:effectLst/>
                <a:latin typeface="+mn-lt"/>
                <a:ea typeface="+mn-ea"/>
                <a:cs typeface="+mn-cs"/>
              </a:rPr>
              <a:t>,</a:t>
            </a:r>
            <a:r>
              <a:rPr lang="en-US" sz="1200" i="0" kern="1200" baseline="0" dirty="0">
                <a:solidFill>
                  <a:schemeClr val="tx1"/>
                </a:solidFill>
                <a:effectLst/>
                <a:latin typeface="+mn-lt"/>
                <a:ea typeface="+mn-ea"/>
                <a:cs typeface="+mn-cs"/>
              </a:rPr>
              <a:t> shown in the bottom figure,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gives a straight line with either positive, zero, or negative slope. </a:t>
            </a:r>
          </a:p>
          <a:p>
            <a:endParaRPr lang="en-US" sz="1200" b="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the average acceleration equals the instantaneous acceleration when </a:t>
            </a:r>
            <a:r>
              <a:rPr lang="en-US" sz="1200" i="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is constant, we can eliminate the bar used to denote average values from our defining equation for acceleration, so we have the equation shown. [click to show equation]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choose </a:t>
            </a:r>
            <a:r>
              <a:rPr lang="en-US" sz="1200" i="1" kern="1200" dirty="0" err="1">
                <a:solidFill>
                  <a:schemeClr val="tx1"/>
                </a:solidFill>
                <a:effectLst/>
                <a:latin typeface="+mn-lt"/>
                <a:ea typeface="+mn-ea"/>
                <a:cs typeface="+mn-cs"/>
              </a:rPr>
              <a:t>t</a:t>
            </a:r>
            <a:r>
              <a:rPr lang="en-US" sz="1200" i="1" kern="1200" baseline="-250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be zero, and </a:t>
            </a:r>
            <a:r>
              <a:rPr lang="en-US" sz="1200" i="1" kern="1200" dirty="0" err="1">
                <a:solidFill>
                  <a:schemeClr val="tx1"/>
                </a:solidFill>
                <a:effectLst/>
                <a:latin typeface="+mn-lt"/>
                <a:ea typeface="+mn-ea"/>
                <a:cs typeface="+mn-cs"/>
              </a:rPr>
              <a:t>t</a:t>
            </a:r>
            <a:r>
              <a:rPr lang="en-US" sz="1200" i="1" kern="1200" baseline="-25000" dirty="0" err="1">
                <a:solidFill>
                  <a:schemeClr val="tx1"/>
                </a:solidFill>
                <a:effectLst/>
                <a:latin typeface="+mn-lt"/>
                <a:ea typeface="+mn-ea"/>
                <a:cs typeface="+mn-cs"/>
              </a:rPr>
              <a:t>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be some arbitrary</a:t>
            </a:r>
            <a:r>
              <a:rPr lang="en-US" sz="1200" kern="1200" baseline="0" dirty="0">
                <a:solidFill>
                  <a:schemeClr val="tx1"/>
                </a:solidFill>
                <a:effectLst/>
                <a:latin typeface="+mn-lt"/>
                <a:ea typeface="+mn-ea"/>
                <a:cs typeface="+mn-cs"/>
              </a:rPr>
              <a:t> time </a:t>
            </a:r>
            <a:r>
              <a:rPr lang="en-US" sz="1200" i="1" kern="1200" baseline="0" dirty="0">
                <a:solidFill>
                  <a:schemeClr val="tx1"/>
                </a:solidFill>
                <a:effectLst/>
                <a:latin typeface="+mn-lt"/>
                <a:ea typeface="+mn-ea"/>
                <a:cs typeface="+mn-cs"/>
              </a:rPr>
              <a:t>t</a:t>
            </a:r>
            <a:r>
              <a:rPr lang="en-US" sz="1200" kern="1200" baseline="0" dirty="0">
                <a:solidFill>
                  <a:schemeClr val="tx1"/>
                </a:solidFill>
                <a:effectLst/>
                <a:latin typeface="+mn-lt"/>
                <a:ea typeface="+mn-ea"/>
                <a:cs typeface="+mn-cs"/>
              </a:rPr>
              <a:t>. Let</a:t>
            </a:r>
            <a:r>
              <a:rPr lang="en-US" sz="1200" i="1" kern="1200" baseline="0" dirty="0">
                <a:solidFill>
                  <a:schemeClr val="tx1"/>
                </a:solidFill>
                <a:effectLst/>
                <a:latin typeface="+mn-lt"/>
                <a:ea typeface="+mn-ea"/>
                <a:cs typeface="+mn-cs"/>
              </a:rPr>
              <a:t> v</a:t>
            </a:r>
            <a:r>
              <a:rPr lang="en-US" sz="1200" i="1" kern="1200" baseline="-25000" dirty="0">
                <a:solidFill>
                  <a:schemeClr val="tx1"/>
                </a:solidFill>
                <a:effectLst/>
                <a:latin typeface="+mn-lt"/>
                <a:ea typeface="+mn-ea"/>
                <a:cs typeface="+mn-cs"/>
              </a:rPr>
              <a:t>i</a:t>
            </a:r>
            <a:r>
              <a:rPr lang="en-US" sz="1200" i="1"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be</a:t>
            </a:r>
            <a:r>
              <a:rPr lang="en-US" sz="1200" i="1" kern="1200" baseline="0" dirty="0">
                <a:solidFill>
                  <a:schemeClr val="tx1"/>
                </a:solidFill>
                <a:effectLst/>
                <a:latin typeface="+mn-lt"/>
                <a:ea typeface="+mn-ea"/>
                <a:cs typeface="+mn-cs"/>
              </a:rPr>
              <a:t> v</a:t>
            </a:r>
            <a:r>
              <a:rPr lang="en-US" sz="1200" kern="1200" baseline="-25000" dirty="0">
                <a:solidFill>
                  <a:schemeClr val="tx1"/>
                </a:solidFill>
                <a:effectLst/>
                <a:latin typeface="+mn-lt"/>
                <a:ea typeface="+mn-ea"/>
                <a:cs typeface="+mn-cs"/>
              </a:rPr>
              <a:t>0</a:t>
            </a:r>
            <a:r>
              <a:rPr lang="en-US" sz="1200" kern="1200" baseline="0" dirty="0">
                <a:solidFill>
                  <a:schemeClr val="tx1"/>
                </a:solidFill>
                <a:effectLst/>
                <a:latin typeface="+mn-lt"/>
                <a:ea typeface="+mn-ea"/>
                <a:cs typeface="+mn-cs"/>
              </a:rPr>
              <a:t>, which represents the initial velocity at</a:t>
            </a:r>
            <a:r>
              <a:rPr lang="en-US" sz="1200" i="1" kern="1200" baseline="0" dirty="0">
                <a:solidFill>
                  <a:schemeClr val="tx1"/>
                </a:solidFill>
                <a:effectLst/>
                <a:latin typeface="+mn-lt"/>
                <a:ea typeface="+mn-ea"/>
                <a:cs typeface="+mn-cs"/>
              </a:rPr>
              <a:t> t</a:t>
            </a:r>
            <a:r>
              <a:rPr lang="en-US" sz="1200" kern="1200" baseline="0" dirty="0">
                <a:solidFill>
                  <a:schemeClr val="tx1"/>
                </a:solidFill>
                <a:effectLst/>
                <a:latin typeface="+mn-lt"/>
                <a:ea typeface="+mn-ea"/>
                <a:cs typeface="+mn-cs"/>
              </a:rPr>
              <a:t> = 0, and </a:t>
            </a:r>
            <a:r>
              <a:rPr lang="en-US" sz="1200" i="1" kern="1200" baseline="0" dirty="0" err="1">
                <a:solidFill>
                  <a:schemeClr val="tx1"/>
                </a:solidFill>
                <a:effectLst/>
                <a:latin typeface="+mn-lt"/>
                <a:ea typeface="+mn-ea"/>
                <a:cs typeface="+mn-cs"/>
              </a:rPr>
              <a:t>v</a:t>
            </a:r>
            <a:r>
              <a:rPr lang="en-US" sz="1200" i="1" kern="1200" baseline="-25000" dirty="0" err="1">
                <a:solidFill>
                  <a:schemeClr val="tx1"/>
                </a:solidFill>
                <a:effectLst/>
                <a:latin typeface="+mn-lt"/>
                <a:ea typeface="+mn-ea"/>
                <a:cs typeface="+mn-cs"/>
              </a:rPr>
              <a:t>f</a:t>
            </a:r>
            <a:r>
              <a:rPr lang="en-US" sz="1200" kern="1200" baseline="0" dirty="0">
                <a:solidFill>
                  <a:schemeClr val="tx1"/>
                </a:solidFill>
                <a:effectLst/>
                <a:latin typeface="+mn-lt"/>
                <a:ea typeface="+mn-ea"/>
                <a:cs typeface="+mn-cs"/>
              </a:rPr>
              <a:t> to be</a:t>
            </a:r>
            <a:r>
              <a:rPr lang="en-US" sz="1200" i="1" kern="1200" baseline="0" dirty="0">
                <a:solidFill>
                  <a:schemeClr val="tx1"/>
                </a:solidFill>
                <a:effectLst/>
                <a:latin typeface="+mn-lt"/>
                <a:ea typeface="+mn-ea"/>
                <a:cs typeface="+mn-cs"/>
              </a:rPr>
              <a:t> v</a:t>
            </a:r>
            <a:r>
              <a:rPr lang="en-US" sz="1200" kern="1200" baseline="0" dirty="0">
                <a:solidFill>
                  <a:schemeClr val="tx1"/>
                </a:solidFill>
                <a:effectLst/>
                <a:latin typeface="+mn-lt"/>
                <a:ea typeface="+mn-ea"/>
                <a:cs typeface="+mn-cs"/>
              </a:rPr>
              <a:t>, the velocity at any arbitrary time</a:t>
            </a:r>
            <a:r>
              <a:rPr lang="en-US" sz="1200" i="1" kern="1200" baseline="0" dirty="0">
                <a:solidFill>
                  <a:schemeClr val="tx1"/>
                </a:solidFill>
                <a:effectLst/>
                <a:latin typeface="+mn-lt"/>
                <a:ea typeface="+mn-ea"/>
                <a:cs typeface="+mn-cs"/>
              </a:rPr>
              <a:t> t</a:t>
            </a:r>
            <a:r>
              <a:rPr lang="en-US" sz="1200" kern="1200" baseline="0" dirty="0">
                <a:solidFill>
                  <a:schemeClr val="tx1"/>
                </a:solidFill>
                <a:effectLst/>
                <a:latin typeface="+mn-lt"/>
                <a:ea typeface="+mn-ea"/>
                <a:cs typeface="+mn-cs"/>
              </a:rPr>
              <a:t>. [click to show equation]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Rearranging, we get our first kinematic equation. [click to show equation] This equation states that </a:t>
            </a:r>
            <a:r>
              <a:rPr lang="en-US" sz="1200" kern="1200" dirty="0">
                <a:solidFill>
                  <a:schemeClr val="tx1"/>
                </a:solidFill>
                <a:effectLst/>
                <a:latin typeface="+mn-lt"/>
                <a:ea typeface="+mn-ea"/>
                <a:cs typeface="+mn-cs"/>
              </a:rPr>
              <a:t>the acceleration steadily changes the initial velocity by an amount </a:t>
            </a:r>
            <a:r>
              <a:rPr lang="en-US" sz="1200" i="1" kern="1200" dirty="0">
                <a:solidFill>
                  <a:schemeClr val="tx1"/>
                </a:solidFill>
                <a:effectLst/>
                <a:latin typeface="+mn-lt"/>
                <a:ea typeface="+mn-ea"/>
                <a:cs typeface="+mn-cs"/>
              </a:rPr>
              <a:t>at. </a:t>
            </a:r>
            <a:endParaRPr lang="en-US" sz="120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51</a:t>
            </a:fld>
            <a:endParaRPr lang="en-US"/>
          </a:p>
        </p:txBody>
      </p:sp>
    </p:spTree>
    <p:extLst>
      <p:ext uri="{BB962C8B-B14F-4D97-AF65-F5344CB8AC3E}">
        <p14:creationId xmlns:p14="http://schemas.microsoft.com/office/powerpoint/2010/main" val="2363214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Let’s look</a:t>
            </a:r>
            <a:r>
              <a:rPr lang="en-US" sz="1200" b="0" kern="1200" baseline="0" dirty="0">
                <a:solidFill>
                  <a:schemeClr val="tx1"/>
                </a:solidFill>
                <a:effectLst/>
                <a:latin typeface="+mn-lt"/>
                <a:ea typeface="+mn-ea"/>
                <a:cs typeface="+mn-cs"/>
              </a:rPr>
              <a:t> at an example. Let's say </a:t>
            </a:r>
            <a:r>
              <a:rPr lang="en-US" sz="1200" kern="1200" dirty="0">
                <a:solidFill>
                  <a:schemeClr val="tx1"/>
                </a:solidFill>
                <a:effectLst/>
                <a:latin typeface="+mn-lt"/>
                <a:ea typeface="+mn-ea"/>
                <a:cs typeface="+mn-cs"/>
              </a:rPr>
              <a:t>a car starts with a velocity of +2.0 m/s to the right and accelerates to the right with </a:t>
            </a:r>
            <a:r>
              <a:rPr lang="en-US" sz="1200" i="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 +6.0 m/</a:t>
            </a:r>
            <a:r>
              <a:rPr lang="en-US" sz="1200" kern="1200" dirty="0" err="1">
                <a:solidFill>
                  <a:schemeClr val="tx1"/>
                </a:solidFill>
                <a:effectLst/>
                <a:latin typeface="+mn-lt"/>
                <a:ea typeface="+mn-ea"/>
                <a:cs typeface="+mn-cs"/>
              </a:rPr>
              <a:t>s</a:t>
            </a:r>
            <a:r>
              <a:rPr lang="en-US" sz="1200" kern="1200" baseline="30000" dirty="0" err="1">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[click to show equation] Putting in the numbers and calculating, we find the car</a:t>
            </a:r>
            <a:r>
              <a:rPr lang="en-US" sz="1200" kern="1200" dirty="0">
                <a:solidFill>
                  <a:schemeClr val="tx1"/>
                </a:solidFill>
                <a:effectLst/>
                <a:latin typeface="+mn-lt"/>
                <a:ea typeface="+mn-ea"/>
                <a:cs typeface="+mn-cs"/>
              </a:rPr>
              <a:t> will have a velocity of +14 m/s after 2.0 s have elapsed.</a:t>
            </a:r>
          </a:p>
          <a:p>
            <a:endParaRPr lang="en-US" sz="1200" b="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graphical interpretation of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is shown in the figure from before. The velocity varies linearly with time according to our equation, as it should for constant acceleration. </a:t>
            </a:r>
          </a:p>
          <a:p>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52</a:t>
            </a:fld>
            <a:endParaRPr lang="en-US"/>
          </a:p>
        </p:txBody>
      </p:sp>
    </p:spTree>
    <p:extLst>
      <p:ext uri="{BB962C8B-B14F-4D97-AF65-F5344CB8AC3E}">
        <p14:creationId xmlns:p14="http://schemas.microsoft.com/office/powerpoint/2010/main" val="393110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 at the figure again. If the car moves from point A to point B so that the initial position is 30 m and the final position is 52 m, the displacement is +22 m. </a:t>
            </a:r>
          </a:p>
        </p:txBody>
      </p:sp>
      <p:sp>
        <p:nvSpPr>
          <p:cNvPr id="4" name="Slide Number Placeholder 3"/>
          <p:cNvSpPr>
            <a:spLocks noGrp="1"/>
          </p:cNvSpPr>
          <p:nvPr>
            <p:ph type="sldNum" sz="quarter" idx="10"/>
          </p:nvPr>
        </p:nvSpPr>
        <p:spPr/>
        <p:txBody>
          <a:bodyPr/>
          <a:lstStyle/>
          <a:p>
            <a:fld id="{6E7E7F27-47DB-D94D-995F-E3088F8069A6}" type="slidenum">
              <a:rPr lang="en-US" smtClean="0"/>
              <a:t>16</a:t>
            </a:fld>
            <a:endParaRPr lang="en-US"/>
          </a:p>
        </p:txBody>
      </p:sp>
    </p:spTree>
    <p:extLst>
      <p:ext uri="{BB962C8B-B14F-4D97-AF65-F5344CB8AC3E}">
        <p14:creationId xmlns:p14="http://schemas.microsoft.com/office/powerpoint/2010/main" val="4254287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Since the velocity is increasing or decreasing </a:t>
            </a:r>
            <a:r>
              <a:rPr lang="en-US" sz="1200" i="1" kern="1200" dirty="0">
                <a:solidFill>
                  <a:schemeClr val="tx1"/>
                </a:solidFill>
                <a:effectLst/>
                <a:latin typeface="+mn-lt"/>
                <a:ea typeface="+mn-ea"/>
                <a:cs typeface="+mn-cs"/>
              </a:rPr>
              <a:t>uniformly </a:t>
            </a:r>
            <a:r>
              <a:rPr lang="en-US" sz="1200" kern="1200" dirty="0">
                <a:solidFill>
                  <a:schemeClr val="tx1"/>
                </a:solidFill>
                <a:effectLst/>
                <a:latin typeface="+mn-lt"/>
                <a:ea typeface="+mn-ea"/>
                <a:cs typeface="+mn-cs"/>
              </a:rPr>
              <a:t>with time, we can express the average velocity in any time interval as the arithmetic average of the initial velocity </a:t>
            </a:r>
            <a:r>
              <a:rPr lang="en-US" sz="1200" i="1" kern="1200" dirty="0">
                <a:solidFill>
                  <a:schemeClr val="tx1"/>
                </a:solidFill>
                <a:effectLst/>
                <a:latin typeface="+mn-lt"/>
                <a:ea typeface="+mn-ea"/>
                <a:cs typeface="+mn-cs"/>
              </a:rPr>
              <a:t>v</a:t>
            </a:r>
            <a:r>
              <a:rPr lang="en-US" sz="1200" kern="1200" baseline="-25000" dirty="0">
                <a:solidFill>
                  <a:schemeClr val="tx1"/>
                </a:solidFill>
                <a:effectLst/>
                <a:latin typeface="+mn-lt"/>
                <a:ea typeface="+mn-ea"/>
                <a:cs typeface="+mn-cs"/>
              </a:rPr>
              <a:t>0</a:t>
            </a:r>
            <a:r>
              <a:rPr lang="en-US" sz="1200" kern="1200" dirty="0">
                <a:solidFill>
                  <a:schemeClr val="tx1"/>
                </a:solidFill>
                <a:effectLst/>
                <a:latin typeface="+mn-lt"/>
                <a:ea typeface="+mn-ea"/>
                <a:cs typeface="+mn-cs"/>
              </a:rPr>
              <a:t> and the final velocity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Keep in mind that this expression is valid only when the acceleration is constant, in which case the velocity increases uniformly.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for next line] Let’s combine this result with our definition</a:t>
            </a:r>
            <a:r>
              <a:rPr lang="en-US" sz="1200" kern="1200" baseline="0" dirty="0">
                <a:solidFill>
                  <a:schemeClr val="tx1"/>
                </a:solidFill>
                <a:effectLst/>
                <a:latin typeface="+mn-lt"/>
                <a:ea typeface="+mn-ea"/>
                <a:cs typeface="+mn-cs"/>
              </a:rPr>
              <a:t> of average velocity, and set </a:t>
            </a:r>
            <a:r>
              <a:rPr lang="en-US" sz="1200" i="1" kern="1200" baseline="0" dirty="0" err="1">
                <a:solidFill>
                  <a:schemeClr val="tx1"/>
                </a:solidFill>
                <a:effectLst/>
                <a:latin typeface="+mn-lt"/>
                <a:ea typeface="+mn-ea"/>
                <a:cs typeface="+mn-cs"/>
              </a:rPr>
              <a:t>t</a:t>
            </a:r>
            <a:r>
              <a:rPr lang="en-US" sz="1200" i="1" kern="1200" baseline="-25000" dirty="0" err="1">
                <a:solidFill>
                  <a:schemeClr val="tx1"/>
                </a:solidFill>
                <a:effectLst/>
                <a:latin typeface="+mn-lt"/>
                <a:ea typeface="+mn-ea"/>
                <a:cs typeface="+mn-cs"/>
              </a:rPr>
              <a:t>i</a:t>
            </a:r>
            <a:r>
              <a:rPr lang="en-US" sz="1200" i="1"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 0 and</a:t>
            </a:r>
            <a:r>
              <a:rPr lang="en-US" sz="1200" i="1" kern="1200" baseline="0" dirty="0">
                <a:solidFill>
                  <a:schemeClr val="tx1"/>
                </a:solidFill>
                <a:effectLst/>
                <a:latin typeface="+mn-lt"/>
                <a:ea typeface="+mn-ea"/>
                <a:cs typeface="+mn-cs"/>
              </a:rPr>
              <a:t> </a:t>
            </a:r>
            <a:r>
              <a:rPr lang="en-US" sz="1200" i="1" kern="1200" baseline="0" dirty="0" err="1">
                <a:solidFill>
                  <a:schemeClr val="tx1"/>
                </a:solidFill>
                <a:effectLst/>
                <a:latin typeface="+mn-lt"/>
                <a:ea typeface="+mn-ea"/>
                <a:cs typeface="+mn-cs"/>
              </a:rPr>
              <a:t>t</a:t>
            </a:r>
            <a:r>
              <a:rPr lang="en-US" sz="1200" i="1" kern="1200" baseline="-25000" dirty="0" err="1">
                <a:solidFill>
                  <a:schemeClr val="tx1"/>
                </a:solidFill>
                <a:effectLst/>
                <a:latin typeface="+mn-lt"/>
                <a:ea typeface="+mn-ea"/>
                <a:cs typeface="+mn-cs"/>
              </a:rPr>
              <a:t>f</a:t>
            </a:r>
            <a:r>
              <a:rPr lang="en-US" sz="1200" i="1" kern="1200" baseline="-2500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a:t>
            </a:r>
            <a:r>
              <a:rPr lang="en-US" sz="1200" i="1" kern="1200" baseline="0" dirty="0">
                <a:solidFill>
                  <a:schemeClr val="tx1"/>
                </a:solidFill>
                <a:effectLst/>
                <a:latin typeface="+mn-lt"/>
                <a:ea typeface="+mn-ea"/>
                <a:cs typeface="+mn-cs"/>
              </a:rPr>
              <a:t> t</a:t>
            </a:r>
            <a:r>
              <a:rPr lang="en-US" sz="1200" kern="1200" baseline="0" dirty="0">
                <a:solidFill>
                  <a:schemeClr val="tx1"/>
                </a:solidFill>
                <a:effectLst/>
                <a:latin typeface="+mn-lt"/>
                <a:ea typeface="+mn-ea"/>
                <a:cs typeface="+mn-cs"/>
              </a:rPr>
              <a:t>, and</a:t>
            </a:r>
            <a:r>
              <a:rPr lang="en-US" sz="1200" kern="1200" baseline="0" dirty="0">
                <a:solidFill>
                  <a:schemeClr val="tx1"/>
                </a:solidFill>
                <a:effectLst/>
                <a:latin typeface="+mn-lt"/>
                <a:ea typeface="+mn-ea"/>
                <a:cs typeface="+mn-cs"/>
                <a:sym typeface="Symbol" panose="05050102010706020507" pitchFamily="18" charset="2"/>
              </a:rPr>
              <a:t> </a:t>
            </a:r>
            <a:r>
              <a:rPr lang="en-US" sz="1200" i="1" kern="1200" baseline="0" dirty="0" err="1">
                <a:solidFill>
                  <a:schemeClr val="tx1"/>
                </a:solidFill>
                <a:effectLst/>
                <a:latin typeface="+mn-lt"/>
                <a:ea typeface="+mn-ea"/>
                <a:cs typeface="+mn-cs"/>
                <a:sym typeface="Symbol" panose="05050102010706020507" pitchFamily="18" charset="2"/>
              </a:rPr>
              <a:t>x</a:t>
            </a:r>
            <a:r>
              <a:rPr lang="en-US" sz="1200" i="1" kern="1200" baseline="-25000" dirty="0" err="1">
                <a:solidFill>
                  <a:schemeClr val="tx1"/>
                </a:solidFill>
                <a:effectLst/>
                <a:latin typeface="+mn-lt"/>
                <a:ea typeface="+mn-ea"/>
                <a:cs typeface="+mn-cs"/>
                <a:sym typeface="Symbol" panose="05050102010706020507" pitchFamily="18" charset="2"/>
              </a:rPr>
              <a:t>f</a:t>
            </a:r>
            <a:r>
              <a:rPr lang="en-US" sz="1200" i="1" kern="1200" baseline="-25000" dirty="0">
                <a:solidFill>
                  <a:schemeClr val="tx1"/>
                </a:solidFill>
                <a:effectLst/>
                <a:latin typeface="+mn-lt"/>
                <a:ea typeface="+mn-ea"/>
                <a:cs typeface="+mn-cs"/>
                <a:sym typeface="Symbol" panose="05050102010706020507" pitchFamily="18" charset="2"/>
              </a:rPr>
              <a:t>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x</a:t>
            </a:r>
            <a:r>
              <a:rPr lang="en-US" sz="1200" i="1" kern="1200" baseline="-25000" dirty="0">
                <a:solidFill>
                  <a:schemeClr val="tx1"/>
                </a:solidFill>
                <a:effectLst/>
                <a:latin typeface="+mn-lt"/>
                <a:ea typeface="+mn-ea"/>
                <a:cs typeface="+mn-cs"/>
              </a:rPr>
              <a:t>i </a:t>
            </a:r>
            <a:r>
              <a:rPr lang="en-US" sz="1200" i="1" kern="1200" baseline="0" dirty="0">
                <a:solidFill>
                  <a:schemeClr val="tx1"/>
                </a:solidFill>
                <a:effectLst/>
                <a:latin typeface="+mn-lt"/>
                <a:ea typeface="+mn-ea"/>
                <a:cs typeface="+mn-cs"/>
              </a:rPr>
              <a:t> </a:t>
            </a:r>
            <a:r>
              <a:rPr lang="en-US" sz="1200" i="0" kern="1200" baseline="0" dirty="0">
                <a:solidFill>
                  <a:schemeClr val="tx1"/>
                </a:solidFill>
                <a:effectLst/>
                <a:latin typeface="+mn-lt"/>
                <a:ea typeface="+mn-ea"/>
                <a:cs typeface="+mn-cs"/>
              </a:rPr>
              <a:t>equal to</a:t>
            </a:r>
            <a:r>
              <a:rPr lang="en-US" sz="1200" i="1" kern="1200" baseline="0" dirty="0">
                <a:solidFill>
                  <a:schemeClr val="tx1"/>
                </a:solidFill>
                <a:effectLst/>
                <a:latin typeface="+mn-lt"/>
                <a:ea typeface="+mn-ea"/>
                <a:cs typeface="+mn-cs"/>
              </a:rPr>
              <a:t> </a:t>
            </a:r>
            <a:r>
              <a:rPr lang="en-US" sz="1200" i="0" kern="1200" baseline="0" dirty="0">
                <a:solidFill>
                  <a:schemeClr val="tx1"/>
                </a:solidFill>
                <a:effectLst/>
                <a:latin typeface="+mn-lt"/>
                <a:ea typeface="+mn-ea"/>
                <a:cs typeface="+mn-cs"/>
                <a:sym typeface="Symbol" panose="05050102010706020507" pitchFamily="18" charset="2"/>
              </a:rPr>
              <a:t></a:t>
            </a:r>
            <a:r>
              <a:rPr lang="en-US" sz="1200" i="1" kern="1200" baseline="0" dirty="0">
                <a:solidFill>
                  <a:schemeClr val="tx1"/>
                </a:solidFill>
                <a:effectLst/>
                <a:latin typeface="+mn-lt"/>
                <a:ea typeface="+mn-ea"/>
                <a:cs typeface="+mn-cs"/>
                <a:sym typeface="Symbol" panose="05050102010706020507" pitchFamily="18" charset="2"/>
              </a:rPr>
              <a:t>x</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for next line] Our result is an expression for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sym typeface="Symbol" panose="05050102010706020507" pitchFamily="18" charset="2"/>
              </a:rPr>
              <a:t>x</a:t>
            </a:r>
            <a:r>
              <a:rPr lang="en-US" sz="1200" kern="1200" dirty="0">
                <a:solidFill>
                  <a:schemeClr val="tx1"/>
                </a:solidFill>
                <a:effectLst/>
                <a:latin typeface="+mn-lt"/>
                <a:ea typeface="+mn-ea"/>
                <a:cs typeface="+mn-cs"/>
                <a:sym typeface="Symbol" panose="05050102010706020507" pitchFamily="18" charset="2"/>
              </a:rPr>
              <a:t>, which can be rearranged to give us the equation shown.</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53</a:t>
            </a:fld>
            <a:endParaRPr lang="en-US"/>
          </a:p>
        </p:txBody>
      </p:sp>
    </p:spTree>
    <p:extLst>
      <p:ext uri="{BB962C8B-B14F-4D97-AF65-F5344CB8AC3E}">
        <p14:creationId xmlns:p14="http://schemas.microsoft.com/office/powerpoint/2010/main" val="27674202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can make a substitution</a:t>
            </a:r>
            <a:r>
              <a:rPr lang="en-US" sz="1200" kern="1200" baseline="0" dirty="0">
                <a:solidFill>
                  <a:schemeClr val="tx1"/>
                </a:solidFill>
                <a:effectLst/>
                <a:latin typeface="+mn-lt"/>
                <a:ea typeface="+mn-ea"/>
                <a:cs typeface="+mn-cs"/>
              </a:rPr>
              <a:t> in our result for </a:t>
            </a:r>
            <a:r>
              <a:rPr lang="en-US" sz="1200" kern="1200" baseline="0" dirty="0">
                <a:solidFill>
                  <a:schemeClr val="tx1"/>
                </a:solidFill>
                <a:effectLst/>
                <a:latin typeface="+mn-lt"/>
                <a:ea typeface="+mn-ea"/>
                <a:cs typeface="+mn-cs"/>
                <a:sym typeface="Symbol" panose="05050102010706020507" pitchFamily="18" charset="2"/>
              </a:rPr>
              <a:t></a:t>
            </a:r>
            <a:r>
              <a:rPr lang="en-US" sz="1200" i="1" kern="1200" baseline="0" dirty="0">
                <a:solidFill>
                  <a:schemeClr val="tx1"/>
                </a:solidFill>
                <a:effectLst/>
                <a:latin typeface="+mn-lt"/>
                <a:ea typeface="+mn-ea"/>
                <a:cs typeface="+mn-cs"/>
                <a:sym typeface="Symbol" panose="05050102010706020507" pitchFamily="18" charset="2"/>
              </a:rPr>
              <a:t>x</a:t>
            </a:r>
            <a:r>
              <a:rPr lang="en-US" sz="1200" kern="1200" baseline="0" dirty="0">
                <a:solidFill>
                  <a:schemeClr val="tx1"/>
                </a:solidFill>
                <a:effectLst/>
                <a:latin typeface="+mn-lt"/>
                <a:ea typeface="+mn-ea"/>
                <a:cs typeface="+mn-cs"/>
                <a:sym typeface="Symbol" panose="05050102010706020507" pitchFamily="18" charset="2"/>
              </a:rPr>
              <a:t>, using our equation for </a:t>
            </a:r>
            <a:r>
              <a:rPr lang="en-US" sz="1200" i="1" kern="1200" baseline="0" dirty="0">
                <a:solidFill>
                  <a:schemeClr val="tx1"/>
                </a:solidFill>
                <a:effectLst/>
                <a:latin typeface="+mn-lt"/>
                <a:ea typeface="+mn-ea"/>
                <a:cs typeface="+mn-cs"/>
                <a:sym typeface="Symbol" panose="05050102010706020507" pitchFamily="18" charset="2"/>
              </a:rPr>
              <a:t>v</a:t>
            </a:r>
            <a:r>
              <a:rPr lang="en-US" sz="1200" kern="1200" baseline="0" dirty="0">
                <a:solidFill>
                  <a:schemeClr val="tx1"/>
                </a:solidFill>
                <a:effectLst/>
                <a:latin typeface="+mn-lt"/>
                <a:ea typeface="+mn-ea"/>
                <a:cs typeface="+mn-cs"/>
                <a:sym typeface="Symbol" panose="05050102010706020507" pitchFamily="18" charset="2"/>
              </a:rPr>
              <a:t>. [click to show equation] We get our second kinematic equation. </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54</a:t>
            </a:fld>
            <a:endParaRPr lang="en-US"/>
          </a:p>
        </p:txBody>
      </p:sp>
    </p:spTree>
    <p:extLst>
      <p:ext uri="{BB962C8B-B14F-4D97-AF65-F5344CB8AC3E}">
        <p14:creationId xmlns:p14="http://schemas.microsoft.com/office/powerpoint/2010/main" val="27271791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2.15 </a:t>
            </a:r>
            <a:r>
              <a:rPr lang="en-US" sz="1200" b="0" i="0" u="none" strike="noStrike" kern="1200" baseline="0" dirty="0">
                <a:solidFill>
                  <a:schemeClr val="tx1"/>
                </a:solidFill>
                <a:latin typeface="+mn-lt"/>
                <a:ea typeface="+mn-ea"/>
                <a:cs typeface="+mn-cs"/>
              </a:rPr>
              <a:t>(c) (left) The position vs. time graph. </a:t>
            </a:r>
          </a:p>
          <a:p>
            <a:r>
              <a:rPr lang="en-US" sz="1200" b="1" i="0" u="none" strike="noStrike" kern="1200" baseline="0" dirty="0">
                <a:solidFill>
                  <a:schemeClr val="tx1"/>
                </a:solidFill>
                <a:latin typeface="+mn-lt"/>
                <a:ea typeface="+mn-ea"/>
                <a:cs typeface="+mn-cs"/>
              </a:rPr>
              <a:t>Figure </a:t>
            </a:r>
            <a:r>
              <a:rPr lang="en-US" sz="1200" b="0" i="0" u="none" strike="noStrike" kern="1200" baseline="0" dirty="0">
                <a:solidFill>
                  <a:schemeClr val="tx1"/>
                </a:solidFill>
                <a:latin typeface="+mn-lt"/>
                <a:ea typeface="+mn-ea"/>
                <a:cs typeface="+mn-cs"/>
              </a:rPr>
              <a:t>(right) The velocity vs. time graph.</a:t>
            </a:r>
            <a:endParaRPr lang="en-US" sz="1200" b="1" i="0" u="none" strike="noStrike" kern="1200" baseline="0" dirty="0">
              <a:solidFill>
                <a:schemeClr val="tx1"/>
              </a:solidFill>
              <a:latin typeface="+mn-lt"/>
              <a:ea typeface="+mn-ea"/>
              <a:cs typeface="+mn-cs"/>
            </a:endParaRP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figure on the left shows a plot of</a:t>
            </a:r>
            <a:r>
              <a:rPr lang="en-US" sz="1200" b="0" i="1" kern="1200" dirty="0">
                <a:solidFill>
                  <a:schemeClr val="tx1"/>
                </a:solidFill>
                <a:effectLst/>
                <a:latin typeface="+mn-lt"/>
                <a:ea typeface="+mn-ea"/>
                <a:cs typeface="+mn-cs"/>
              </a:rPr>
              <a:t> x</a:t>
            </a:r>
            <a:r>
              <a:rPr lang="en-US" sz="1200" b="0" kern="1200" dirty="0">
                <a:solidFill>
                  <a:schemeClr val="tx1"/>
                </a:solidFill>
                <a:effectLst/>
                <a:latin typeface="+mn-lt"/>
                <a:ea typeface="+mn-ea"/>
                <a:cs typeface="+mn-cs"/>
              </a:rPr>
              <a:t> versus</a:t>
            </a:r>
            <a:r>
              <a:rPr lang="en-US" sz="1200" b="0" i="1" kern="1200" dirty="0">
                <a:solidFill>
                  <a:schemeClr val="tx1"/>
                </a:solidFill>
                <a:effectLst/>
                <a:latin typeface="+mn-lt"/>
                <a:ea typeface="+mn-ea"/>
                <a:cs typeface="+mn-cs"/>
              </a:rPr>
              <a:t> t</a:t>
            </a:r>
            <a:r>
              <a:rPr lang="en-US" sz="1200" b="0" kern="1200" dirty="0">
                <a:solidFill>
                  <a:schemeClr val="tx1"/>
                </a:solidFill>
                <a:effectLst/>
                <a:latin typeface="+mn-lt"/>
                <a:ea typeface="+mn-ea"/>
                <a:cs typeface="+mn-cs"/>
              </a:rPr>
              <a:t> for our equation, which is related to the graph of velocity versus time, shown</a:t>
            </a:r>
            <a:r>
              <a:rPr lang="en-US" sz="1200" b="0" kern="1200" baseline="0" dirty="0">
                <a:solidFill>
                  <a:schemeClr val="tx1"/>
                </a:solidFill>
                <a:effectLst/>
                <a:latin typeface="+mn-lt"/>
                <a:ea typeface="+mn-ea"/>
                <a:cs typeface="+mn-cs"/>
              </a:rPr>
              <a:t> on the right</a:t>
            </a:r>
            <a:r>
              <a:rPr lang="en-US" sz="1200" b="0" kern="1200" dirty="0">
                <a:solidFill>
                  <a:schemeClr val="tx1"/>
                </a:solidFill>
                <a:effectLst/>
                <a:latin typeface="+mn-lt"/>
                <a:ea typeface="+mn-ea"/>
                <a:cs typeface="+mn-cs"/>
              </a:rPr>
              <a:t>. The area under the curve in the right-hand figure is equal to the displacement </a:t>
            </a:r>
            <a:r>
              <a:rPr lang="en-US" sz="1200" b="0" kern="1200" dirty="0">
                <a:solidFill>
                  <a:schemeClr val="tx1"/>
                </a:solidFill>
                <a:effectLst/>
                <a:latin typeface="+mn-lt"/>
                <a:ea typeface="+mn-ea"/>
                <a:cs typeface="+mn-cs"/>
                <a:sym typeface="Symbol" panose="05050102010706020507" pitchFamily="18" charset="2"/>
              </a:rPr>
              <a:t></a:t>
            </a:r>
            <a:r>
              <a:rPr lang="en-US" sz="1200" b="0" i="1" kern="1200" dirty="0">
                <a:solidFill>
                  <a:schemeClr val="tx1"/>
                </a:solidFill>
                <a:effectLst/>
                <a:latin typeface="+mn-lt"/>
                <a:ea typeface="+mn-ea"/>
                <a:cs typeface="+mn-cs"/>
                <a:sym typeface="Symbol" panose="05050102010706020507" pitchFamily="18" charset="2"/>
              </a:rPr>
              <a:t>x</a:t>
            </a:r>
            <a:r>
              <a:rPr lang="en-US" sz="1200" b="0" kern="1200" dirty="0">
                <a:solidFill>
                  <a:schemeClr val="tx1"/>
                </a:solidFill>
                <a:effectLst/>
                <a:latin typeface="+mn-lt"/>
                <a:ea typeface="+mn-ea"/>
                <a:cs typeface="+mn-cs"/>
                <a:sym typeface="Symbol" panose="05050102010706020507" pitchFamily="18" charset="2"/>
              </a:rPr>
              <a:t>. [click to show areas] </a:t>
            </a:r>
            <a:r>
              <a:rPr lang="en-US" sz="1200" b="0" i="0" u="none" strike="noStrike" kern="1200" baseline="0" dirty="0">
                <a:solidFill>
                  <a:schemeClr val="tx1"/>
                </a:solidFill>
                <a:latin typeface="+mn-lt"/>
                <a:ea typeface="+mn-ea"/>
                <a:cs typeface="+mn-cs"/>
              </a:rPr>
              <a:t>This is a very important result. In fact, [click to show text] </a:t>
            </a:r>
            <a:r>
              <a:rPr lang="en-US" sz="1200" b="1" i="0" u="none" strike="noStrike" kern="1200" baseline="0" dirty="0">
                <a:solidFill>
                  <a:schemeClr val="tx1"/>
                </a:solidFill>
                <a:latin typeface="+mn-lt"/>
                <a:ea typeface="+mn-ea"/>
                <a:cs typeface="+mn-cs"/>
              </a:rPr>
              <a:t>the area under the graph of </a:t>
            </a:r>
            <a:r>
              <a:rPr lang="en-US" sz="1200" b="1" i="1" u="none" strike="noStrike" kern="1200" baseline="0" dirty="0">
                <a:solidFill>
                  <a:schemeClr val="tx1"/>
                </a:solidFill>
                <a:latin typeface="+mn-lt"/>
                <a:ea typeface="+mn-ea"/>
                <a:cs typeface="+mn-cs"/>
              </a:rPr>
              <a:t>v </a:t>
            </a:r>
            <a:r>
              <a:rPr lang="en-US" sz="1200" b="1" i="0" u="none" strike="noStrike" kern="1200" baseline="0" dirty="0">
                <a:solidFill>
                  <a:schemeClr val="tx1"/>
                </a:solidFill>
                <a:latin typeface="+mn-lt"/>
                <a:ea typeface="+mn-ea"/>
                <a:cs typeface="+mn-cs"/>
              </a:rPr>
              <a:t>versus </a:t>
            </a:r>
            <a:r>
              <a:rPr lang="en-US" sz="1200" b="1" i="1" u="none" strike="noStrike" kern="1200" baseline="0" dirty="0">
                <a:solidFill>
                  <a:schemeClr val="tx1"/>
                </a:solidFill>
                <a:latin typeface="+mn-lt"/>
                <a:ea typeface="+mn-ea"/>
                <a:cs typeface="+mn-cs"/>
              </a:rPr>
              <a:t>t </a:t>
            </a:r>
            <a:r>
              <a:rPr lang="en-US" sz="1200" b="1" i="0" u="none" strike="noStrike" kern="1200" baseline="0" dirty="0">
                <a:solidFill>
                  <a:schemeClr val="tx1"/>
                </a:solidFill>
                <a:latin typeface="+mn-lt"/>
                <a:ea typeface="+mn-ea"/>
                <a:cs typeface="+mn-cs"/>
              </a:rPr>
              <a:t>for any object is equal to the displacement </a:t>
            </a:r>
            <a:r>
              <a:rPr lang="en-US" sz="1200" b="0" i="0" u="none" strike="noStrike" kern="1200" baseline="0" dirty="0">
                <a:solidFill>
                  <a:schemeClr val="tx1"/>
                </a:solidFill>
                <a:latin typeface="+mn-lt"/>
                <a:ea typeface="+mn-ea"/>
                <a:cs typeface="+mn-cs"/>
                <a:sym typeface="Symbol" panose="05050102010706020507" pitchFamily="18" charset="2"/>
              </a:rPr>
              <a:t></a:t>
            </a:r>
            <a:r>
              <a:rPr lang="en-US" sz="1200" b="1" i="1" u="none" strike="noStrike" kern="1200" baseline="0" dirty="0">
                <a:solidFill>
                  <a:schemeClr val="tx1"/>
                </a:solidFill>
                <a:latin typeface="+mn-lt"/>
                <a:ea typeface="+mn-ea"/>
                <a:cs typeface="+mn-cs"/>
              </a:rPr>
              <a:t>x </a:t>
            </a:r>
            <a:r>
              <a:rPr lang="en-US" sz="1200" b="1" i="0" u="none" strike="noStrike" kern="1200" baseline="0" dirty="0">
                <a:solidFill>
                  <a:schemeClr val="tx1"/>
                </a:solidFill>
                <a:latin typeface="+mn-lt"/>
                <a:ea typeface="+mn-ea"/>
                <a:cs typeface="+mn-cs"/>
              </a:rPr>
              <a:t>of the object.</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55</a:t>
            </a:fld>
            <a:endParaRPr lang="en-US"/>
          </a:p>
        </p:txBody>
      </p:sp>
    </p:spTree>
    <p:extLst>
      <p:ext uri="{BB962C8B-B14F-4D97-AF65-F5344CB8AC3E}">
        <p14:creationId xmlns:p14="http://schemas.microsoft.com/office/powerpoint/2010/main" val="3187536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Finally, we can obtain an expression that doesn’t contain time, by solving our velocity equation for </a:t>
            </a:r>
            <a:r>
              <a:rPr lang="en-US" sz="1200" b="0" i="1" u="none" strike="noStrike" kern="1200" baseline="0" dirty="0">
                <a:solidFill>
                  <a:schemeClr val="tx1"/>
                </a:solidFill>
                <a:latin typeface="+mn-lt"/>
                <a:ea typeface="+mn-ea"/>
                <a:cs typeface="+mn-cs"/>
              </a:rPr>
              <a:t>t</a:t>
            </a:r>
            <a:r>
              <a:rPr lang="en-US" sz="1200" b="0" i="0" u="none" strike="noStrike" kern="1200" baseline="0" dirty="0">
                <a:solidFill>
                  <a:schemeClr val="tx1"/>
                </a:solidFill>
                <a:latin typeface="+mn-lt"/>
                <a:ea typeface="+mn-ea"/>
                <a:cs typeface="+mn-cs"/>
              </a:rPr>
              <a:t>, then substituting into the displacement equation, [click to show equation] and simplifying. [click to show equation] </a:t>
            </a:r>
            <a:r>
              <a:rPr lang="en-US" sz="1200" b="0" i="0" u="none" strike="noStrike" kern="1200" baseline="0" dirty="0">
                <a:solidFill>
                  <a:schemeClr val="tx1"/>
                </a:solidFill>
                <a:effectLst/>
                <a:latin typeface="+mn-lt"/>
                <a:ea typeface="+mn-ea"/>
                <a:cs typeface="+mn-cs"/>
              </a:rPr>
              <a:t>We get our third kinematic equation. </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56</a:t>
            </a:fld>
            <a:endParaRPr lang="en-US"/>
          </a:p>
        </p:txBody>
      </p:sp>
    </p:spTree>
    <p:extLst>
      <p:ext uri="{BB962C8B-B14F-4D97-AF65-F5344CB8AC3E}">
        <p14:creationId xmlns:p14="http://schemas.microsoft.com/office/powerpoint/2010/main" val="31176724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The table shows our three equations.</a:t>
            </a:r>
            <a:r>
              <a:rPr lang="en-US" sz="1200" b="0" kern="1200" baseline="0" dirty="0">
                <a:solidFill>
                  <a:schemeClr val="tx1"/>
                </a:solidFill>
                <a:effectLst/>
                <a:latin typeface="+mn-lt"/>
                <a:ea typeface="+mn-ea"/>
                <a:cs typeface="+mn-cs"/>
              </a:rPr>
              <a:t>  Remember, these are for </a:t>
            </a:r>
            <a:r>
              <a:rPr lang="en-US" sz="1200" b="0" i="1" kern="1200" baseline="0" dirty="0">
                <a:solidFill>
                  <a:schemeClr val="tx1"/>
                </a:solidFill>
                <a:effectLst/>
                <a:latin typeface="+mn-lt"/>
                <a:ea typeface="+mn-ea"/>
                <a:cs typeface="+mn-cs"/>
              </a:rPr>
              <a:t>constant acceleration</a:t>
            </a:r>
            <a:r>
              <a:rPr lang="en-US" sz="1200" b="0" i="0" kern="1200" baseline="0" dirty="0">
                <a:solidFill>
                  <a:schemeClr val="tx1"/>
                </a:solidFill>
                <a:effectLst/>
                <a:latin typeface="+mn-lt"/>
                <a:ea typeface="+mn-ea"/>
                <a:cs typeface="+mn-cs"/>
              </a:rPr>
              <a:t> only.</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57</a:t>
            </a:fld>
            <a:endParaRPr lang="en-US"/>
          </a:p>
        </p:txBody>
      </p:sp>
    </p:spTree>
    <p:extLst>
      <p:ext uri="{BB962C8B-B14F-4D97-AF65-F5344CB8AC3E}">
        <p14:creationId xmlns:p14="http://schemas.microsoft.com/office/powerpoint/2010/main" val="5801328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our problem-solving strategy for motion in one dimension at</a:t>
            </a:r>
            <a:r>
              <a:rPr lang="en-US" sz="1200" kern="1200" baseline="0" dirty="0">
                <a:solidFill>
                  <a:schemeClr val="tx1"/>
                </a:solidFill>
                <a:effectLst/>
                <a:latin typeface="+mn-lt"/>
                <a:ea typeface="+mn-ea"/>
                <a:cs typeface="+mn-cs"/>
              </a:rPr>
              <a:t> constant acceleration:</a:t>
            </a:r>
          </a:p>
          <a:p>
            <a:endParaRPr lang="en-US" sz="1200" kern="1200" baseline="0" dirty="0">
              <a:solidFill>
                <a:schemeClr val="tx1"/>
              </a:solidFill>
              <a:effectLst/>
              <a:latin typeface="+mn-lt"/>
              <a:ea typeface="+mn-ea"/>
              <a:cs typeface="+mn-cs"/>
            </a:endParaRPr>
          </a:p>
          <a:p>
            <a:pPr marL="228600" indent="-228600">
              <a:buAutoNum type="arabicPeriod"/>
            </a:pPr>
            <a:r>
              <a:rPr lang="en-US" sz="1200" b="1" kern="1200" dirty="0">
                <a:solidFill>
                  <a:schemeClr val="tx1"/>
                </a:solidFill>
                <a:effectLst/>
                <a:latin typeface="+mn-lt"/>
                <a:ea typeface="+mn-ea"/>
                <a:cs typeface="+mn-cs"/>
              </a:rPr>
              <a:t>Read </a:t>
            </a:r>
            <a:r>
              <a:rPr lang="en-US" sz="1200" kern="1200" dirty="0">
                <a:solidFill>
                  <a:schemeClr val="tx1"/>
                </a:solidFill>
                <a:effectLst/>
                <a:latin typeface="+mn-lt"/>
                <a:ea typeface="+mn-ea"/>
                <a:cs typeface="+mn-cs"/>
              </a:rPr>
              <a:t>the problem. </a:t>
            </a:r>
          </a:p>
          <a:p>
            <a:pPr marL="228600" indent="-228600">
              <a:buAutoNum type="arabicPeriod"/>
            </a:pPr>
            <a:endParaRPr lang="en-US" sz="1200" kern="1200" dirty="0">
              <a:solidFill>
                <a:schemeClr val="tx1"/>
              </a:solidFill>
              <a:effectLst/>
              <a:latin typeface="+mn-lt"/>
              <a:ea typeface="+mn-ea"/>
              <a:cs typeface="+mn-cs"/>
            </a:endParaRPr>
          </a:p>
          <a:p>
            <a:pPr marL="228600" indent="-228600">
              <a:buAutoNum type="arabicPeriod"/>
            </a:pPr>
            <a:r>
              <a:rPr lang="en-US" sz="1200" b="1" kern="1200" dirty="0">
                <a:solidFill>
                  <a:schemeClr val="tx1"/>
                </a:solidFill>
                <a:effectLst/>
                <a:latin typeface="+mn-lt"/>
                <a:ea typeface="+mn-ea"/>
                <a:cs typeface="+mn-cs"/>
              </a:rPr>
              <a:t>Draw </a:t>
            </a:r>
            <a:r>
              <a:rPr lang="en-US" sz="1200" kern="1200" dirty="0">
                <a:solidFill>
                  <a:schemeClr val="tx1"/>
                </a:solidFill>
                <a:effectLst/>
                <a:latin typeface="+mn-lt"/>
                <a:ea typeface="+mn-ea"/>
                <a:cs typeface="+mn-cs"/>
              </a:rPr>
              <a:t>a diagram, choosing a coordinate system, labeling initial and final points, and indicating directions of velocities and accelerations with arrows. </a:t>
            </a:r>
          </a:p>
          <a:p>
            <a:pPr marL="228600" indent="-228600">
              <a:buAutoNum type="arabicPeriod"/>
            </a:pPr>
            <a:endParaRPr lang="en-US" sz="1200" kern="1200" dirty="0">
              <a:solidFill>
                <a:schemeClr val="tx1"/>
              </a:solidFill>
              <a:effectLst/>
              <a:latin typeface="+mn-lt"/>
              <a:ea typeface="+mn-ea"/>
              <a:cs typeface="+mn-cs"/>
            </a:endParaRPr>
          </a:p>
          <a:p>
            <a:pPr marL="228600" indent="-228600">
              <a:buAutoNum type="arabicPeriod"/>
            </a:pPr>
            <a:r>
              <a:rPr lang="en-US" sz="1200" b="1" kern="1200" dirty="0">
                <a:solidFill>
                  <a:schemeClr val="tx1"/>
                </a:solidFill>
                <a:effectLst/>
                <a:latin typeface="+mn-lt"/>
                <a:ea typeface="+mn-ea"/>
                <a:cs typeface="+mn-cs"/>
              </a:rPr>
              <a:t>Label </a:t>
            </a:r>
            <a:r>
              <a:rPr lang="en-US" sz="1200" kern="1200" dirty="0">
                <a:solidFill>
                  <a:schemeClr val="tx1"/>
                </a:solidFill>
                <a:effectLst/>
                <a:latin typeface="+mn-lt"/>
                <a:ea typeface="+mn-ea"/>
                <a:cs typeface="+mn-cs"/>
              </a:rPr>
              <a:t>all quantities, circling the unknowns. Convert units as needed. </a:t>
            </a:r>
          </a:p>
          <a:p>
            <a:pPr marL="228600" indent="-228600">
              <a:buAutoNum type="arabicPeriod"/>
            </a:pPr>
            <a:endParaRPr lang="en-US" sz="1200" kern="1200" dirty="0">
              <a:solidFill>
                <a:schemeClr val="tx1"/>
              </a:solidFill>
              <a:effectLst/>
              <a:latin typeface="+mn-lt"/>
              <a:ea typeface="+mn-ea"/>
              <a:cs typeface="+mn-cs"/>
            </a:endParaRPr>
          </a:p>
          <a:p>
            <a:pPr marL="228600" indent="-228600">
              <a:buAutoNum type="arabicPeriod"/>
            </a:pPr>
            <a:r>
              <a:rPr lang="en-US" sz="1200" b="0" kern="1200" dirty="0">
                <a:solidFill>
                  <a:schemeClr val="tx1"/>
                </a:solidFill>
                <a:effectLst/>
                <a:latin typeface="+mn-lt"/>
                <a:ea typeface="+mn-ea"/>
                <a:cs typeface="+mn-cs"/>
              </a:rPr>
              <a:t>Choose your</a:t>
            </a:r>
            <a:r>
              <a:rPr lang="en-US" sz="1200" b="0" kern="1200" baseline="0" dirty="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e</a:t>
            </a:r>
            <a:r>
              <a:rPr lang="en-US" sz="1200" b="1" kern="1200" dirty="0">
                <a:solidFill>
                  <a:schemeClr val="tx1"/>
                </a:solidFill>
                <a:effectLst/>
                <a:latin typeface="+mn-lt"/>
                <a:ea typeface="+mn-ea"/>
                <a:cs typeface="+mn-cs"/>
              </a:rPr>
              <a:t>quations </a:t>
            </a:r>
            <a:r>
              <a:rPr lang="en-US" sz="1200" kern="1200" dirty="0">
                <a:solidFill>
                  <a:schemeClr val="tx1"/>
                </a:solidFill>
                <a:effectLst/>
                <a:latin typeface="+mn-lt"/>
                <a:ea typeface="+mn-ea"/>
                <a:cs typeface="+mn-cs"/>
              </a:rPr>
              <a:t>from the table. All kinematics problems in this topic can be solved with the first two equations, and the third is often more convenient. </a:t>
            </a:r>
          </a:p>
          <a:p>
            <a:pPr marL="228600" indent="-228600">
              <a:buAutoNum type="arabicPeriod"/>
            </a:pPr>
            <a:endParaRPr lang="en-US" sz="1200" kern="1200" dirty="0">
              <a:solidFill>
                <a:schemeClr val="tx1"/>
              </a:solidFill>
              <a:effectLst/>
              <a:latin typeface="+mn-lt"/>
              <a:ea typeface="+mn-ea"/>
              <a:cs typeface="+mn-cs"/>
            </a:endParaRPr>
          </a:p>
          <a:p>
            <a:pPr marL="228600" indent="-228600">
              <a:buAutoNum type="arabicPeriod"/>
            </a:pPr>
            <a:r>
              <a:rPr lang="en-US" sz="1200" b="1" kern="1200" dirty="0">
                <a:solidFill>
                  <a:schemeClr val="tx1"/>
                </a:solidFill>
                <a:effectLst/>
                <a:latin typeface="+mn-lt"/>
                <a:ea typeface="+mn-ea"/>
                <a:cs typeface="+mn-cs"/>
              </a:rPr>
              <a:t>Solve </a:t>
            </a:r>
            <a:r>
              <a:rPr lang="en-US" sz="1200" kern="1200" dirty="0">
                <a:solidFill>
                  <a:schemeClr val="tx1"/>
                </a:solidFill>
                <a:effectLst/>
                <a:latin typeface="+mn-lt"/>
                <a:ea typeface="+mn-ea"/>
                <a:cs typeface="+mn-cs"/>
              </a:rPr>
              <a:t>for the unknowns. Doing so often involves solving two equations for two unknowns. </a:t>
            </a:r>
          </a:p>
          <a:p>
            <a:pPr marL="228600" indent="-228600">
              <a:buAutoNum type="arabicPeriod"/>
            </a:pPr>
            <a:endParaRPr lang="en-US" sz="1200" kern="1200" dirty="0">
              <a:solidFill>
                <a:schemeClr val="tx1"/>
              </a:solidFill>
              <a:effectLst/>
              <a:latin typeface="+mn-lt"/>
              <a:ea typeface="+mn-ea"/>
              <a:cs typeface="+mn-cs"/>
            </a:endParaRPr>
          </a:p>
          <a:p>
            <a:pPr marL="228600" indent="-228600">
              <a:buAutoNum type="arabicPeriod"/>
            </a:pPr>
            <a:r>
              <a:rPr lang="en-US" sz="1200" b="1" kern="1200" dirty="0">
                <a:solidFill>
                  <a:schemeClr val="tx1"/>
                </a:solidFill>
                <a:effectLst/>
                <a:latin typeface="+mn-lt"/>
                <a:ea typeface="+mn-ea"/>
                <a:cs typeface="+mn-cs"/>
              </a:rPr>
              <a:t>Check </a:t>
            </a:r>
            <a:r>
              <a:rPr lang="en-US" sz="1200" kern="1200" dirty="0">
                <a:solidFill>
                  <a:schemeClr val="tx1"/>
                </a:solidFill>
                <a:effectLst/>
                <a:latin typeface="+mn-lt"/>
                <a:ea typeface="+mn-ea"/>
                <a:cs typeface="+mn-cs"/>
              </a:rPr>
              <a:t>your answer, using common sense and estimates. Most of these problems reduce to writing the kinematic equations from the table and then substituting the correct values into the constants </a:t>
            </a:r>
            <a:r>
              <a:rPr lang="en-US" sz="1200" i="1" kern="1200" dirty="0">
                <a:solidFill>
                  <a:schemeClr val="tx1"/>
                </a:solidFill>
                <a:effectLst/>
                <a:latin typeface="+mn-lt"/>
                <a:ea typeface="+mn-ea"/>
                <a:cs typeface="+mn-cs"/>
              </a:rPr>
              <a:t>a, v</a:t>
            </a:r>
            <a:r>
              <a:rPr lang="en-US" sz="1200" kern="1200" baseline="-25000" dirty="0">
                <a:solidFill>
                  <a:schemeClr val="tx1"/>
                </a:solidFill>
                <a:effectLst/>
                <a:latin typeface="+mn-lt"/>
                <a:ea typeface="+mn-ea"/>
                <a:cs typeface="+mn-cs"/>
              </a:rPr>
              <a:t>0</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x</a:t>
            </a:r>
            <a:r>
              <a:rPr lang="en-US" sz="1200" kern="1200" baseline="-25000" dirty="0">
                <a:solidFill>
                  <a:schemeClr val="tx1"/>
                </a:solidFill>
                <a:effectLst/>
                <a:latin typeface="+mn-lt"/>
                <a:ea typeface="+mn-ea"/>
                <a:cs typeface="+mn-cs"/>
              </a:rPr>
              <a:t>0</a:t>
            </a:r>
            <a:r>
              <a:rPr lang="en-US" sz="1200" kern="1200" dirty="0">
                <a:solidFill>
                  <a:schemeClr val="tx1"/>
                </a:solidFill>
                <a:effectLst/>
                <a:latin typeface="+mn-lt"/>
                <a:ea typeface="+mn-ea"/>
                <a:cs typeface="+mn-cs"/>
              </a:rPr>
              <a:t> from the given information. Doing this produces two equations—one linear and one quadratic— for two unknown quantities</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58</a:t>
            </a:fld>
            <a:endParaRPr lang="en-US"/>
          </a:p>
        </p:txBody>
      </p:sp>
    </p:spTree>
    <p:extLst>
      <p:ext uri="{BB962C8B-B14F-4D97-AF65-F5344CB8AC3E}">
        <p14:creationId xmlns:p14="http://schemas.microsoft.com/office/powerpoint/2010/main" val="17108950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a:t>
            </a:r>
            <a:r>
              <a:rPr lang="en-US" sz="1200" b="0" kern="1200" dirty="0">
                <a:solidFill>
                  <a:schemeClr val="tx1"/>
                </a:solidFill>
                <a:effectLst/>
                <a:latin typeface="+mn-lt"/>
                <a:ea typeface="+mn-ea"/>
                <a:cs typeface="+mn-cs"/>
              </a:rPr>
              <a:t>Leaning Tower of Pisa</a:t>
            </a:r>
          </a:p>
          <a:p>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air resistance is negligible, all objects dropped under the influence of gravity near Earth’s surface fall toward Earth with the same constant acceleration.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Before around 1600, it was generally thought that heavier objects fell faster than lighter ones. This is due to the teachings of the great philosopher Aristotle, who lived from 384 to 322 BCE. Galileo Galilei wasn’t satisfied with this, and tested Aristotle’s assumptions. Legend has it that he dropped two unequal weights simultaneously from the Leaning Tower of Pisa, shown here in the photo, and found that they hit the ground at approximately the same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do know that Galileo rolled balls down inclined planes and measured the distances they covered in successive time intervals. He used an</a:t>
            </a:r>
            <a:r>
              <a:rPr lang="en-US" sz="1200" kern="1200" baseline="0" dirty="0">
                <a:solidFill>
                  <a:schemeClr val="tx1"/>
                </a:solidFill>
                <a:effectLst/>
                <a:latin typeface="+mn-lt"/>
                <a:ea typeface="+mn-ea"/>
                <a:cs typeface="+mn-cs"/>
              </a:rPr>
              <a:t> incline so that the acceleration was reduced, that e</a:t>
            </a:r>
            <a:r>
              <a:rPr lang="en-US" sz="1200" kern="1200" dirty="0">
                <a:solidFill>
                  <a:schemeClr val="tx1"/>
                </a:solidFill>
                <a:effectLst/>
                <a:latin typeface="+mn-lt"/>
                <a:ea typeface="+mn-ea"/>
                <a:cs typeface="+mn-cs"/>
              </a:rPr>
              <a:t>nabled Galileo to make accurate measurements of the intervals. Some people refer to this experiment as “diluting gravity.” From these experiments, Galileo drew conclusions about freely falling objects, because a falling ball is equivalent to a ball going down a vertical incline.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Galileo’s achievements in the science of mechanics paved the way for Newton in his development of the laws of motion, which we will study in Topic 4.</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Image credit: </a:t>
            </a:r>
          </a:p>
          <a:p>
            <a:r>
              <a:rPr lang="en-US" dirty="0"/>
              <a:t>https://commons.wikimedia.org/wiki/File%3ALeaning_Tower_of_Pisa.jpg</a:t>
            </a:r>
          </a:p>
          <a:p>
            <a:r>
              <a:rPr lang="en-US" dirty="0"/>
              <a:t>By </a:t>
            </a:r>
            <a:r>
              <a:rPr lang="en-US" dirty="0" err="1"/>
              <a:t>Softeis</a:t>
            </a:r>
            <a:r>
              <a:rPr lang="en-US" dirty="0"/>
              <a:t> (Own work) [</a:t>
            </a:r>
            <a:r>
              <a:rPr lang="en-US" dirty="0" err="1"/>
              <a:t>GFDL</a:t>
            </a:r>
            <a:r>
              <a:rPr lang="en-US" dirty="0"/>
              <a:t> (http://www.gnu.org/copyleft/fdl.html) or CC-BY-SA-3.0 (http://creativecommons.org/licenses/by-sa/3.0/)], via Wikimedia Commons [Public</a:t>
            </a:r>
            <a:r>
              <a:rPr lang="en-US" baseline="0" dirty="0"/>
              <a:t> Domain]</a:t>
            </a:r>
            <a:endParaRPr lang="en-US" dirty="0"/>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59</a:t>
            </a:fld>
            <a:endParaRPr lang="en-US"/>
          </a:p>
        </p:txBody>
      </p:sp>
    </p:spTree>
    <p:extLst>
      <p:ext uri="{BB962C8B-B14F-4D97-AF65-F5344CB8AC3E}">
        <p14:creationId xmlns:p14="http://schemas.microsoft.com/office/powerpoint/2010/main" val="24788474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a:t>
            </a:r>
            <a:r>
              <a:rPr lang="en-US" sz="1200" b="0" kern="1200" dirty="0">
                <a:solidFill>
                  <a:schemeClr val="tx1"/>
                </a:solidFill>
                <a:effectLst/>
                <a:latin typeface="+mn-lt"/>
                <a:ea typeface="+mn-ea"/>
                <a:cs typeface="+mn-cs"/>
              </a:rPr>
              <a:t>Dropping feather and hammer at same instant on the Moon</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Imagine</a:t>
            </a:r>
            <a:r>
              <a:rPr lang="en-US" sz="1200" b="0" kern="1200" baseline="0" dirty="0">
                <a:solidFill>
                  <a:schemeClr val="tx1"/>
                </a:solidFill>
                <a:effectLst/>
                <a:latin typeface="+mn-lt"/>
                <a:ea typeface="+mn-ea"/>
                <a:cs typeface="+mn-cs"/>
              </a:rPr>
              <a:t> dropping a hammer and a feather from the same height. The hammer will hit the ground first, right? Well, this experiment was tested on the Moon by astronaut Davit Scott on August 2, 1971, and the hammer and feather fell with exactly the same acceleration, and hit the surface at the same time. There is no atmosphere on the Moon, and so there is no air drag, like we have here on Earth. Often, though, we will find that air resistance is negligible. The ideal case, where we can ignore air resistance, is called </a:t>
            </a:r>
            <a:r>
              <a:rPr lang="en-US" sz="1200" b="1" kern="1200" baseline="0" dirty="0">
                <a:solidFill>
                  <a:schemeClr val="tx1"/>
                </a:solidFill>
                <a:effectLst/>
                <a:latin typeface="+mn-lt"/>
                <a:ea typeface="+mn-ea"/>
                <a:cs typeface="+mn-cs"/>
              </a:rPr>
              <a:t>free fall</a:t>
            </a:r>
            <a:r>
              <a:rPr lang="en-US" sz="1200" b="0" kern="1200" baseline="0" dirty="0">
                <a:solidFill>
                  <a:schemeClr val="tx1"/>
                </a:solidFill>
                <a:effectLst/>
                <a:latin typeface="+mn-lt"/>
                <a:ea typeface="+mn-ea"/>
                <a:cs typeface="+mn-cs"/>
              </a:rPr>
              <a:t>. </a:t>
            </a:r>
          </a:p>
          <a:p>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[click to show text] </a:t>
            </a:r>
            <a:r>
              <a:rPr lang="en-US" sz="1200" b="1" kern="1200" dirty="0">
                <a:solidFill>
                  <a:schemeClr val="tx1"/>
                </a:solidFill>
                <a:effectLst/>
                <a:latin typeface="+mn-lt"/>
                <a:ea typeface="+mn-ea"/>
                <a:cs typeface="+mn-cs"/>
              </a:rPr>
              <a:t>A freely falling object is any object moving freely under the influence of gravity alone, regardless of its initial motion. </a:t>
            </a:r>
            <a:r>
              <a:rPr lang="en-US" sz="1200" kern="1200" dirty="0">
                <a:solidFill>
                  <a:schemeClr val="tx1"/>
                </a:solidFill>
                <a:effectLst/>
                <a:latin typeface="+mn-lt"/>
                <a:ea typeface="+mn-ea"/>
                <a:cs typeface="+mn-cs"/>
              </a:rPr>
              <a:t>Objects thrown upward or downward and those released from rest are all considered freely falling.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represent the magnitude of the </a:t>
            </a:r>
            <a:r>
              <a:rPr lang="en-US" sz="1200" b="1" kern="1200" dirty="0">
                <a:solidFill>
                  <a:schemeClr val="tx1"/>
                </a:solidFill>
                <a:effectLst/>
                <a:latin typeface="+mn-lt"/>
                <a:ea typeface="+mn-ea"/>
                <a:cs typeface="+mn-cs"/>
              </a:rPr>
              <a:t>free-fall acceleration </a:t>
            </a:r>
            <a:r>
              <a:rPr lang="en-US" sz="1200" kern="1200" dirty="0">
                <a:solidFill>
                  <a:schemeClr val="tx1"/>
                </a:solidFill>
                <a:effectLst/>
                <a:latin typeface="+mn-lt"/>
                <a:ea typeface="+mn-ea"/>
                <a:cs typeface="+mn-cs"/>
              </a:rPr>
              <a:t>by the symbol </a:t>
            </a:r>
            <a:r>
              <a:rPr lang="en-US" sz="1200" i="1" kern="1200" dirty="0">
                <a:solidFill>
                  <a:schemeClr val="tx1"/>
                </a:solidFill>
                <a:effectLst/>
                <a:latin typeface="+mn-lt"/>
                <a:ea typeface="+mn-ea"/>
                <a:cs typeface="+mn-cs"/>
              </a:rPr>
              <a:t>g. </a:t>
            </a:r>
            <a:r>
              <a:rPr lang="en-US" sz="1200" kern="1200" dirty="0">
                <a:solidFill>
                  <a:schemeClr val="tx1"/>
                </a:solidFill>
                <a:effectLst/>
                <a:latin typeface="+mn-lt"/>
                <a:ea typeface="+mn-ea"/>
                <a:cs typeface="+mn-cs"/>
              </a:rPr>
              <a:t>The value of </a:t>
            </a:r>
            <a:r>
              <a:rPr lang="en-US" sz="1200" i="1" kern="1200" dirty="0">
                <a:solidFill>
                  <a:schemeClr val="tx1"/>
                </a:solidFill>
                <a:effectLst/>
                <a:latin typeface="+mn-lt"/>
                <a:ea typeface="+mn-ea"/>
                <a:cs typeface="+mn-cs"/>
              </a:rPr>
              <a:t>g </a:t>
            </a:r>
            <a:r>
              <a:rPr lang="en-US" sz="1200" kern="1200" dirty="0">
                <a:solidFill>
                  <a:schemeClr val="tx1"/>
                </a:solidFill>
                <a:effectLst/>
                <a:latin typeface="+mn-lt"/>
                <a:ea typeface="+mn-ea"/>
                <a:cs typeface="+mn-cs"/>
              </a:rPr>
              <a:t>decreases with increasing altitude, and varies slightly with latitude as well. At Earth’s surface, the value of </a:t>
            </a:r>
            <a:r>
              <a:rPr lang="en-US" sz="1200" i="1" kern="1200" dirty="0">
                <a:solidFill>
                  <a:schemeClr val="tx1"/>
                </a:solidFill>
                <a:effectLst/>
                <a:latin typeface="+mn-lt"/>
                <a:ea typeface="+mn-ea"/>
                <a:cs typeface="+mn-cs"/>
              </a:rPr>
              <a:t>g </a:t>
            </a:r>
            <a:r>
              <a:rPr lang="en-US" sz="1200" kern="1200" dirty="0">
                <a:solidFill>
                  <a:schemeClr val="tx1"/>
                </a:solidFill>
                <a:effectLst/>
                <a:latin typeface="+mn-lt"/>
                <a:ea typeface="+mn-ea"/>
                <a:cs typeface="+mn-cs"/>
              </a:rPr>
              <a:t>is approximately 9.8 m/s</a:t>
            </a:r>
            <a:r>
              <a:rPr lang="en-US" sz="1200" kern="1200" baseline="300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 [click to show equation] If w</a:t>
            </a:r>
            <a:r>
              <a:rPr lang="en-US" sz="1200" kern="1200" dirty="0">
                <a:solidFill>
                  <a:schemeClr val="tx1"/>
                </a:solidFill>
                <a:effectLst/>
                <a:latin typeface="+mn-lt"/>
                <a:ea typeface="+mn-ea"/>
                <a:cs typeface="+mn-cs"/>
              </a:rPr>
              <a:t>e neglect air resistance and assume that the free-fall acceleration doesn’t vary with altitude over short vertical distances, then the motion of a freely falling object is the same as motion in one dimension under constant acceleration. This means that we</a:t>
            </a:r>
            <a:r>
              <a:rPr lang="en-US" sz="1200" kern="1200" baseline="0" dirty="0">
                <a:solidFill>
                  <a:schemeClr val="tx1"/>
                </a:solidFill>
                <a:effectLst/>
                <a:latin typeface="+mn-lt"/>
                <a:ea typeface="+mn-ea"/>
                <a:cs typeface="+mn-cs"/>
              </a:rPr>
              <a:t> can use our </a:t>
            </a:r>
            <a:r>
              <a:rPr lang="en-US" sz="1200" kern="1200" dirty="0">
                <a:solidFill>
                  <a:schemeClr val="tx1"/>
                </a:solidFill>
                <a:effectLst/>
                <a:latin typeface="+mn-lt"/>
                <a:ea typeface="+mn-ea"/>
                <a:cs typeface="+mn-cs"/>
              </a:rPr>
              <a:t>kinematics equations. [click to show equations]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It’s conventional to define “up” as the +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-direction and to use </a:t>
            </a:r>
            <a:r>
              <a:rPr lang="en-US" sz="1200" i="1" kern="1200" dirty="0">
                <a:solidFill>
                  <a:schemeClr val="tx1"/>
                </a:solidFill>
                <a:effectLst/>
                <a:latin typeface="+mn-lt"/>
                <a:ea typeface="+mn-ea"/>
                <a:cs typeface="+mn-cs"/>
              </a:rPr>
              <a:t>y </a:t>
            </a:r>
            <a:r>
              <a:rPr lang="en-US" sz="1200" kern="1200" dirty="0">
                <a:solidFill>
                  <a:schemeClr val="tx1"/>
                </a:solidFill>
                <a:effectLst/>
                <a:latin typeface="+mn-lt"/>
                <a:ea typeface="+mn-ea"/>
                <a:cs typeface="+mn-cs"/>
              </a:rPr>
              <a:t>as the position variable. That means </a:t>
            </a:r>
            <a:r>
              <a:rPr lang="en-US" sz="1200" i="1" kern="1200" dirty="0">
                <a:solidFill>
                  <a:schemeClr val="tx1"/>
                </a:solidFill>
                <a:effectLst/>
                <a:latin typeface="+mn-lt"/>
                <a:ea typeface="+mn-ea"/>
                <a:cs typeface="+mn-cs"/>
              </a:rPr>
              <a:t>a</a:t>
            </a:r>
            <a:r>
              <a:rPr lang="en-US" sz="1200" i="0" kern="1200" dirty="0">
                <a:solidFill>
                  <a:schemeClr val="tx1"/>
                </a:solidFill>
                <a:effectLst/>
                <a:latin typeface="+mn-lt"/>
                <a:ea typeface="+mn-ea"/>
                <a:cs typeface="+mn-cs"/>
              </a:rPr>
              <a:t> equals</a:t>
            </a:r>
            <a:r>
              <a:rPr lang="en-US" sz="1200" i="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so our equations are as shown.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Image credit:  </a:t>
            </a:r>
          </a:p>
          <a:p>
            <a:r>
              <a:rPr lang="en-US" sz="1200" kern="1200" dirty="0">
                <a:solidFill>
                  <a:schemeClr val="tx1"/>
                </a:solidFill>
                <a:effectLst/>
                <a:latin typeface="+mn-lt"/>
                <a:ea typeface="+mn-ea"/>
                <a:cs typeface="+mn-cs"/>
              </a:rPr>
              <a:t>https://commons.wikimedia.org/wiki/File%3AApollo_15_F%26H.jpg</a:t>
            </a:r>
          </a:p>
          <a:p>
            <a:r>
              <a:rPr lang="en-US" sz="1200" kern="1200" dirty="0">
                <a:solidFill>
                  <a:schemeClr val="tx1"/>
                </a:solidFill>
                <a:effectLst/>
                <a:latin typeface="+mn-lt"/>
                <a:ea typeface="+mn-ea"/>
                <a:cs typeface="+mn-cs"/>
              </a:rPr>
              <a:t>By NASA [Public domain], via Wikimedia Commons</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60</a:t>
            </a:fld>
            <a:endParaRPr lang="en-US"/>
          </a:p>
        </p:txBody>
      </p:sp>
    </p:spTree>
    <p:extLst>
      <p:ext uri="{BB962C8B-B14F-4D97-AF65-F5344CB8AC3E}">
        <p14:creationId xmlns:p14="http://schemas.microsoft.com/office/powerpoint/2010/main" val="719809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for yourself, then check with a classmate, and we’ll check your answer in about 1 minute.</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b="0" dirty="0"/>
              <a:t>remains constant</a:t>
            </a:r>
            <a:endParaRPr lang="en-US" altLang="en-US" dirty="0"/>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The acceleration of the ball remains constant while it is in the air. The magnitude of its acceleration is the free-fall acceleration, </a:t>
            </a:r>
            <a:r>
              <a:rPr lang="en-US" sz="1200" b="0" i="1" u="none" strike="noStrike" kern="1200" baseline="0" dirty="0">
                <a:solidFill>
                  <a:schemeClr val="tx1"/>
                </a:solidFill>
                <a:latin typeface="+mn-lt"/>
                <a:ea typeface="+mn-ea"/>
                <a:cs typeface="+mn-cs"/>
              </a:rPr>
              <a:t>g </a:t>
            </a:r>
            <a:r>
              <a:rPr lang="en-US" sz="1200" b="0" i="0" u="none" strike="noStrike" kern="1200" baseline="0" dirty="0">
                <a:solidFill>
                  <a:schemeClr val="tx1"/>
                </a:solidFill>
                <a:latin typeface="+mn-lt"/>
                <a:ea typeface="+mn-ea"/>
                <a:cs typeface="+mn-cs"/>
              </a:rPr>
              <a:t>= 9.80 m/</a:t>
            </a:r>
            <a:r>
              <a:rPr lang="en-US" sz="1200" b="0" i="0" u="none" strike="noStrike" kern="1200" baseline="0" dirty="0" err="1">
                <a:solidFill>
                  <a:schemeClr val="tx1"/>
                </a:solidFill>
                <a:latin typeface="+mn-lt"/>
                <a:ea typeface="+mn-ea"/>
                <a:cs typeface="+mn-cs"/>
              </a:rPr>
              <a:t>s</a:t>
            </a:r>
            <a:r>
              <a:rPr lang="en-US" sz="1200" b="0" i="0" u="none" strike="noStrike" kern="1200" baseline="30000" dirty="0" err="1">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61</a:t>
            </a:fld>
            <a:endParaRPr lang="en-US"/>
          </a:p>
        </p:txBody>
      </p:sp>
    </p:spTree>
    <p:extLst>
      <p:ext uri="{BB962C8B-B14F-4D97-AF65-F5344CB8AC3E}">
        <p14:creationId xmlns:p14="http://schemas.microsoft.com/office/powerpoint/2010/main" val="26909967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Run your explanation by a classmate or two, and listen to theirs. In a</a:t>
            </a:r>
            <a:r>
              <a:rPr lang="en-US" sz="1200" kern="1200" baseline="0" dirty="0">
                <a:solidFill>
                  <a:schemeClr val="tx1"/>
                </a:solidFill>
                <a:effectLst/>
                <a:latin typeface="+mn-lt"/>
                <a:ea typeface="+mn-ea"/>
                <a:cs typeface="+mn-cs"/>
              </a:rPr>
              <a:t> couple of minutes</a:t>
            </a:r>
            <a:r>
              <a:rPr lang="en-US" sz="1200" kern="1200" dirty="0">
                <a:solidFill>
                  <a:schemeClr val="tx1"/>
                </a:solidFill>
                <a:effectLst/>
                <a:latin typeface="+mn-lt"/>
                <a:ea typeface="+mn-ea"/>
                <a:cs typeface="+mn-cs"/>
              </a:rPr>
              <a:t>, let’s hear your answers.</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increases and then decreases</a:t>
            </a:r>
            <a:endParaRPr lang="en-US" altLang="en-US" dirty="0"/>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As it travels upward, its speed decreases by 9.80 m/s during each second of its motion. When it reaches the peak of its motion, its speed becomes zero. As the ball moves downward, its speed increases by 9.80 m/s each second.</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62</a:t>
            </a:fld>
            <a:endParaRPr lang="en-US"/>
          </a:p>
        </p:txBody>
      </p:sp>
    </p:spTree>
    <p:extLst>
      <p:ext uri="{BB962C8B-B14F-4D97-AF65-F5344CB8AC3E}">
        <p14:creationId xmlns:p14="http://schemas.microsoft.com/office/powerpoint/2010/main" val="914011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the car moves from point C to point F, then the initial position is 38 m, the final position is –53 m, and the displacement is –91 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positive answer indicates a displacement in the positive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-direction, and a negative answer indicates a displacement in the negative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-direction. </a:t>
            </a:r>
          </a:p>
        </p:txBody>
      </p:sp>
      <p:sp>
        <p:nvSpPr>
          <p:cNvPr id="4" name="Slide Number Placeholder 3"/>
          <p:cNvSpPr>
            <a:spLocks noGrp="1"/>
          </p:cNvSpPr>
          <p:nvPr>
            <p:ph type="sldNum" sz="quarter" idx="10"/>
          </p:nvPr>
        </p:nvSpPr>
        <p:spPr/>
        <p:txBody>
          <a:bodyPr/>
          <a:lstStyle/>
          <a:p>
            <a:fld id="{6E7E7F27-47DB-D94D-995F-E3088F8069A6}" type="slidenum">
              <a:rPr lang="en-US" smtClean="0"/>
              <a:t>17</a:t>
            </a:fld>
            <a:endParaRPr lang="en-US"/>
          </a:p>
        </p:txBody>
      </p:sp>
    </p:spTree>
    <p:extLst>
      <p:ext uri="{BB962C8B-B14F-4D97-AF65-F5344CB8AC3E}">
        <p14:creationId xmlns:p14="http://schemas.microsoft.com/office/powerpoint/2010/main" val="451148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kern="1200" dirty="0">
                <a:solidFill>
                  <a:schemeClr val="tx1"/>
                </a:solidFill>
                <a:effectLst/>
                <a:latin typeface="+mn-lt"/>
                <a:ea typeface="+mn-ea"/>
                <a:cs typeface="+mn-cs"/>
              </a:rPr>
              <a:t>Come up with an answer, consult with a neighbor or two, and then we’ll get together to talk about it in a few minutes.</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increases</a:t>
            </a:r>
            <a:endParaRPr lang="en-US" altLang="en-US" dirty="0"/>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The first jumper will always be moving with a higher velocity than the second. Thus, in a given time interval, the first jumper covers more distance than the second, and the separation distance between them </a:t>
            </a:r>
            <a:r>
              <a:rPr lang="en-US" sz="1200" b="0" i="1" u="none" strike="noStrike" kern="1200" baseline="0" dirty="0">
                <a:solidFill>
                  <a:schemeClr val="tx1"/>
                </a:solidFill>
                <a:latin typeface="+mn-lt"/>
                <a:ea typeface="+mn-ea"/>
                <a:cs typeface="+mn-cs"/>
              </a:rPr>
              <a:t>increases</a:t>
            </a:r>
            <a:r>
              <a:rPr lang="en-US" sz="1200" b="0" i="0" u="none" strike="noStrike" kern="1200" baseline="0" dirty="0">
                <a:solidFill>
                  <a:schemeClr val="tx1"/>
                </a:solidFill>
                <a:latin typeface="+mn-lt"/>
                <a:ea typeface="+mn-ea"/>
                <a:cs typeface="+mn-cs"/>
              </a:rPr>
              <a:t>.</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63</a:t>
            </a:fld>
            <a:endParaRPr lang="en-US"/>
          </a:p>
        </p:txBody>
      </p:sp>
    </p:spTree>
    <p:extLst>
      <p:ext uri="{BB962C8B-B14F-4D97-AF65-F5344CB8AC3E}">
        <p14:creationId xmlns:p14="http://schemas.microsoft.com/office/powerpoint/2010/main" val="14858226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Consult with each other, come up an answer, and we’ll hear your ideas in 2 minutes.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stays the same</a:t>
            </a:r>
            <a:endParaRPr lang="en-US" altLang="en-US" dirty="0"/>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At any given instant of time, the velocities of the jumpers are definitely different, because one had a head start. In a time interval after this instant, however, each jumper increases his or her velocity by the same amount, because they have the same acceleration. Thus, the difference in velocities </a:t>
            </a:r>
            <a:r>
              <a:rPr lang="en-US" sz="1200" b="0" i="1" u="none" strike="noStrike" kern="1200" baseline="0" dirty="0">
                <a:solidFill>
                  <a:schemeClr val="tx1"/>
                </a:solidFill>
                <a:latin typeface="+mn-lt"/>
                <a:ea typeface="+mn-ea"/>
                <a:cs typeface="+mn-cs"/>
              </a:rPr>
              <a:t>stays the same</a:t>
            </a:r>
            <a:r>
              <a:rPr lang="en-US" sz="1200" b="0" i="0" u="none" strike="noStrike" kern="1200" baseline="0" dirty="0">
                <a:solidFill>
                  <a:schemeClr val="tx1"/>
                </a:solidFill>
                <a:latin typeface="+mn-lt"/>
                <a:ea typeface="+mn-ea"/>
                <a:cs typeface="+mn-cs"/>
              </a:rPr>
              <a:t>.</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64</a:t>
            </a:fld>
            <a:endParaRPr lang="en-US"/>
          </a:p>
        </p:txBody>
      </p:sp>
    </p:spTree>
    <p:extLst>
      <p:ext uri="{BB962C8B-B14F-4D97-AF65-F5344CB8AC3E}">
        <p14:creationId xmlns:p14="http://schemas.microsoft.com/office/powerpoint/2010/main" val="20422361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Decide on an answer, and check with your neighbor. We’ll go over it together in about</a:t>
            </a:r>
            <a:r>
              <a:rPr lang="en-US" sz="1200" kern="1200" baseline="0" dirty="0">
                <a:solidFill>
                  <a:schemeClr val="tx1"/>
                </a:solidFill>
                <a:effectLst/>
                <a:latin typeface="+mn-lt"/>
                <a:ea typeface="+mn-ea"/>
                <a:cs typeface="+mn-cs"/>
              </a:rPr>
              <a:t> 5 </a:t>
            </a:r>
            <a:r>
              <a:rPr lang="en-US" sz="1200" kern="1200" dirty="0">
                <a:solidFill>
                  <a:schemeClr val="tx1"/>
                </a:solidFill>
                <a:effectLst/>
                <a:latin typeface="+mn-lt"/>
                <a:ea typeface="+mn-ea"/>
                <a:cs typeface="+mn-cs"/>
              </a:rPr>
              <a:t>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 Possible: (3),</a:t>
            </a:r>
            <a:r>
              <a:rPr lang="en-US" altLang="en-US" sz="1200" baseline="0" dirty="0"/>
              <a:t> (4), (9)</a:t>
            </a:r>
            <a:endParaRPr lang="en-US" alt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eaLnBrk="1" hangingPunct="1"/>
            <a:r>
              <a:rPr lang="en-US" altLang="en-US" sz="1200" b="1" dirty="0">
                <a:latin typeface="Times New Roman" panose="02020603050405020304" pitchFamily="18" charset="0"/>
              </a:rPr>
              <a:t>Question </a:t>
            </a:r>
            <a:r>
              <a:rPr lang="en-US" altLang="en-US" sz="1200" b="1" dirty="0" err="1">
                <a:latin typeface="Times New Roman" panose="02020603050405020304" pitchFamily="18" charset="0"/>
              </a:rPr>
              <a:t>A2.01</a:t>
            </a:r>
            <a:endParaRPr lang="en-US" altLang="en-US" sz="1200" b="1" dirty="0">
              <a:latin typeface="Times New Roman" panose="02020603050405020304" pitchFamily="18" charset="0"/>
            </a:endParaRPr>
          </a:p>
          <a:p>
            <a:pPr eaLnBrk="1" hangingPunct="1"/>
            <a:endParaRPr lang="en-US" altLang="en-US" sz="1200" b="1" dirty="0">
              <a:latin typeface="Times New Roman" panose="02020603050405020304" pitchFamily="18" charset="0"/>
            </a:endParaRPr>
          </a:p>
          <a:p>
            <a:pPr eaLnBrk="1" hangingPunct="1"/>
            <a:r>
              <a:rPr lang="en-US" altLang="en-US" b="1" i="1" dirty="0"/>
              <a:t>Commentary</a:t>
            </a:r>
          </a:p>
          <a:p>
            <a:pPr eaLnBrk="1" hangingPunct="1"/>
            <a:r>
              <a:rPr lang="en-US" altLang="en-US" b="1" dirty="0"/>
              <a:t>Purpose:</a:t>
            </a:r>
            <a:r>
              <a:rPr lang="en-US" altLang="en-US" dirty="0"/>
              <a:t> To introduce or hone the concept of average speed.</a:t>
            </a:r>
          </a:p>
          <a:p>
            <a:pPr eaLnBrk="1" hangingPunct="1"/>
            <a:endParaRPr lang="en-US" altLang="en-US" b="1" dirty="0"/>
          </a:p>
          <a:p>
            <a:pPr eaLnBrk="1" hangingPunct="1"/>
            <a:r>
              <a:rPr lang="en-US" altLang="en-US" b="1" dirty="0"/>
              <a:t>Discussion:</a:t>
            </a:r>
            <a:r>
              <a:rPr lang="en-US" altLang="en-US" dirty="0"/>
              <a:t> </a:t>
            </a:r>
          </a:p>
          <a:p>
            <a:pPr eaLnBrk="1" hangingPunct="1"/>
            <a:r>
              <a:rPr lang="en-US" altLang="en-US" dirty="0"/>
              <a:t>The average speed is the total distance traveled divided by the total time needed to travel that distance. In this case, we know the total distance is 6 miles, but we do not know the total time.</a:t>
            </a:r>
          </a:p>
          <a:p>
            <a:pPr eaLnBrk="1" hangingPunct="1"/>
            <a:endParaRPr lang="en-US" altLang="en-US" dirty="0"/>
          </a:p>
          <a:p>
            <a:pPr eaLnBrk="1" hangingPunct="1"/>
            <a:r>
              <a:rPr lang="en-US" altLang="en-US" dirty="0"/>
              <a:t>If you assume that "first half of the trip" means after 3 miles, then it takes Michael 1/4 hour to go the first 3 miles (at 12 mph) and 3/4 hour to go the second 3 miles (at 4 mph), for a total of 1 hour and an average speed of 6 mph.</a:t>
            </a:r>
          </a:p>
          <a:p>
            <a:pPr eaLnBrk="1" hangingPunct="1"/>
            <a:endParaRPr lang="en-US" altLang="en-US" dirty="0"/>
          </a:p>
          <a:p>
            <a:pPr eaLnBrk="1" hangingPunct="1"/>
            <a:r>
              <a:rPr lang="en-US" altLang="en-US" dirty="0"/>
              <a:t>If you assume that "first half of the trip" means that he spent the same amount of time at each speed, then the average speed is the average of 12 mph and 4 mph, or 8 mph. Let's get this another way: let </a:t>
            </a:r>
            <a:r>
              <a:rPr lang="en-US" altLang="en-US" i="1" dirty="0"/>
              <a:t>t</a:t>
            </a:r>
            <a:r>
              <a:rPr lang="en-US" altLang="en-US" dirty="0"/>
              <a:t> be the time needed to complete each half of the trip (in hours). The total distance is therefore (</a:t>
            </a:r>
            <a:r>
              <a:rPr lang="en-US" altLang="en-US" dirty="0" err="1"/>
              <a:t>12</a:t>
            </a:r>
            <a:r>
              <a:rPr lang="en-US" altLang="en-US" i="1" dirty="0" err="1"/>
              <a:t>t</a:t>
            </a:r>
            <a:r>
              <a:rPr lang="en-US" altLang="en-US" dirty="0"/>
              <a:t> + </a:t>
            </a:r>
            <a:r>
              <a:rPr lang="en-US" altLang="en-US" dirty="0" err="1"/>
              <a:t>4</a:t>
            </a:r>
            <a:r>
              <a:rPr lang="en-US" altLang="en-US" i="1" dirty="0" err="1"/>
              <a:t>t</a:t>
            </a:r>
            <a:r>
              <a:rPr lang="en-US" altLang="en-US" dirty="0"/>
              <a:t>), which must be equal to 6 miles, or </a:t>
            </a:r>
            <a:r>
              <a:rPr lang="en-US" altLang="en-US" dirty="0" err="1"/>
              <a:t>16</a:t>
            </a:r>
            <a:r>
              <a:rPr lang="en-US" altLang="en-US" i="1" dirty="0" err="1"/>
              <a:t>t</a:t>
            </a:r>
            <a:r>
              <a:rPr lang="en-US" altLang="en-US" dirty="0"/>
              <a:t> = 6. But the average speed is simply the total distance divided by the total time, or 6/(</a:t>
            </a:r>
            <a:r>
              <a:rPr lang="en-US" altLang="en-US" dirty="0" err="1"/>
              <a:t>2</a:t>
            </a:r>
            <a:r>
              <a:rPr lang="en-US" altLang="en-US" i="1" dirty="0" err="1"/>
              <a:t>t</a:t>
            </a:r>
            <a:r>
              <a:rPr lang="en-US" altLang="en-US" dirty="0"/>
              <a:t>) = 3/</a:t>
            </a:r>
            <a:r>
              <a:rPr lang="en-US" altLang="en-US" i="1" dirty="0"/>
              <a:t>t</a:t>
            </a:r>
            <a:r>
              <a:rPr lang="en-US" altLang="en-US" dirty="0"/>
              <a:t> = 8 (mph).</a:t>
            </a:r>
          </a:p>
          <a:p>
            <a:pPr eaLnBrk="1" hangingPunct="1"/>
            <a:endParaRPr lang="en-US" altLang="en-US" dirty="0"/>
          </a:p>
          <a:p>
            <a:pPr eaLnBrk="1" hangingPunct="1"/>
            <a:r>
              <a:rPr lang="en-US" altLang="en-US" dirty="0"/>
              <a:t>Since the meaning of "the first half of the trip" is ambiguous here — does it refer to distance or time? — answers (3), (4), and (9) are all defensible.</a:t>
            </a:r>
          </a:p>
          <a:p>
            <a:pPr eaLnBrk="1" hangingPunct="1"/>
            <a:endParaRPr lang="en-US" altLang="en-US" b="1" dirty="0"/>
          </a:p>
          <a:p>
            <a:pPr eaLnBrk="1" hangingPunct="1"/>
            <a:r>
              <a:rPr lang="en-US" altLang="en-US" b="1" dirty="0"/>
              <a:t>Key Points:</a:t>
            </a:r>
            <a:endParaRPr lang="en-US" altLang="en-US" dirty="0"/>
          </a:p>
          <a:p>
            <a:pPr marL="171450" indent="-171450" eaLnBrk="1" hangingPunct="1">
              <a:buFont typeface="Arial" panose="020B0604020202020204" pitchFamily="34" charset="0"/>
              <a:buChar char="•"/>
            </a:pPr>
            <a:r>
              <a:rPr lang="en-US" altLang="en-US" dirty="0"/>
              <a:t>The average speed for a journey is equal to the total distance traveled divided by the total time required. </a:t>
            </a:r>
          </a:p>
          <a:p>
            <a:pPr marL="171450" indent="-171450" eaLnBrk="1" hangingPunct="1">
              <a:buFont typeface="Arial" panose="020B0604020202020204" pitchFamily="34" charset="0"/>
              <a:buChar char="•"/>
            </a:pPr>
            <a:r>
              <a:rPr lang="en-US" altLang="en-US" dirty="0"/>
              <a:t>Sometimes everyday language like "the first half of the trip" is not precise enough for physics use. </a:t>
            </a:r>
          </a:p>
          <a:p>
            <a:pPr eaLnBrk="1" hangingPunct="1"/>
            <a:endParaRPr lang="en-US" altLang="en-US" b="1" i="1" dirty="0"/>
          </a:p>
          <a:p>
            <a:pPr eaLnBrk="1" hangingPunct="1"/>
            <a:r>
              <a:rPr lang="en-US" altLang="en-US" b="1" i="1" dirty="0"/>
              <a:t>For Instructors Only</a:t>
            </a:r>
          </a:p>
          <a:p>
            <a:pPr eaLnBrk="1" hangingPunct="1"/>
            <a:r>
              <a:rPr lang="en-US" altLang="en-US" dirty="0"/>
              <a:t>Most students will simply average 12 mph and 4 mph to get 8 mph, so even though there is a valid assumption that will lead to this answer, most students will not have thought much about it. You will need to find out why students picked each choice.</a:t>
            </a:r>
          </a:p>
          <a:p>
            <a:pPr eaLnBrk="1" hangingPunct="1"/>
            <a:endParaRPr lang="en-US" altLang="en-US" dirty="0"/>
          </a:p>
          <a:p>
            <a:pPr eaLnBrk="1" hangingPunct="1"/>
            <a:r>
              <a:rPr lang="en-US" altLang="en-US" dirty="0"/>
              <a:t>Note that the "average speed" is properly interpreted as a "time-weighted" average, though most students will not appreciate what this means. On a graph of speed vs. time, the average is the area below the graph (total distance) divided by the length of the base (total time).</a:t>
            </a:r>
          </a:p>
          <a:p>
            <a:pPr eaLnBrk="1" hangingPunct="1"/>
            <a:endParaRPr lang="en-US" altLang="en-US" dirty="0"/>
          </a:p>
          <a:p>
            <a:pPr eaLnBrk="1" hangingPunct="1"/>
            <a:r>
              <a:rPr lang="en-US" altLang="en-US" dirty="0"/>
              <a:t>Some students might have learned a technique for correctly computing average speed without having any clue why it works. They break the trip into well chosen equal time intervals, then average the (constant) speeds during the intervals. In the case of equal distances, if we break the trip into four 15-minute intervals, the speeds are 12, 4, 4, and 4 mph, for an average of (12+4+4+4)/4 = 6 (mph).</a:t>
            </a:r>
          </a:p>
          <a:p>
            <a:pPr eaLnBrk="1" hangingPunct="1"/>
            <a:endParaRPr lang="en-US" altLang="en-US" dirty="0"/>
          </a:p>
          <a:p>
            <a:pPr eaLnBrk="1" hangingPunct="1"/>
            <a:r>
              <a:rPr lang="en-US" altLang="en-US" dirty="0"/>
              <a:t>Source: UMass Assessing to Learn </a:t>
            </a:r>
          </a:p>
          <a:p>
            <a:pPr eaLnBrk="1" hangingPunct="1"/>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65</a:t>
            </a:fld>
            <a:endParaRPr lang="en-US"/>
          </a:p>
        </p:txBody>
      </p:sp>
    </p:spTree>
    <p:extLst>
      <p:ext uri="{BB962C8B-B14F-4D97-AF65-F5344CB8AC3E}">
        <p14:creationId xmlns:p14="http://schemas.microsoft.com/office/powerpoint/2010/main" val="41093779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yourself for a few</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minutes or so, then check in with a neighbor and talk it over. We’ll see what you come up with in about five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 3 m/s</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marL="228600" indent="-228600" eaLnBrk="1" hangingPunct="1"/>
            <a:r>
              <a:rPr lang="en-US" altLang="en-US" sz="1200" b="1" dirty="0">
                <a:latin typeface="Times New Roman" panose="02020603050405020304" pitchFamily="18" charset="0"/>
              </a:rPr>
              <a:t>Question </a:t>
            </a:r>
            <a:r>
              <a:rPr lang="en-US" altLang="en-US" sz="1200" b="1" dirty="0" err="1">
                <a:latin typeface="Times New Roman" panose="02020603050405020304" pitchFamily="18" charset="0"/>
              </a:rPr>
              <a:t>A2.02</a:t>
            </a:r>
            <a:endParaRPr lang="en-US" altLang="en-US" sz="1200" b="1" dirty="0">
              <a:latin typeface="Times New Roman" panose="02020603050405020304" pitchFamily="18" charset="0"/>
            </a:endParaRPr>
          </a:p>
          <a:p>
            <a:pPr marL="228600" indent="-228600" eaLnBrk="1" hangingPunct="1"/>
            <a:endParaRPr lang="en-US" altLang="en-US" sz="1200" b="1" dirty="0">
              <a:latin typeface="Times New Roman" panose="02020603050405020304" pitchFamily="18" charset="0"/>
            </a:endParaRPr>
          </a:p>
          <a:p>
            <a:pPr marL="228600" indent="-228600" eaLnBrk="1" hangingPunct="1"/>
            <a:r>
              <a:rPr lang="en-US" altLang="en-US" b="1" i="1" dirty="0"/>
              <a:t>Commentary</a:t>
            </a:r>
          </a:p>
          <a:p>
            <a:pPr marL="228600" indent="-228600" eaLnBrk="1" hangingPunct="1"/>
            <a:r>
              <a:rPr lang="en-US" altLang="en-US" b="1" dirty="0"/>
              <a:t>Purpose:</a:t>
            </a:r>
            <a:r>
              <a:rPr lang="en-US" altLang="en-US" dirty="0"/>
              <a:t> To hone the concept of "average speed".</a:t>
            </a:r>
          </a:p>
          <a:p>
            <a:pPr marL="228600" indent="-228600" eaLnBrk="1" hangingPunct="1"/>
            <a:endParaRPr lang="en-US" altLang="en-US" b="1" dirty="0"/>
          </a:p>
          <a:p>
            <a:r>
              <a:rPr lang="en-US" altLang="en-US" b="1" dirty="0"/>
              <a:t>Discussion:</a:t>
            </a:r>
            <a:r>
              <a:rPr lang="en-US" altLang="en-US" dirty="0"/>
              <a:t> </a:t>
            </a:r>
          </a:p>
          <a:p>
            <a:r>
              <a:rPr lang="en-US" sz="1200" kern="1200" dirty="0">
                <a:solidFill>
                  <a:schemeClr val="tx1"/>
                </a:solidFill>
                <a:effectLst/>
                <a:latin typeface="+mn-lt"/>
                <a:ea typeface="+mn-ea"/>
                <a:cs typeface="+mn-cs"/>
              </a:rPr>
              <a:t>The "average speed" of someone is the total distance traveled divided by the total time needed to travel that distance. In this case, Wendy walks 10 m, then runs 6 m, stops briefly, and finally walks 24 m, for a total distance traveled of 40 m. Direction does not matter. It takes Wendy a total of 16 seconds to travel that distance, for an average speed of 2.5 m/s.</a:t>
            </a:r>
          </a:p>
          <a:p>
            <a:r>
              <a:rPr lang="en-US" sz="1200" kern="1200" dirty="0">
                <a:solidFill>
                  <a:schemeClr val="tx1"/>
                </a:solidFill>
                <a:effectLst/>
                <a:latin typeface="+mn-lt"/>
                <a:ea typeface="+mn-ea"/>
                <a:cs typeface="+mn-cs"/>
              </a:rPr>
              <a:t>Note that you cannot ignore the 4 seconds during which Wendy is not moving. That is still part of her motion.</a:t>
            </a:r>
          </a:p>
          <a:p>
            <a:endParaRPr lang="en-US" altLang="en-US" b="1" dirty="0"/>
          </a:p>
          <a:p>
            <a:pPr marL="228600" indent="-228600" eaLnBrk="1" hangingPunct="1"/>
            <a:r>
              <a:rPr lang="en-US" altLang="en-US" b="1" dirty="0"/>
              <a:t>Key Points:</a:t>
            </a:r>
            <a:endParaRPr lang="en-US" altLang="en-US" dirty="0"/>
          </a:p>
          <a:p>
            <a:pPr marL="228600" indent="-228600" eaLnBrk="1" hangingPunct="1">
              <a:buFontTx/>
              <a:buChar char="•"/>
            </a:pPr>
            <a:r>
              <a:rPr lang="en-US" altLang="en-US" dirty="0"/>
              <a:t>The </a:t>
            </a:r>
            <a:r>
              <a:rPr lang="en-US" altLang="en-US" i="1" dirty="0"/>
              <a:t>average speed</a:t>
            </a:r>
            <a:r>
              <a:rPr lang="en-US" altLang="en-US" dirty="0"/>
              <a:t> of an object is the total distance it travels (the total length of the path along which it moves, regardless of direction) divided by the total time of travel. </a:t>
            </a:r>
          </a:p>
          <a:p>
            <a:pPr marL="228600" indent="-228600" eaLnBrk="1" hangingPunct="1">
              <a:buFontTx/>
              <a:buChar char="•"/>
            </a:pPr>
            <a:r>
              <a:rPr lang="en-US" altLang="en-US" dirty="0"/>
              <a:t>Average speed is never negative. </a:t>
            </a:r>
          </a:p>
          <a:p>
            <a:pPr marL="228600" indent="-228600" eaLnBrk="1" hangingPunct="1">
              <a:buFontTx/>
              <a:buChar char="•"/>
            </a:pPr>
            <a:r>
              <a:rPr lang="en-US" altLang="en-US" dirty="0"/>
              <a:t>Average speed is not the magnitude of "average velocity". </a:t>
            </a:r>
          </a:p>
          <a:p>
            <a:pPr marL="228600" indent="-228600" eaLnBrk="1" hangingPunct="1"/>
            <a:endParaRPr lang="en-US" altLang="en-US" b="1" i="1" dirty="0"/>
          </a:p>
          <a:p>
            <a:pPr marL="228600" indent="-228600" eaLnBrk="1" hangingPunct="1"/>
            <a:r>
              <a:rPr lang="en-US" altLang="en-US" b="1" i="1" dirty="0"/>
              <a:t>For Instructors Only</a:t>
            </a:r>
          </a:p>
          <a:p>
            <a:r>
              <a:rPr lang="en-US" sz="1200" kern="1200" dirty="0">
                <a:solidFill>
                  <a:schemeClr val="tx1"/>
                </a:solidFill>
                <a:effectLst/>
                <a:latin typeface="+mn-lt"/>
                <a:ea typeface="+mn-ea"/>
                <a:cs typeface="+mn-cs"/>
              </a:rPr>
              <a:t>Answer (1) is the magnitude of the average velocity.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Answer (2) is the average of the four velocities mentioned (2, 6, 0, and –4).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Answer (3) is closest to the average of the three non-zero velocities (2, 6, and –4).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Answer (6) is the average of the four individual speeds (2, 6, 0, and 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Answer (7) is closest to the average speed if the four seconds spent at rest are ignored. (Some people ignore "rest stops" on long car trips when computing average speed.)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Answer (8) is the average of the three non-zero speeds (2, 6, and 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Answer (9) would fit the average velocity, –½ m/s.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Answer (10), "impossible to determine", might be chosen because directions are not given (which is irrelevant), or because the travel segments are described inconsistently (which makes the question more difficult but not impossible).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 course, students may make choices based on algebra mistakes as well.</a:t>
            </a:r>
          </a:p>
          <a:p>
            <a:endParaRPr lang="en-US" altLang="en-US" dirty="0"/>
          </a:p>
          <a:p>
            <a:pPr marL="228600" indent="-228600" eaLnBrk="1" hangingPunct="1"/>
            <a:r>
              <a:rPr lang="en-US" altLang="en-US" dirty="0"/>
              <a:t>Some alternate approaches to answering the question:</a:t>
            </a:r>
          </a:p>
          <a:p>
            <a:pPr marL="228600" indent="-228600" eaLnBrk="1" hangingPunct="1">
              <a:buFont typeface="Arial" panose="020B0604020202020204" pitchFamily="34" charset="0"/>
              <a:buChar char="•"/>
            </a:pPr>
            <a:r>
              <a:rPr lang="en-US" altLang="en-US" dirty="0"/>
              <a:t>Sketch speed vs. time, or otherwise break the process into 16 1-second intervals. Average these 16 speeds to get 2½ m/s. </a:t>
            </a:r>
          </a:p>
          <a:p>
            <a:pPr marL="228600" indent="-228600" eaLnBrk="1" hangingPunct="1">
              <a:buFont typeface="Arial" panose="020B0604020202020204" pitchFamily="34" charset="0"/>
              <a:buChar char="•"/>
            </a:pPr>
            <a:r>
              <a:rPr lang="en-US" altLang="en-US" dirty="0"/>
              <a:t>Break the 16 seconds into two 8-second intervals. Wendy travels 16 m for an average speed of 2 m/s during the first and 24 m for an average speed of 3 m/s during the second. The average of these is 2½ m/s. </a:t>
            </a:r>
          </a:p>
          <a:p>
            <a:pPr marL="228600" indent="-228600" eaLnBrk="1" hangingPunct="1">
              <a:buFont typeface="Arial" panose="020B0604020202020204" pitchFamily="34" charset="0"/>
              <a:buChar char="•"/>
            </a:pPr>
            <a:r>
              <a:rPr lang="en-US" altLang="en-US" dirty="0"/>
              <a:t>Break the process into any number of equal time intervals and determine the average speed during each. Since average speed is a "time average", you can average these averages. </a:t>
            </a:r>
          </a:p>
          <a:p>
            <a:pPr marL="228600" indent="-228600" eaLnBrk="1" hangingPunct="1">
              <a:buFont typeface="Arial" panose="020B0604020202020204" pitchFamily="34" charset="0"/>
              <a:buChar char="•"/>
            </a:pPr>
            <a:r>
              <a:rPr lang="en-US" altLang="en-US" dirty="0"/>
              <a:t>A sketch of speed vs. time (or even velocity vs. time, suitably analyzed) should help students organize information and compute the correct value.</a:t>
            </a:r>
          </a:p>
          <a:p>
            <a:pPr marL="228600" indent="-228600" eaLnBrk="1" hangingPunct="1"/>
            <a:endParaRPr lang="en-US" altLang="en-US" b="1" dirty="0"/>
          </a:p>
          <a:p>
            <a:pPr marL="228600" indent="-228600" eaLnBrk="1" hangingPunct="1"/>
            <a:r>
              <a:rPr lang="en-US" sz="1200" kern="1200" dirty="0">
                <a:solidFill>
                  <a:schemeClr val="tx1"/>
                </a:solidFill>
                <a:effectLst/>
                <a:latin typeface="+mn-lt"/>
                <a:ea typeface="+mn-ea"/>
                <a:cs typeface="+mn-cs"/>
              </a:rPr>
              <a:t>	Some students may question whether someone can go immediately from one speed or velocity to another. The quick answer is that we are ignoring these short periods of acceleration. A longer answer is that the given speeds are averages for the distances or times given. So, for example, during the second leg of the process, Wendy would actually reach a speed larger than 6 m/s during the 6 m she runs. The bottom line is that she completes the distance in 1 second.</a:t>
            </a:r>
          </a:p>
          <a:p>
            <a:pPr marL="228600" indent="-228600" eaLnBrk="1" hangingPunct="1"/>
            <a:endParaRPr lang="en-US" altLang="en-US" b="1" dirty="0"/>
          </a:p>
          <a:p>
            <a:pPr marL="228600" indent="-228600" eaLnBrk="1" hangingPunct="1"/>
            <a:r>
              <a:rPr lang="en-US" altLang="en-US" b="1" dirty="0"/>
              <a:t>Additional Discussion Questions</a:t>
            </a:r>
            <a:endParaRPr lang="en-US" altLang="en-US" dirty="0"/>
          </a:p>
          <a:p>
            <a:pPr marL="228600" indent="-228600" eaLnBrk="1" hangingPunct="1"/>
            <a:r>
              <a:rPr lang="en-US" altLang="en-US" dirty="0"/>
              <a:t>1.	What is Wendy's average velocity? </a:t>
            </a:r>
          </a:p>
          <a:p>
            <a:pPr marL="228600" indent="-228600" eaLnBrk="1" hangingPunct="1">
              <a:buFontTx/>
              <a:buAutoNum type="arabicPeriod" startAt="2"/>
            </a:pPr>
            <a:r>
              <a:rPr lang="en-US" altLang="en-US" dirty="0"/>
              <a:t>Sketch Wendy's velocity vs. time. </a:t>
            </a:r>
          </a:p>
          <a:p>
            <a:pPr marL="228600" indent="-228600" eaLnBrk="1" hangingPunct="1">
              <a:buFontTx/>
              <a:buAutoNum type="arabicPeriod" startAt="2"/>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marL="0" indent="0" eaLnBrk="1" hangingPunct="1">
              <a:buFontTx/>
              <a:buNone/>
            </a:pPr>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66</a:t>
            </a:fld>
            <a:endParaRPr lang="en-US"/>
          </a:p>
        </p:txBody>
      </p:sp>
    </p:spTree>
    <p:extLst>
      <p:ext uri="{BB962C8B-B14F-4D97-AF65-F5344CB8AC3E}">
        <p14:creationId xmlns:p14="http://schemas.microsoft.com/office/powerpoint/2010/main" val="24868603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Take a stab at it yourself, then compare your thoughts with a neighbor, and see what you can come up with together, and after about three minutes we’ll talk about it as a class.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 Point 4</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eaLnBrk="1" hangingPunct="1"/>
            <a:r>
              <a:rPr lang="en-US" altLang="en-US" sz="1200" b="1" dirty="0">
                <a:latin typeface="Times New Roman" panose="02020603050405020304" pitchFamily="18" charset="0"/>
              </a:rPr>
              <a:t>Question </a:t>
            </a:r>
            <a:r>
              <a:rPr lang="en-US" altLang="en-US" sz="1200" b="1" dirty="0" err="1">
                <a:latin typeface="Times New Roman" panose="02020603050405020304" pitchFamily="18" charset="0"/>
              </a:rPr>
              <a:t>A2.03a</a:t>
            </a:r>
            <a:endParaRPr lang="en-US" altLang="en-US" sz="1200" b="1" dirty="0">
              <a:latin typeface="Times New Roman" panose="02020603050405020304" pitchFamily="18" charset="0"/>
            </a:endParaRPr>
          </a:p>
          <a:p>
            <a:pPr eaLnBrk="1" hangingPunct="1"/>
            <a:endParaRPr lang="en-US" altLang="en-US" sz="1200" b="1" dirty="0">
              <a:latin typeface="Times New Roman" panose="02020603050405020304" pitchFamily="18" charset="0"/>
            </a:endParaRPr>
          </a:p>
          <a:p>
            <a:pPr eaLnBrk="1" hangingPunct="1"/>
            <a:r>
              <a:rPr lang="en-US" altLang="en-US" b="1" i="1" dirty="0"/>
              <a:t>Commentary</a:t>
            </a:r>
          </a:p>
          <a:p>
            <a:pPr eaLnBrk="1" hangingPunct="1"/>
            <a:r>
              <a:rPr lang="en-US" altLang="en-US" b="1" dirty="0"/>
              <a:t>Purpose:</a:t>
            </a:r>
            <a:r>
              <a:rPr lang="en-US" altLang="en-US" dirty="0"/>
              <a:t> To probe your understanding of the difference between speed and velocity, and establish the idea that the velocity (and speed) of a vertically launched projectile at the top of its trajectory is zero for one instantaneous point in time.</a:t>
            </a:r>
          </a:p>
          <a:p>
            <a:pPr eaLnBrk="1" hangingPunct="1"/>
            <a:endParaRPr lang="en-US" altLang="en-US" b="1" dirty="0"/>
          </a:p>
          <a:p>
            <a:pPr eaLnBrk="1" hangingPunct="1"/>
            <a:r>
              <a:rPr lang="en-US" altLang="en-US" b="1" dirty="0"/>
              <a:t>Discussion:</a:t>
            </a:r>
            <a:r>
              <a:rPr lang="en-US" altLang="en-US" dirty="0"/>
              <a:t> </a:t>
            </a:r>
          </a:p>
          <a:p>
            <a:pPr eaLnBrk="1" hangingPunct="1"/>
            <a:r>
              <a:rPr lang="en-US" altLang="en-US" dirty="0"/>
              <a:t>An object's </a:t>
            </a:r>
            <a:r>
              <a:rPr lang="en-US" altLang="en-US" i="1" dirty="0"/>
              <a:t>velocity</a:t>
            </a:r>
            <a:r>
              <a:rPr lang="en-US" altLang="en-US" dirty="0"/>
              <a:t> is the rate of change of rate of change of its position, and describes both how fast the object is moving ("speed") and in which direction (positive or negative sign for one dimension, vector direction for two or three). </a:t>
            </a:r>
            <a:r>
              <a:rPr lang="en-US" altLang="en-US" i="1" dirty="0"/>
              <a:t>Speed</a:t>
            </a:r>
            <a:r>
              <a:rPr lang="en-US" altLang="en-US" dirty="0"/>
              <a:t> is the magnitude of velocity (absolute value in one dimension), and is never negative.</a:t>
            </a:r>
          </a:p>
          <a:p>
            <a:pPr eaLnBrk="1" hangingPunct="1"/>
            <a:endParaRPr lang="en-US" altLang="en-US" dirty="0"/>
          </a:p>
          <a:p>
            <a:pPr eaLnBrk="1" hangingPunct="1"/>
            <a:r>
              <a:rPr lang="en-US" altLang="en-US" dirty="0"/>
              <a:t>As the ball moves upward, it slows down under the influence of gravity; that means the velocity (which is positive) gets smaller and smaller. When it reaches zero, the ball is at rest for one instant in time, and immediately starts moving downward with a negative velocity. As the ball falls faster and faster downward, the velocity gets more negative (larger speed in the negative direction). Thus, the speed is positive everywhere except for point (4) at the very top, where it is zero instantaneously.</a:t>
            </a:r>
          </a:p>
          <a:p>
            <a:pPr eaLnBrk="1" hangingPunct="1"/>
            <a:endParaRPr lang="en-US" altLang="en-US" dirty="0"/>
          </a:p>
          <a:p>
            <a:pPr eaLnBrk="1" hangingPunct="1"/>
            <a:r>
              <a:rPr lang="en-US" altLang="en-US" dirty="0"/>
              <a:t>If the question had asked where the </a:t>
            </a:r>
            <a:r>
              <a:rPr lang="en-US" altLang="en-US" i="1" dirty="0"/>
              <a:t>velocity</a:t>
            </a:r>
            <a:r>
              <a:rPr lang="en-US" altLang="en-US" dirty="0"/>
              <a:t> is </a:t>
            </a:r>
            <a:r>
              <a:rPr lang="en-US" altLang="en-US" i="1" dirty="0"/>
              <a:t>least</a:t>
            </a:r>
            <a:r>
              <a:rPr lang="en-US" altLang="en-US" dirty="0"/>
              <a:t>, the correct answer would be (7): the most negative number is the least.</a:t>
            </a:r>
          </a:p>
          <a:p>
            <a:pPr eaLnBrk="1" hangingPunct="1"/>
            <a:endParaRPr lang="en-US" altLang="en-US" b="1" dirty="0"/>
          </a:p>
          <a:p>
            <a:pPr eaLnBrk="1" hangingPunct="1"/>
            <a:r>
              <a:rPr lang="en-US" altLang="en-US" b="1" dirty="0"/>
              <a:t>Key Points:</a:t>
            </a:r>
            <a:endParaRPr lang="en-US" altLang="en-US" dirty="0"/>
          </a:p>
          <a:p>
            <a:pPr marL="171450" indent="-171450" eaLnBrk="1" hangingPunct="1">
              <a:buFont typeface="Arial" panose="020B0604020202020204" pitchFamily="34" charset="0"/>
              <a:buChar char="•"/>
            </a:pPr>
            <a:r>
              <a:rPr lang="en-US" altLang="en-US" dirty="0"/>
              <a:t>Velocity is the rate at which position is changing, and has a magnitude and a direction. </a:t>
            </a:r>
          </a:p>
          <a:p>
            <a:pPr marL="171450" indent="-171450" eaLnBrk="1" hangingPunct="1">
              <a:buFont typeface="Arial" panose="020B0604020202020204" pitchFamily="34" charset="0"/>
              <a:buChar char="•"/>
            </a:pPr>
            <a:r>
              <a:rPr lang="en-US" altLang="en-US" dirty="0"/>
              <a:t>Speed is the magnitude of the velocity, and is never negative. </a:t>
            </a:r>
          </a:p>
          <a:p>
            <a:pPr marL="171450" indent="-171450" eaLnBrk="1" hangingPunct="1">
              <a:buFont typeface="Arial" panose="020B0604020202020204" pitchFamily="34" charset="0"/>
              <a:buChar char="•"/>
            </a:pPr>
            <a:r>
              <a:rPr lang="en-US" altLang="en-US" dirty="0"/>
              <a:t>An object launched vertically upward has a positive velocity while moving upward (assuming we define our coordinate system so up is the positive direction), negative velocity while falling back down, and zero velocity for just an instant as the velocity changes from positive to negative. </a:t>
            </a:r>
          </a:p>
          <a:p>
            <a:pPr eaLnBrk="1" hangingPunct="1"/>
            <a:endParaRPr lang="en-US" altLang="en-US" b="1" i="1" dirty="0"/>
          </a:p>
          <a:p>
            <a:pPr eaLnBrk="1" hangingPunct="1"/>
            <a:r>
              <a:rPr lang="en-US" altLang="en-US" b="1" i="1" dirty="0"/>
              <a:t>For Instructors Only</a:t>
            </a:r>
          </a:p>
          <a:p>
            <a:pPr eaLnBrk="1" hangingPunct="1"/>
            <a:r>
              <a:rPr lang="en-US" altLang="en-US" dirty="0"/>
              <a:t>This question exists largely to set up the next two questions in this three-question set.</a:t>
            </a:r>
          </a:p>
          <a:p>
            <a:pPr eaLnBrk="1" hangingPunct="1"/>
            <a:r>
              <a:rPr lang="en-US" altLang="en-US" dirty="0"/>
              <a:t>Use this question to ascertain whether your students understand the difference between velocity vs. speed, and that both are momentarily zero at the top of the trajectory. Then move on to the next to questions, which are likely to be much more contentious and productive.</a:t>
            </a:r>
          </a:p>
          <a:p>
            <a:pPr eaLnBrk="1" hangingPunct="1"/>
            <a:endParaRPr lang="en-US" altLang="en-US" dirty="0"/>
          </a:p>
          <a:p>
            <a:pPr eaLnBrk="1" hangingPunct="1"/>
            <a:r>
              <a:rPr lang="en-US" altLang="en-US" dirty="0"/>
              <a:t>One issue that may need discussion is what "smaller/larger" and "less/greater" mean in the context of a number line with positive and negative numbers. Students may not be aware that "smaller" means "closer to zero" or "smaller in magnitude", while "less" means "closer to the negative end of the number line".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eaLnBrk="1" hangingPunct="1"/>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67</a:t>
            </a:fld>
            <a:endParaRPr lang="en-US"/>
          </a:p>
        </p:txBody>
      </p:sp>
    </p:spTree>
    <p:extLst>
      <p:ext uri="{BB962C8B-B14F-4D97-AF65-F5344CB8AC3E}">
        <p14:creationId xmlns:p14="http://schemas.microsoft.com/office/powerpoint/2010/main" val="40411107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Compare your answers with a classmate’s, and we’ll all compare notes in about two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 Possible: (7) or (9)</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eaLnBrk="1" hangingPunct="1"/>
            <a:r>
              <a:rPr lang="en-US" altLang="en-US" sz="1200" b="1" dirty="0">
                <a:latin typeface="Times New Roman" panose="02020603050405020304" pitchFamily="18" charset="0"/>
              </a:rPr>
              <a:t>Question </a:t>
            </a:r>
            <a:r>
              <a:rPr lang="en-US" altLang="en-US" sz="1200" b="1" dirty="0" err="1">
                <a:latin typeface="Times New Roman" panose="02020603050405020304" pitchFamily="18" charset="0"/>
              </a:rPr>
              <a:t>A2.03b</a:t>
            </a:r>
            <a:endParaRPr lang="en-US" altLang="en-US" sz="1200" b="1" dirty="0">
              <a:latin typeface="Times New Roman" panose="02020603050405020304" pitchFamily="18" charset="0"/>
            </a:endParaRPr>
          </a:p>
          <a:p>
            <a:pPr eaLnBrk="1" hangingPunct="1"/>
            <a:endParaRPr lang="en-US" altLang="en-US" sz="1200" b="1" dirty="0">
              <a:latin typeface="Times New Roman" panose="02020603050405020304" pitchFamily="18" charset="0"/>
            </a:endParaRPr>
          </a:p>
          <a:p>
            <a:pPr eaLnBrk="1" hangingPunct="1"/>
            <a:r>
              <a:rPr lang="en-US" altLang="en-US" b="1" i="1" dirty="0"/>
              <a:t>Commentary</a:t>
            </a:r>
          </a:p>
          <a:p>
            <a:pPr eaLnBrk="1" hangingPunct="1"/>
            <a:r>
              <a:rPr lang="en-US" altLang="en-US" b="1" dirty="0"/>
              <a:t>Purpose:</a:t>
            </a:r>
            <a:r>
              <a:rPr lang="en-US" altLang="en-US" dirty="0"/>
              <a:t> To explore your understanding of the concept of acceleration, probe for the common misconception that an object's acceleration is zero whenever its velocity is momentarily zero, and develop your understanding of "free fall".</a:t>
            </a:r>
          </a:p>
          <a:p>
            <a:pPr eaLnBrk="1" hangingPunct="1"/>
            <a:endParaRPr lang="en-US" altLang="en-US" b="1" dirty="0"/>
          </a:p>
          <a:p>
            <a:pPr eaLnBrk="1" hangingPunct="1"/>
            <a:r>
              <a:rPr lang="en-US" altLang="en-US" b="1" dirty="0"/>
              <a:t>Discussion:</a:t>
            </a:r>
            <a:r>
              <a:rPr lang="en-US" altLang="en-US" dirty="0"/>
              <a:t> </a:t>
            </a:r>
          </a:p>
          <a:p>
            <a:pPr eaLnBrk="1" hangingPunct="1"/>
            <a:r>
              <a:rPr lang="en-US" altLang="en-US" dirty="0"/>
              <a:t>While traveling up and back down, the only significant force affecting the ball is gravity. We call this situation "free fall" (even for the upward part of the motion). The gravitational force is a constant, depending only on the mass of the ball and not on the ball's position or motion. According to Newton's second law (</a:t>
            </a:r>
            <a:r>
              <a:rPr lang="en-US" altLang="en-US" b="1" dirty="0" err="1"/>
              <a:t>F</a:t>
            </a:r>
            <a:r>
              <a:rPr lang="en-US" altLang="en-US" baseline="-25000" dirty="0" err="1"/>
              <a:t>net</a:t>
            </a:r>
            <a:r>
              <a:rPr lang="en-US" altLang="en-US" dirty="0"/>
              <a:t> = </a:t>
            </a:r>
            <a:r>
              <a:rPr lang="en-US" altLang="en-US" i="1" dirty="0"/>
              <a:t>m</a:t>
            </a:r>
            <a:r>
              <a:rPr lang="en-US" altLang="en-US" b="1" dirty="0"/>
              <a:t>a</a:t>
            </a:r>
            <a:r>
              <a:rPr lang="en-US" altLang="en-US" dirty="0"/>
              <a:t>), the acceleration of a body is proportional to the net force acting upon it. Since the force on a body in free-fall is constant, so is the acceleration. Thus, answer (9) is best.</a:t>
            </a:r>
          </a:p>
          <a:p>
            <a:pPr eaLnBrk="1" hangingPunct="1"/>
            <a:endParaRPr lang="en-US" altLang="en-US" dirty="0"/>
          </a:p>
          <a:p>
            <a:pPr eaLnBrk="1" hangingPunct="1"/>
            <a:r>
              <a:rPr lang="en-US" altLang="en-US" dirty="0"/>
              <a:t>(You'll be learning more about Newton's second law soon; for now, all you need is the basic ideas that acceleration is proportional to total force, the only force acting is gravity, and gravity is constant.)</a:t>
            </a:r>
          </a:p>
          <a:p>
            <a:pPr eaLnBrk="1" hangingPunct="1"/>
            <a:endParaRPr lang="en-US" altLang="en-US" dirty="0"/>
          </a:p>
          <a:p>
            <a:pPr eaLnBrk="1" hangingPunct="1"/>
            <a:r>
              <a:rPr lang="en-US" altLang="en-US" dirty="0"/>
              <a:t>You might be tempted to think that the acceleration is zero at the very top of the trajectory, just like the velocity. However, if the acceleration were zero, that would mean the velocity is not changing; so if the velocity were zero, it would remain zero, and the ball would just hover there. For a ball resting on a table, the acceleration and velocity </a:t>
            </a:r>
            <a:r>
              <a:rPr lang="en-US" altLang="en-US" i="1" dirty="0"/>
              <a:t>are</a:t>
            </a:r>
            <a:r>
              <a:rPr lang="en-US" altLang="en-US" dirty="0"/>
              <a:t> both zero, which is why the ball doesn't move.</a:t>
            </a:r>
          </a:p>
          <a:p>
            <a:pPr eaLnBrk="1" hangingPunct="1"/>
            <a:endParaRPr lang="en-US" altLang="en-US" dirty="0"/>
          </a:p>
          <a:p>
            <a:pPr eaLnBrk="1" hangingPunct="1"/>
            <a:r>
              <a:rPr lang="en-US" altLang="en-US" dirty="0"/>
              <a:t>You might argue that the acceleration is not constant, but is larger at point 1 than point 7. This </a:t>
            </a:r>
            <a:r>
              <a:rPr lang="en-US" altLang="en-US" i="1" dirty="0"/>
              <a:t>may</a:t>
            </a:r>
            <a:r>
              <a:rPr lang="en-US" altLang="en-US" dirty="0"/>
              <a:t> be correct, </a:t>
            </a:r>
            <a:r>
              <a:rPr lang="en-US" altLang="en-US" i="1" dirty="0"/>
              <a:t>if</a:t>
            </a:r>
            <a:r>
              <a:rPr lang="en-US" altLang="en-US" dirty="0"/>
              <a:t> your argument is based on aerodynamic drag (air resistance): on the way up, drag opposes the motion and thus exerts a downward force that augments gravity; on the way down, drag opposes the motion and thus exerts an upward force that opposes gravity. Furthermore, that force is stronger when the ball is moving faster, at the start and end of the trajectory. So, answer (7) is defensible.</a:t>
            </a:r>
          </a:p>
          <a:p>
            <a:pPr eaLnBrk="1" hangingPunct="1"/>
            <a:endParaRPr lang="en-US" altLang="en-US" dirty="0"/>
          </a:p>
          <a:p>
            <a:pPr eaLnBrk="1" hangingPunct="1"/>
            <a:r>
              <a:rPr lang="en-US" altLang="en-US" dirty="0"/>
              <a:t>If you don't make the approximation of "local gravity" but instead take into account the fact that the gravitational force on the ball gets weaker as the ball gets farther away from the Earth, then you could argue that the acceleration is smallest at point (4), the top of the trajectory. However, this effect is </a:t>
            </a:r>
            <a:r>
              <a:rPr lang="en-US" altLang="en-US" i="1" dirty="0"/>
              <a:t>incredibly</a:t>
            </a:r>
            <a:r>
              <a:rPr lang="en-US" altLang="en-US" dirty="0"/>
              <a:t> small, far smaller than air resistance. If you're going to be this exacting, the effect of air resistance will dominate, and (7) is a better answer than (4).</a:t>
            </a:r>
          </a:p>
          <a:p>
            <a:pPr eaLnBrk="1" hangingPunct="1"/>
            <a:endParaRPr lang="en-US" altLang="en-US" b="1" dirty="0"/>
          </a:p>
          <a:p>
            <a:pPr eaLnBrk="1" hangingPunct="1"/>
            <a:r>
              <a:rPr lang="en-US" altLang="en-US" b="1" dirty="0"/>
              <a:t>Key Points:</a:t>
            </a:r>
            <a:endParaRPr lang="en-US" altLang="en-US" dirty="0"/>
          </a:p>
          <a:p>
            <a:pPr marL="171450" indent="-171450" eaLnBrk="1" hangingPunct="1">
              <a:buFont typeface="Arial" panose="020B0604020202020204" pitchFamily="34" charset="0"/>
              <a:buChar char="•"/>
            </a:pPr>
            <a:r>
              <a:rPr lang="en-US" altLang="en-US" dirty="0"/>
              <a:t>An object in "free fall" (i.e., traveling under the influence of gravity alone) has a constant downward acceleration. </a:t>
            </a:r>
          </a:p>
          <a:p>
            <a:pPr marL="171450" indent="-171450" eaLnBrk="1" hangingPunct="1">
              <a:buFont typeface="Arial" panose="020B0604020202020204" pitchFamily="34" charset="0"/>
              <a:buChar char="•"/>
            </a:pPr>
            <a:r>
              <a:rPr lang="en-US" altLang="en-US" dirty="0"/>
              <a:t>If an object has zero velocity and zero acceleration at the same time, it is remaining stationary. </a:t>
            </a:r>
          </a:p>
          <a:p>
            <a:pPr marL="171450" indent="-171450" eaLnBrk="1" hangingPunct="1">
              <a:buFont typeface="Arial" panose="020B0604020202020204" pitchFamily="34" charset="0"/>
              <a:buChar char="•"/>
            </a:pPr>
            <a:r>
              <a:rPr lang="en-US" altLang="en-US" dirty="0"/>
              <a:t>The best answer to this question (and many others) depends on what approximations you make. Learning what approximations physicists typically make, and when they make them, is an important part of learning physics. </a:t>
            </a:r>
          </a:p>
          <a:p>
            <a:pPr eaLnBrk="1" hangingPunct="1"/>
            <a:endParaRPr lang="en-US" altLang="en-US" b="1" i="1" dirty="0"/>
          </a:p>
          <a:p>
            <a:pPr eaLnBrk="1" hangingPunct="1"/>
            <a:r>
              <a:rPr lang="en-US" altLang="en-US" b="1" i="1" dirty="0"/>
              <a:t>For Instructors Only</a:t>
            </a:r>
          </a:p>
          <a:p>
            <a:pPr eaLnBrk="1" hangingPunct="1"/>
            <a:r>
              <a:rPr lang="en-US" altLang="en-US" dirty="0"/>
              <a:t>Worried about a problem that requires referring to Newton's second law before actually presenting it? Remember, these questions are to stimulate and organize learning, not to "test" students on material already covered. "Fair" is irrelevant; "productive" is the goal.</a:t>
            </a:r>
          </a:p>
          <a:p>
            <a:pPr eaLnBrk="1" hangingPunct="1"/>
            <a:endParaRPr lang="en-US" altLang="en-US" dirty="0"/>
          </a:p>
          <a:p>
            <a:pPr eaLnBrk="1" hangingPunct="1"/>
            <a:r>
              <a:rPr lang="en-US" altLang="en-US" dirty="0"/>
              <a:t>Don't be dismayed if students don't neglect air resistance. Part of learning physics is learning to make the standard assumptions and approximations that practicing physicists do. Explicitly discussing such assumptions and considering how making or not making them affects answers helps them to do so. If we assert that the acceleration is the same everywhere and we don't explicitly point out that we're ignoring air resistance and that what we said is only true in that approximation, we can </a:t>
            </a:r>
            <a:r>
              <a:rPr lang="en-US" altLang="en-US" i="1" dirty="0"/>
              <a:t>confuse</a:t>
            </a:r>
            <a:r>
              <a:rPr lang="en-US" altLang="en-US" dirty="0"/>
              <a:t> students rather than helping them.</a:t>
            </a:r>
          </a:p>
          <a:p>
            <a:pPr eaLnBrk="1" hangingPunct="1"/>
            <a:endParaRPr lang="en-US" altLang="en-US" dirty="0"/>
          </a:p>
          <a:p>
            <a:pPr eaLnBrk="1" hangingPunct="1"/>
            <a:r>
              <a:rPr lang="en-US" altLang="en-US" dirty="0"/>
              <a:t>Of course, including air resistance isn't the only reason why a student might choose answer (7). As always, our first task is to elicit as complete as possible a spectrum of students' arguments for their answers.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68</a:t>
            </a:fld>
            <a:endParaRPr lang="en-US"/>
          </a:p>
        </p:txBody>
      </p:sp>
    </p:spTree>
    <p:extLst>
      <p:ext uri="{BB962C8B-B14F-4D97-AF65-F5344CB8AC3E}">
        <p14:creationId xmlns:p14="http://schemas.microsoft.com/office/powerpoint/2010/main" val="28144053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Take a couple of minutes to figure out the answer yourself—talk with each other if you get stuck—and then we’ll talk about it together.</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 Possible (1) and (8)</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eaLnBrk="1" hangingPunct="1"/>
            <a:r>
              <a:rPr lang="en-US" altLang="en-US" sz="1200" b="1" dirty="0">
                <a:latin typeface="Times New Roman" panose="02020603050405020304" pitchFamily="18" charset="0"/>
              </a:rPr>
              <a:t>Question </a:t>
            </a:r>
            <a:r>
              <a:rPr lang="en-US" altLang="en-US" sz="1200" b="1" dirty="0" err="1">
                <a:latin typeface="Times New Roman" panose="02020603050405020304" pitchFamily="18" charset="0"/>
              </a:rPr>
              <a:t>A2.03c</a:t>
            </a:r>
            <a:endParaRPr lang="en-US" altLang="en-US" sz="1200" b="1" dirty="0">
              <a:latin typeface="Times New Roman" panose="02020603050405020304" pitchFamily="18" charset="0"/>
            </a:endParaRPr>
          </a:p>
          <a:p>
            <a:pPr eaLnBrk="1" hangingPunct="1"/>
            <a:endParaRPr lang="en-US" altLang="en-US" sz="1200" b="1" dirty="0">
              <a:latin typeface="Times New Roman" panose="02020603050405020304" pitchFamily="18" charset="0"/>
            </a:endParaRPr>
          </a:p>
          <a:p>
            <a:pPr eaLnBrk="1" hangingPunct="1"/>
            <a:r>
              <a:rPr lang="en-US" altLang="en-US" b="1" i="1" dirty="0"/>
              <a:t>Commentary</a:t>
            </a:r>
          </a:p>
          <a:p>
            <a:pPr eaLnBrk="1" hangingPunct="1"/>
            <a:r>
              <a:rPr lang="en-US" altLang="en-US" b="1" dirty="0"/>
              <a:t>Purpose:</a:t>
            </a:r>
            <a:r>
              <a:rPr lang="en-US" altLang="en-US" dirty="0"/>
              <a:t> To enrich your understanding of the relationship between acceleration, velocity, displacement, and position; develop your qualitative reasoning skills; and demonstrate the power of reasoning with graphs.</a:t>
            </a:r>
          </a:p>
          <a:p>
            <a:pPr eaLnBrk="1" hangingPunct="1"/>
            <a:endParaRPr lang="en-US" altLang="en-US" b="1" dirty="0"/>
          </a:p>
          <a:p>
            <a:pPr eaLnBrk="1" hangingPunct="1"/>
            <a:r>
              <a:rPr lang="en-US" altLang="en-US" b="1" dirty="0"/>
              <a:t>Discussion:</a:t>
            </a:r>
            <a:r>
              <a:rPr lang="en-US" altLang="en-US" dirty="0"/>
              <a:t> </a:t>
            </a:r>
          </a:p>
          <a:p>
            <a:pPr eaLnBrk="1" hangingPunct="1"/>
            <a:r>
              <a:rPr lang="en-US" altLang="en-US" dirty="0"/>
              <a:t>The ball slows down as it rises, comes momentarily to rest, and then falls back down with increasing speed. The ball's speed must therefore be largest at either point 1, point 7, or both. Neglecting air resistance, it's easy to show that the speed of the ball is the same at points 1 and 7 using the principle of Conservation of Energy. However, we won't be seeing that until later in the course. How can we convince ourselves that the speed is the same at these two points using the physics we already know?</a:t>
            </a:r>
          </a:p>
          <a:p>
            <a:pPr eaLnBrk="1" hangingPunct="1"/>
            <a:endParaRPr lang="en-US" altLang="en-US" dirty="0"/>
          </a:p>
          <a:p>
            <a:pPr eaLnBrk="1" hangingPunct="1"/>
            <a:r>
              <a:rPr lang="en-US" altLang="en-US" dirty="0"/>
              <a:t>In the previous problem, we established that the ball's acceleration is constant since the only force acting on it is gravity, which is constant. Acceleration is the rate of change of velocity, which means that acceleration is the slope of a velocity-vs.-time graph. If acceleration is constant, the velocity-vs.-time graph must be a straight line. [see graph on next slide]</a:t>
            </a:r>
          </a:p>
          <a:p>
            <a:pPr eaLnBrk="1" hangingPunct="1"/>
            <a:endParaRPr lang="en-US" altLang="en-US" dirty="0"/>
          </a:p>
          <a:p>
            <a:pPr eaLnBrk="1" hangingPunct="1"/>
            <a:r>
              <a:rPr lang="en-US" altLang="en-US" dirty="0"/>
              <a:t>Velocity is the rate of change of position, which means that the area under the velocity-vs.-time graph indicates the </a:t>
            </a:r>
            <a:r>
              <a:rPr lang="en-US" altLang="en-US" i="1" dirty="0"/>
              <a:t>displacement</a:t>
            </a:r>
            <a:r>
              <a:rPr lang="en-US" altLang="en-US" dirty="0"/>
              <a:t> of the object: the change in its position (</a:t>
            </a:r>
            <a:r>
              <a:rPr lang="en-US" altLang="en-US" i="1" dirty="0" err="1"/>
              <a:t>x</a:t>
            </a:r>
            <a:r>
              <a:rPr lang="en-US" altLang="en-US" baseline="-25000" dirty="0" err="1"/>
              <a:t>f</a:t>
            </a:r>
            <a:r>
              <a:rPr lang="en-US" altLang="en-US" dirty="0"/>
              <a:t> – </a:t>
            </a:r>
            <a:r>
              <a:rPr lang="en-US" altLang="en-US" i="1" dirty="0"/>
              <a:t>x</a:t>
            </a:r>
            <a:r>
              <a:rPr lang="en-US" altLang="en-US" baseline="-25000" dirty="0"/>
              <a:t>i</a:t>
            </a:r>
            <a:r>
              <a:rPr lang="en-US" altLang="en-US" dirty="0"/>
              <a:t>). The area above the </a:t>
            </a:r>
            <a:r>
              <a:rPr lang="en-US" altLang="en-US" i="1" dirty="0"/>
              <a:t>t</a:t>
            </a:r>
            <a:r>
              <a:rPr lang="en-US" altLang="en-US" dirty="0"/>
              <a:t>-axis indicates positive displacement (increase of position), area below indicates negative displacement (decrease of position). If the ball is to return to the point at which it started, its total displacement must be zero. This means that the top-left triangle must have the same area as the bottom-right triangle. The only way for this to happen is if the triangles are the same size, which means that the velocity at the end has the same magnitude as the velocity at the beginning. Thus, the speed at points 1 and 7 must be the same.</a:t>
            </a:r>
          </a:p>
          <a:p>
            <a:pPr eaLnBrk="1" hangingPunct="1"/>
            <a:endParaRPr lang="en-US" altLang="en-US" dirty="0"/>
          </a:p>
          <a:p>
            <a:pPr eaLnBrk="1" hangingPunct="1"/>
            <a:r>
              <a:rPr lang="en-US" altLang="en-US" dirty="0"/>
              <a:t>If we do </a:t>
            </a:r>
            <a:r>
              <a:rPr lang="en-US" altLang="en-US" i="1" dirty="0"/>
              <a:t>not</a:t>
            </a:r>
            <a:r>
              <a:rPr lang="en-US" altLang="en-US" dirty="0"/>
              <a:t> neglect air resistance, acceleration isn't quite constant, so the velocity vs. time graph is slightly curved, and the final speed won't be quite the same as the initial speed to make the total displacement be zero.</a:t>
            </a:r>
          </a:p>
          <a:p>
            <a:pPr eaLnBrk="1" hangingPunct="1"/>
            <a:endParaRPr lang="en-US" altLang="en-US" b="1" dirty="0"/>
          </a:p>
          <a:p>
            <a:pPr eaLnBrk="1" hangingPunct="1"/>
            <a:r>
              <a:rPr lang="en-US" altLang="en-US" b="1" dirty="0"/>
              <a:t>Key Points:</a:t>
            </a:r>
            <a:endParaRPr lang="en-US" altLang="en-US" dirty="0"/>
          </a:p>
          <a:p>
            <a:pPr marL="171450" indent="-171450" eaLnBrk="1" hangingPunct="1">
              <a:buFont typeface="Arial" panose="020B0604020202020204" pitchFamily="34" charset="0"/>
              <a:buChar char="•"/>
            </a:pPr>
            <a:r>
              <a:rPr lang="en-US" altLang="en-US" dirty="0"/>
              <a:t>In the absence of air resistance, a vertical projectile lands with the same speed at which it was launched. </a:t>
            </a:r>
          </a:p>
          <a:p>
            <a:pPr marL="171450" indent="-171450" eaLnBrk="1" hangingPunct="1">
              <a:buFont typeface="Arial" panose="020B0604020202020204" pitchFamily="34" charset="0"/>
              <a:buChar char="•"/>
            </a:pPr>
            <a:r>
              <a:rPr lang="en-US" altLang="en-US" dirty="0"/>
              <a:t>Acceleration is the slope of a velocity vs. time graph, and displacement (change in position) is the area under it. </a:t>
            </a:r>
          </a:p>
          <a:p>
            <a:pPr marL="171450" indent="-171450" eaLnBrk="1" hangingPunct="1">
              <a:buFont typeface="Arial" panose="020B0604020202020204" pitchFamily="34" charset="0"/>
              <a:buChar char="•"/>
            </a:pPr>
            <a:r>
              <a:rPr lang="en-US" altLang="en-US" dirty="0"/>
              <a:t>Graphs are helpful tools for reasoning about situations and answering questions. Understanding how to interpret the slope of and area under a graph is powerful. </a:t>
            </a:r>
          </a:p>
          <a:p>
            <a:pPr eaLnBrk="1" hangingPunct="1"/>
            <a:endParaRPr lang="en-US" altLang="en-US" b="1" i="1" dirty="0"/>
          </a:p>
          <a:p>
            <a:pPr eaLnBrk="1" hangingPunct="1"/>
            <a:r>
              <a:rPr lang="en-US" altLang="en-US" b="1" i="1" dirty="0"/>
              <a:t>For Instructors Only</a:t>
            </a:r>
          </a:p>
          <a:p>
            <a:pPr eaLnBrk="1" hangingPunct="1"/>
            <a:r>
              <a:rPr lang="en-US" altLang="en-US" dirty="0"/>
              <a:t>Though we might be tempted to simply assert that the ball's speed must be the same at start and finish — perhaps considering it almost self-evident — it's not necessarily so obvious to students, especially with the tools they currently have to work with.</a:t>
            </a:r>
          </a:p>
          <a:p>
            <a:pPr eaLnBrk="1" hangingPunct="1"/>
            <a:endParaRPr lang="en-US" altLang="en-US" dirty="0"/>
          </a:p>
          <a:p>
            <a:pPr eaLnBrk="1" hangingPunct="1"/>
            <a:r>
              <a:rPr lang="en-US" altLang="en-US" dirty="0"/>
              <a:t>If we want students to </a:t>
            </a:r>
            <a:r>
              <a:rPr lang="en-US" altLang="en-US" i="1" dirty="0"/>
              <a:t>use</a:t>
            </a:r>
            <a:r>
              <a:rPr lang="en-US" altLang="en-US" dirty="0"/>
              <a:t> graphs, free-body diagrams, and other non-algebraic representations, we must give them problems where these approaches are clearly superior, and also model their use.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eaLnBrk="1" hangingPunct="1"/>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69</a:t>
            </a:fld>
            <a:endParaRPr lang="en-US"/>
          </a:p>
        </p:txBody>
      </p:sp>
    </p:spTree>
    <p:extLst>
      <p:ext uri="{BB962C8B-B14F-4D97-AF65-F5344CB8AC3E}">
        <p14:creationId xmlns:p14="http://schemas.microsoft.com/office/powerpoint/2010/main" val="25464502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70</a:t>
            </a:fld>
            <a:endParaRPr lang="en-US"/>
          </a:p>
        </p:txBody>
      </p:sp>
    </p:spTree>
    <p:extLst>
      <p:ext uri="{BB962C8B-B14F-4D97-AF65-F5344CB8AC3E}">
        <p14:creationId xmlns:p14="http://schemas.microsoft.com/office/powerpoint/2010/main" val="14960718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Come up with your own answer, then compare notes with your neighbor to see if you agree. We’ll discuss it in three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 (3)</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eaLnBrk="1" hangingPunct="1">
              <a:lnSpc>
                <a:spcPct val="80000"/>
              </a:lnSpc>
            </a:pPr>
            <a:r>
              <a:rPr lang="en-US" altLang="en-US" sz="1200" b="1" dirty="0">
                <a:latin typeface="Times New Roman" panose="02020603050405020304" pitchFamily="18" charset="0"/>
              </a:rPr>
              <a:t>Question </a:t>
            </a:r>
            <a:r>
              <a:rPr lang="en-US" altLang="en-US" sz="1200" b="1" dirty="0" err="1">
                <a:latin typeface="Times New Roman" panose="02020603050405020304" pitchFamily="18" charset="0"/>
              </a:rPr>
              <a:t>A2.04a</a:t>
            </a:r>
            <a:endParaRPr lang="en-US" altLang="en-US" sz="1200" b="1" dirty="0">
              <a:latin typeface="Times New Roman" panose="02020603050405020304" pitchFamily="18" charset="0"/>
            </a:endParaRPr>
          </a:p>
          <a:p>
            <a:pPr eaLnBrk="1" hangingPunct="1">
              <a:lnSpc>
                <a:spcPct val="80000"/>
              </a:lnSpc>
            </a:pPr>
            <a:endParaRPr lang="en-US" altLang="en-US" sz="1200" b="1" dirty="0">
              <a:latin typeface="Times New Roman" panose="02020603050405020304" pitchFamily="18" charset="0"/>
            </a:endParaRPr>
          </a:p>
          <a:p>
            <a:pPr eaLnBrk="1" hangingPunct="1">
              <a:lnSpc>
                <a:spcPct val="80000"/>
              </a:lnSpc>
            </a:pPr>
            <a:r>
              <a:rPr lang="en-US" altLang="en-US" sz="1200" b="1" i="1" dirty="0"/>
              <a:t>Commentary</a:t>
            </a:r>
          </a:p>
          <a:p>
            <a:pPr eaLnBrk="1" hangingPunct="1">
              <a:lnSpc>
                <a:spcPct val="80000"/>
              </a:lnSpc>
            </a:pPr>
            <a:r>
              <a:rPr lang="en-US" altLang="en-US" sz="1200" b="1" dirty="0"/>
              <a:t>Purpose:</a:t>
            </a:r>
            <a:r>
              <a:rPr lang="en-US" altLang="en-US" sz="1200" dirty="0"/>
              <a:t> To hone the concept of acceleration, focusing on its vector nature, and how to represent it graphically. In particular, this question targets the common misconception that positive acceleration means "speeding up" and negative acceleration means "slowing down".</a:t>
            </a:r>
          </a:p>
          <a:p>
            <a:pPr eaLnBrk="1" hangingPunct="1">
              <a:lnSpc>
                <a:spcPct val="80000"/>
              </a:lnSpc>
            </a:pPr>
            <a:endParaRPr lang="en-US" altLang="en-US" sz="1200" b="1" dirty="0"/>
          </a:p>
          <a:p>
            <a:pPr eaLnBrk="1" hangingPunct="1">
              <a:lnSpc>
                <a:spcPct val="80000"/>
              </a:lnSpc>
            </a:pPr>
            <a:r>
              <a:rPr lang="en-US" altLang="en-US" sz="1200" b="1" dirty="0"/>
              <a:t>Discussion:</a:t>
            </a:r>
            <a:r>
              <a:rPr lang="en-US" altLang="en-US" sz="1200" dirty="0"/>
              <a:t> </a:t>
            </a:r>
          </a:p>
          <a:p>
            <a:pPr eaLnBrk="1" hangingPunct="1">
              <a:lnSpc>
                <a:spcPct val="80000"/>
              </a:lnSpc>
            </a:pPr>
            <a:r>
              <a:rPr lang="en-US" altLang="en-US" sz="1200" dirty="0"/>
              <a:t>A ball rolled up an incline slows down, stops at the top, then speeds up again as it rolls back down. It is common but incorrect to think that the acceleration is negative while the ball slows down and positive while the ball speeds up.</a:t>
            </a:r>
          </a:p>
          <a:p>
            <a:pPr eaLnBrk="1" hangingPunct="1">
              <a:lnSpc>
                <a:spcPct val="80000"/>
              </a:lnSpc>
            </a:pPr>
            <a:endParaRPr lang="en-US" altLang="en-US" sz="1200" dirty="0"/>
          </a:p>
          <a:p>
            <a:pPr eaLnBrk="1" hangingPunct="1">
              <a:lnSpc>
                <a:spcPct val="80000"/>
              </a:lnSpc>
            </a:pPr>
            <a:r>
              <a:rPr lang="en-US" altLang="en-US" sz="1200" dirty="0"/>
              <a:t>Acceleration is defined as the change in velocity. As the ball rolls up the incline, its velocity points in its direction of motion, parallel to the plane and uphill. As the ball slows down, the velocity vector gets shorter. The </a:t>
            </a:r>
            <a:r>
              <a:rPr lang="en-US" altLang="en-US" sz="1200" i="1" dirty="0"/>
              <a:t>change</a:t>
            </a:r>
            <a:r>
              <a:rPr lang="en-US" altLang="en-US" sz="1200" dirty="0"/>
              <a:t> in the velocity vector between two subsequent times is therefore a vector pointing parallel to the plane and </a:t>
            </a:r>
            <a:r>
              <a:rPr lang="en-US" altLang="en-US" sz="1200" i="1" dirty="0"/>
              <a:t>downhill</a:t>
            </a:r>
            <a:r>
              <a:rPr lang="en-US" altLang="en-US" sz="1200" dirty="0"/>
              <a:t>. So the acceleration points downhill.</a:t>
            </a:r>
          </a:p>
          <a:p>
            <a:pPr eaLnBrk="1" hangingPunct="1">
              <a:lnSpc>
                <a:spcPct val="80000"/>
              </a:lnSpc>
            </a:pPr>
            <a:endParaRPr lang="en-US" altLang="en-US" sz="1200" dirty="0"/>
          </a:p>
          <a:p>
            <a:pPr eaLnBrk="1" hangingPunct="1">
              <a:lnSpc>
                <a:spcPct val="80000"/>
              </a:lnSpc>
            </a:pPr>
            <a:r>
              <a:rPr lang="en-US" altLang="en-US" sz="1200" dirty="0"/>
              <a:t>As the ball rolls down the hill, its velocity again points in the direction of motion, which is now downhill. It is speeding up, so the velocity vector is getting longer. The </a:t>
            </a:r>
            <a:r>
              <a:rPr lang="en-US" altLang="en-US" sz="1200" i="1" dirty="0"/>
              <a:t>change</a:t>
            </a:r>
            <a:r>
              <a:rPr lang="en-US" altLang="en-US" sz="1200" dirty="0"/>
              <a:t> in the velocity vector between two subsequent times is therefore a vector pointing parallel to the plane and </a:t>
            </a:r>
            <a:r>
              <a:rPr lang="en-US" altLang="en-US" sz="1200" i="1" dirty="0"/>
              <a:t>downhill</a:t>
            </a:r>
            <a:r>
              <a:rPr lang="en-US" altLang="en-US" sz="1200" dirty="0"/>
              <a:t>. So the acceleration again points downhill.</a:t>
            </a:r>
          </a:p>
          <a:p>
            <a:pPr eaLnBrk="1" hangingPunct="1">
              <a:lnSpc>
                <a:spcPct val="80000"/>
              </a:lnSpc>
            </a:pPr>
            <a:endParaRPr lang="en-US" altLang="en-US" sz="1200" dirty="0"/>
          </a:p>
          <a:p>
            <a:pPr eaLnBrk="1" hangingPunct="1">
              <a:lnSpc>
                <a:spcPct val="80000"/>
              </a:lnSpc>
            </a:pPr>
            <a:r>
              <a:rPr lang="en-US" altLang="en-US" sz="1200" dirty="0"/>
              <a:t>Even at the very top of its motion, when the ball stops rolling up and starts rolling back down, its velocity is changing from a vector pointing up the plane to one pointing down the plane. Here too the acceleration points downhill. Throughout its entire motion, the ball's acceleration is nonzero and points down the plane. Therefore, answers (1), (2), (4), (5), (6), (7), and (8) cannot be valid.</a:t>
            </a:r>
          </a:p>
          <a:p>
            <a:pPr eaLnBrk="1" hangingPunct="1">
              <a:lnSpc>
                <a:spcPct val="80000"/>
              </a:lnSpc>
            </a:pPr>
            <a:endParaRPr lang="en-US" altLang="en-US" sz="1200" dirty="0"/>
          </a:p>
          <a:p>
            <a:pPr eaLnBrk="1" hangingPunct="1">
              <a:lnSpc>
                <a:spcPct val="80000"/>
              </a:lnSpc>
            </a:pPr>
            <a:r>
              <a:rPr lang="en-US" altLang="en-US" sz="1200" dirty="0"/>
              <a:t>Answer (9) </a:t>
            </a:r>
            <a:r>
              <a:rPr lang="en-US" altLang="en-US" sz="1200" i="1" dirty="0"/>
              <a:t>can</a:t>
            </a:r>
            <a:r>
              <a:rPr lang="en-US" altLang="en-US" sz="1200" dirty="0"/>
              <a:t> be valid, if we choose a coordinate system so that the positive direction is down the plane. This may be an unusual choice, but it is valid. Keep in mind that coordinate systems are arbitrary mathematical constructs we define to help us solve problems; we can orient them however we wish. Since the question asks which of the graphs </a:t>
            </a:r>
            <a:r>
              <a:rPr lang="en-US" altLang="en-US" sz="1200" i="1" dirty="0"/>
              <a:t>could</a:t>
            </a:r>
            <a:r>
              <a:rPr lang="en-US" altLang="en-US" sz="1200" dirty="0"/>
              <a:t> represent the ball's acceleration vs. time, answer (9) is the best choice.</a:t>
            </a:r>
          </a:p>
          <a:p>
            <a:pPr eaLnBrk="1" hangingPunct="1">
              <a:lnSpc>
                <a:spcPct val="80000"/>
              </a:lnSpc>
            </a:pPr>
            <a:endParaRPr lang="en-US" altLang="en-US" sz="1200" b="1" dirty="0"/>
          </a:p>
          <a:p>
            <a:pPr eaLnBrk="1" hangingPunct="1">
              <a:lnSpc>
                <a:spcPct val="80000"/>
              </a:lnSpc>
            </a:pPr>
            <a:r>
              <a:rPr lang="en-US" altLang="en-US" sz="1200" b="1" dirty="0"/>
              <a:t>Key Points:</a:t>
            </a:r>
            <a:endParaRPr lang="en-US" altLang="en-US" sz="1200" dirty="0"/>
          </a:p>
          <a:p>
            <a:pPr marL="171450" indent="-171450" eaLnBrk="1" hangingPunct="1">
              <a:lnSpc>
                <a:spcPct val="80000"/>
              </a:lnSpc>
              <a:buFont typeface="Arial" panose="020B0604020202020204" pitchFamily="34" charset="0"/>
              <a:buChar char="•"/>
            </a:pPr>
            <a:r>
              <a:rPr lang="en-US" altLang="en-US" sz="1200" dirty="0"/>
              <a:t>Acceleration is the rate of change of velocity. </a:t>
            </a:r>
          </a:p>
          <a:p>
            <a:pPr marL="171450" indent="-171450" eaLnBrk="1" hangingPunct="1">
              <a:lnSpc>
                <a:spcPct val="80000"/>
              </a:lnSpc>
              <a:buFont typeface="Arial" panose="020B0604020202020204" pitchFamily="34" charset="0"/>
              <a:buChar char="•"/>
            </a:pPr>
            <a:r>
              <a:rPr lang="en-US" altLang="en-US" sz="1200" dirty="0"/>
              <a:t>If an object is traveling in a straight line and slowing down, acceleration points in the opposite direction of its motion. If it is speeding up, acceleration points in the direction of motion. </a:t>
            </a:r>
          </a:p>
          <a:p>
            <a:pPr marL="171450" indent="-171450" eaLnBrk="1" hangingPunct="1">
              <a:lnSpc>
                <a:spcPct val="80000"/>
              </a:lnSpc>
              <a:buFont typeface="Arial" panose="020B0604020202020204" pitchFamily="34" charset="0"/>
              <a:buChar char="•"/>
            </a:pPr>
            <a:r>
              <a:rPr lang="en-US" altLang="en-US" sz="1200" dirty="0"/>
              <a:t>"Positive" and "negative" accelerations refer to the direction relative to a coordinate system, not to speeding up or slowing down. </a:t>
            </a:r>
          </a:p>
          <a:p>
            <a:pPr marL="171450" indent="-171450" eaLnBrk="1" hangingPunct="1">
              <a:lnSpc>
                <a:spcPct val="80000"/>
              </a:lnSpc>
              <a:buFont typeface="Arial" panose="020B0604020202020204" pitchFamily="34" charset="0"/>
              <a:buChar char="•"/>
            </a:pPr>
            <a:r>
              <a:rPr lang="en-US" altLang="en-US" sz="1200" dirty="0"/>
              <a:t>Coordinate systems are arbitrary and may be oriented however we wish, though some choices are more common and convenient than others. </a:t>
            </a:r>
          </a:p>
          <a:p>
            <a:pPr eaLnBrk="1" hangingPunct="1">
              <a:lnSpc>
                <a:spcPct val="80000"/>
              </a:lnSpc>
            </a:pPr>
            <a:endParaRPr lang="en-US" altLang="en-US" sz="1200" b="1" i="1" dirty="0"/>
          </a:p>
          <a:p>
            <a:pPr eaLnBrk="1" hangingPunct="1">
              <a:lnSpc>
                <a:spcPct val="80000"/>
              </a:lnSpc>
            </a:pPr>
            <a:r>
              <a:rPr lang="en-US" altLang="en-US" sz="1200" b="1" i="1" dirty="0"/>
              <a:t>For Instructors Only</a:t>
            </a:r>
          </a:p>
          <a:p>
            <a:pPr eaLnBrk="1" hangingPunct="1">
              <a:lnSpc>
                <a:spcPct val="80000"/>
              </a:lnSpc>
            </a:pPr>
            <a:r>
              <a:rPr lang="en-US" altLang="en-US" sz="1200" dirty="0"/>
              <a:t>This is first of two similar questions exploring graphs of velocity and acceleration. We recommend presenting both questions back-to-back, collecting answers for each, before discussing or revealing anything about either. Most students generally choose answer (2), since they associate "slowing down" with "negative acceleration" and "speeding up" with "positive acceleration". The instructor must lead students to explicitly articulate this idea, and then convince them that it is inconsistent with the definition of acceleration.</a:t>
            </a:r>
          </a:p>
          <a:p>
            <a:pPr eaLnBrk="1" hangingPunct="1">
              <a:lnSpc>
                <a:spcPct val="80000"/>
              </a:lnSpc>
            </a:pPr>
            <a:endParaRPr lang="en-US" altLang="en-US" sz="1200" dirty="0"/>
          </a:p>
          <a:p>
            <a:pPr eaLnBrk="1" hangingPunct="1">
              <a:lnSpc>
                <a:spcPct val="80000"/>
              </a:lnSpc>
            </a:pPr>
            <a:r>
              <a:rPr lang="en-US" altLang="en-US" sz="1200" dirty="0"/>
              <a:t>Some students, especially those who are trying to deal with coordinate frames and just slightly missing the mark, will pick (1), or perhaps both (1) and (2). These students may be more sensitive than most to the fact that the "positive" direction is positive. For them, choosing down to be positive makes (1) valid.</a:t>
            </a:r>
          </a:p>
          <a:p>
            <a:pPr eaLnBrk="1" hangingPunct="1">
              <a:lnSpc>
                <a:spcPct val="80000"/>
              </a:lnSpc>
            </a:pPr>
            <a:endParaRPr lang="en-US" altLang="en-US" sz="1200" dirty="0"/>
          </a:p>
          <a:p>
            <a:pPr eaLnBrk="1" hangingPunct="1">
              <a:lnSpc>
                <a:spcPct val="80000"/>
              </a:lnSpc>
            </a:pPr>
            <a:r>
              <a:rPr lang="en-US" altLang="en-US" sz="1200" dirty="0"/>
              <a:t>Answer (9) is a likely choice for students who understand that the acceleration will not change magnitude or direction, but assume that the positive direction must be up the plane. Others, less confident in their thinking, will assume that they are wrong and pick one of the other answers.</a:t>
            </a:r>
          </a:p>
          <a:p>
            <a:pPr eaLnBrk="1" hangingPunct="1">
              <a:lnSpc>
                <a:spcPct val="80000"/>
              </a:lnSpc>
            </a:pPr>
            <a:endParaRPr lang="en-US" altLang="en-US" sz="1200" dirty="0"/>
          </a:p>
          <a:p>
            <a:pPr eaLnBrk="1" hangingPunct="1">
              <a:lnSpc>
                <a:spcPct val="80000"/>
              </a:lnSpc>
            </a:pPr>
            <a:r>
              <a:rPr lang="en-US" altLang="en-US" sz="1200" dirty="0"/>
              <a:t>Graph (4) is a valid graph of speed vs. time, and (5) is a valid graph of velocity vs. time. If you are discussing the two questions in the set together, this is a good connection to make. </a:t>
            </a:r>
          </a:p>
          <a:p>
            <a:pPr eaLnBrk="1" hangingPunct="1">
              <a:lnSpc>
                <a:spcPct val="80000"/>
              </a:lnSpc>
            </a:pPr>
            <a:endParaRPr lang="en-US" altLang="en-US" sz="1200" dirty="0"/>
          </a:p>
          <a:p>
            <a:pPr eaLnBrk="1" hangingPunct="1">
              <a:lnSpc>
                <a:spcPct val="80000"/>
              </a:lnSpc>
            </a:pPr>
            <a:r>
              <a:rPr lang="en-US" altLang="en-US" sz="1200" dirty="0"/>
              <a:t>Graph (6) is the negative of the speed. (7) is position vs. time with the initial height chosen as the origin, and (8) is position vs. time with the topmost point chosen as the origin.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eaLnBrk="1" hangingPunct="1"/>
            <a:endParaRPr lang="en-US" altLang="en-US" dirty="0"/>
          </a:p>
          <a:p>
            <a:pPr eaLnBrk="1" hangingPunct="1">
              <a:lnSpc>
                <a:spcPct val="80000"/>
              </a:lnSpc>
            </a:pPr>
            <a:endParaRPr lang="en-US" altLang="en-US" sz="1200" dirty="0"/>
          </a:p>
        </p:txBody>
      </p:sp>
      <p:sp>
        <p:nvSpPr>
          <p:cNvPr id="4" name="Slide Number Placeholder 3"/>
          <p:cNvSpPr>
            <a:spLocks noGrp="1"/>
          </p:cNvSpPr>
          <p:nvPr>
            <p:ph type="sldNum" sz="quarter" idx="10"/>
          </p:nvPr>
        </p:nvSpPr>
        <p:spPr/>
        <p:txBody>
          <a:bodyPr/>
          <a:lstStyle/>
          <a:p>
            <a:fld id="{6E7E7F27-47DB-D94D-995F-E3088F8069A6}" type="slidenum">
              <a:rPr lang="en-US" smtClean="0"/>
              <a:t>71</a:t>
            </a:fld>
            <a:endParaRPr lang="en-US"/>
          </a:p>
        </p:txBody>
      </p:sp>
    </p:spTree>
    <p:extLst>
      <p:ext uri="{BB962C8B-B14F-4D97-AF65-F5344CB8AC3E}">
        <p14:creationId xmlns:p14="http://schemas.microsoft.com/office/powerpoint/2010/main" val="6608588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it over, be ready to justify your choice, and consider your neighbor’s explanation. We’ll talk as a class in three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 (6)</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eaLnBrk="1" hangingPunct="1">
              <a:lnSpc>
                <a:spcPct val="80000"/>
              </a:lnSpc>
            </a:pPr>
            <a:r>
              <a:rPr lang="en-US" altLang="en-US" sz="1200" b="1" dirty="0">
                <a:latin typeface="Times New Roman" panose="02020603050405020304" pitchFamily="18" charset="0"/>
              </a:rPr>
              <a:t>Question </a:t>
            </a:r>
            <a:r>
              <a:rPr lang="en-US" altLang="en-US" sz="1200" b="1" dirty="0" err="1">
                <a:latin typeface="Times New Roman" panose="02020603050405020304" pitchFamily="18" charset="0"/>
              </a:rPr>
              <a:t>A2.04b</a:t>
            </a:r>
            <a:r>
              <a:rPr lang="en-US" altLang="en-US" sz="1000" dirty="0">
                <a:latin typeface="Times New Roman" panose="02020603050405020304" pitchFamily="18" charset="0"/>
              </a:rPr>
              <a:t> </a:t>
            </a:r>
          </a:p>
          <a:p>
            <a:pPr eaLnBrk="1" hangingPunct="1">
              <a:lnSpc>
                <a:spcPct val="80000"/>
              </a:lnSpc>
            </a:pPr>
            <a:endParaRPr lang="en-US" altLang="en-US" sz="1000" dirty="0">
              <a:latin typeface="Times New Roman" panose="02020603050405020304" pitchFamily="18" charset="0"/>
            </a:endParaRPr>
          </a:p>
          <a:p>
            <a:pPr eaLnBrk="1" hangingPunct="1">
              <a:lnSpc>
                <a:spcPct val="80000"/>
              </a:lnSpc>
            </a:pPr>
            <a:r>
              <a:rPr lang="en-US" altLang="en-US" sz="1200" b="1" i="1" dirty="0"/>
              <a:t>Commentary</a:t>
            </a:r>
          </a:p>
          <a:p>
            <a:pPr eaLnBrk="1" hangingPunct="1">
              <a:lnSpc>
                <a:spcPct val="80000"/>
              </a:lnSpc>
            </a:pPr>
            <a:r>
              <a:rPr lang="en-US" altLang="en-US" sz="1200" b="1" dirty="0"/>
              <a:t>Purpose:</a:t>
            </a:r>
            <a:r>
              <a:rPr lang="en-US" altLang="en-US" sz="1200" dirty="0"/>
              <a:t> To hone the concept of velocity, focusing on its vector nature and how to represent it graphically.</a:t>
            </a:r>
          </a:p>
          <a:p>
            <a:pPr eaLnBrk="1" hangingPunct="1">
              <a:lnSpc>
                <a:spcPct val="80000"/>
              </a:lnSpc>
            </a:pPr>
            <a:endParaRPr lang="en-US" altLang="en-US" sz="1200" b="1" dirty="0"/>
          </a:p>
          <a:p>
            <a:pPr eaLnBrk="1" hangingPunct="1">
              <a:lnSpc>
                <a:spcPct val="80000"/>
              </a:lnSpc>
            </a:pPr>
            <a:r>
              <a:rPr lang="en-US" altLang="en-US" sz="1200" b="1" dirty="0"/>
              <a:t>Discussion:</a:t>
            </a:r>
            <a:r>
              <a:rPr lang="en-US" altLang="en-US" sz="1200" dirty="0"/>
              <a:t> </a:t>
            </a:r>
          </a:p>
          <a:p>
            <a:pPr eaLnBrk="1" hangingPunct="1">
              <a:lnSpc>
                <a:spcPct val="80000"/>
              </a:lnSpc>
            </a:pPr>
            <a:r>
              <a:rPr lang="en-US" altLang="en-US" sz="1200" dirty="0"/>
              <a:t>We expect the ball to slow down, change direction, then speed up in the opposite direction, all with constant acceleration. There are two valid ways of representing this motion, though only one of them is shown. </a:t>
            </a:r>
          </a:p>
          <a:p>
            <a:pPr eaLnBrk="1" hangingPunct="1">
              <a:lnSpc>
                <a:spcPct val="80000"/>
              </a:lnSpc>
            </a:pPr>
            <a:endParaRPr lang="en-US" altLang="en-US" sz="1200" dirty="0"/>
          </a:p>
          <a:p>
            <a:pPr eaLnBrk="1" hangingPunct="1">
              <a:lnSpc>
                <a:spcPct val="80000"/>
              </a:lnSpc>
            </a:pPr>
            <a:r>
              <a:rPr lang="en-US" altLang="en-US" sz="1200" dirty="0"/>
              <a:t>Graph (5) shows an object moving in the negative direction but slowing down, then stopping (where the line crosses the </a:t>
            </a:r>
            <a:r>
              <a:rPr lang="en-US" altLang="en-US" sz="1200" i="1" dirty="0"/>
              <a:t>t</a:t>
            </a:r>
            <a:r>
              <a:rPr lang="en-US" altLang="en-US" sz="1200" dirty="0"/>
              <a:t>-axis) and speeding up in the positive direction. If we choose a coordinate system such that downhill is positive, and uphill is negative, this is a possible graph for the motion of the ball. So (5) is a defensible answer.</a:t>
            </a:r>
          </a:p>
          <a:p>
            <a:pPr eaLnBrk="1" hangingPunct="1">
              <a:lnSpc>
                <a:spcPct val="80000"/>
              </a:lnSpc>
            </a:pPr>
            <a:endParaRPr lang="en-US" altLang="en-US" sz="1200" dirty="0"/>
          </a:p>
          <a:p>
            <a:pPr eaLnBrk="1" hangingPunct="1">
              <a:lnSpc>
                <a:spcPct val="80000"/>
              </a:lnSpc>
            </a:pPr>
            <a:r>
              <a:rPr lang="en-US" altLang="en-US" sz="1200" dirty="0"/>
              <a:t>If uphill were chosen as the positive direction, the velocity-vs.-time graph would be a straight line with a negative slope, starting above the </a:t>
            </a:r>
            <a:r>
              <a:rPr lang="en-US" altLang="en-US" sz="1200" i="1" dirty="0"/>
              <a:t>t</a:t>
            </a:r>
            <a:r>
              <a:rPr lang="en-US" altLang="en-US" sz="1200" dirty="0"/>
              <a:t>-axis and ending below it. This choice is not included among the answers.</a:t>
            </a:r>
          </a:p>
          <a:p>
            <a:pPr eaLnBrk="1" hangingPunct="1">
              <a:lnSpc>
                <a:spcPct val="80000"/>
              </a:lnSpc>
            </a:pPr>
            <a:endParaRPr lang="en-US" altLang="en-US" sz="1200" dirty="0"/>
          </a:p>
          <a:p>
            <a:pPr eaLnBrk="1" hangingPunct="1">
              <a:lnSpc>
                <a:spcPct val="80000"/>
              </a:lnSpc>
            </a:pPr>
            <a:r>
              <a:rPr lang="en-US" altLang="en-US" sz="1200" dirty="0"/>
              <a:t>Graph (1) depicts a ball that travels up the incline with constant velocity, and then suddenly and instantaneously reverses. This graph would be more appropriate for a ball that rolls along a horizontal floor and then rebounds off of a wall. (2) is the same, but with positive and negative directions reversed, as if downhill were chosen as the positive direction.</a:t>
            </a:r>
          </a:p>
          <a:p>
            <a:pPr eaLnBrk="1" hangingPunct="1">
              <a:lnSpc>
                <a:spcPct val="80000"/>
              </a:lnSpc>
            </a:pPr>
            <a:endParaRPr lang="en-US" altLang="en-US" sz="1200" dirty="0"/>
          </a:p>
          <a:p>
            <a:pPr eaLnBrk="1" hangingPunct="1">
              <a:lnSpc>
                <a:spcPct val="80000"/>
              </a:lnSpc>
            </a:pPr>
            <a:r>
              <a:rPr lang="en-US" altLang="en-US" sz="1200" dirty="0"/>
              <a:t>Graph (4) is a valid representation of speed vs. time, but not of velocity vs. time. Since the function depicted is always positive except for the inflection point, the object would always be moving in the same direction. This graph might represent a car that slows down, stops momentarily at an intersection, and then speeds up again in the same direction as before.</a:t>
            </a:r>
          </a:p>
          <a:p>
            <a:pPr eaLnBrk="1" hangingPunct="1">
              <a:lnSpc>
                <a:spcPct val="80000"/>
              </a:lnSpc>
            </a:pPr>
            <a:endParaRPr lang="en-US" altLang="en-US" sz="1200" dirty="0"/>
          </a:p>
          <a:p>
            <a:pPr eaLnBrk="1" hangingPunct="1">
              <a:lnSpc>
                <a:spcPct val="80000"/>
              </a:lnSpc>
            </a:pPr>
            <a:r>
              <a:rPr lang="en-US" altLang="en-US" sz="1200" dirty="0"/>
              <a:t>Graph (6) cannot be speed vs. time for any coordinate system: speed is never negative. As with (4), it could represent a car slowing and stopping momentarily at an intersection and the proceeding in the same direction, if the car were traveling in the negative direction of our coordinate system for the entire time.</a:t>
            </a:r>
          </a:p>
          <a:p>
            <a:pPr eaLnBrk="1" hangingPunct="1">
              <a:lnSpc>
                <a:spcPct val="80000"/>
              </a:lnSpc>
            </a:pPr>
            <a:endParaRPr lang="en-US" altLang="en-US" sz="1200" dirty="0"/>
          </a:p>
          <a:p>
            <a:pPr eaLnBrk="1" hangingPunct="1">
              <a:lnSpc>
                <a:spcPct val="80000"/>
              </a:lnSpc>
            </a:pPr>
            <a:r>
              <a:rPr lang="en-US" altLang="en-US" sz="1200" dirty="0"/>
              <a:t>Note that acceleration vs. time is the slope of velocity vs. time. For graph (5), the slope is constant and positive at all times, so the corresponding graph of acceleration vs. time must be a constant, positive value, such as graph (3).</a:t>
            </a:r>
          </a:p>
          <a:p>
            <a:pPr eaLnBrk="1" hangingPunct="1">
              <a:lnSpc>
                <a:spcPct val="80000"/>
              </a:lnSpc>
            </a:pPr>
            <a:endParaRPr lang="en-US" altLang="en-US" sz="1200" b="1" dirty="0"/>
          </a:p>
          <a:p>
            <a:pPr eaLnBrk="1" hangingPunct="1">
              <a:lnSpc>
                <a:spcPct val="80000"/>
              </a:lnSpc>
            </a:pPr>
            <a:r>
              <a:rPr lang="en-US" altLang="en-US" sz="1200" b="1" dirty="0"/>
              <a:t>Key Points:</a:t>
            </a:r>
            <a:endParaRPr lang="en-US" altLang="en-US" sz="1200" dirty="0"/>
          </a:p>
          <a:p>
            <a:pPr marL="171450" indent="-171450" eaLnBrk="1" hangingPunct="1">
              <a:lnSpc>
                <a:spcPct val="80000"/>
              </a:lnSpc>
              <a:buFont typeface="Arial" panose="020B0604020202020204" pitchFamily="34" charset="0"/>
              <a:buChar char="•"/>
            </a:pPr>
            <a:r>
              <a:rPr lang="en-US" altLang="en-US" sz="1200" dirty="0"/>
              <a:t>The sign of an object's velocity indicates whether it is moving in the "positive" or "negative" direction as defined by a chosen coordinate system. The magnitude indicates the object's speed. </a:t>
            </a:r>
          </a:p>
          <a:p>
            <a:pPr marL="171450" indent="-171450" eaLnBrk="1" hangingPunct="1">
              <a:lnSpc>
                <a:spcPct val="80000"/>
              </a:lnSpc>
              <a:buFont typeface="Arial" panose="020B0604020202020204" pitchFamily="34" charset="0"/>
              <a:buChar char="•"/>
            </a:pPr>
            <a:r>
              <a:rPr lang="en-US" altLang="en-US" sz="1200" dirty="0"/>
              <a:t>If an object experiences constant acceleration, its velocity-vs.-time graph must be a straight line whose slope equals the value of acceleration. </a:t>
            </a:r>
          </a:p>
          <a:p>
            <a:pPr marL="171450" indent="-171450" eaLnBrk="1" hangingPunct="1">
              <a:lnSpc>
                <a:spcPct val="80000"/>
              </a:lnSpc>
              <a:buFont typeface="Arial" panose="020B0604020202020204" pitchFamily="34" charset="0"/>
              <a:buChar char="•"/>
            </a:pPr>
            <a:r>
              <a:rPr lang="en-US" altLang="en-US" sz="1200" dirty="0"/>
              <a:t>There is no one "right" coordinate system for a situation or problem. For convenience and out of habit, we generally choose the positive direction to be upward or to the right, but that is not necessary. </a:t>
            </a:r>
          </a:p>
          <a:p>
            <a:pPr eaLnBrk="1" hangingPunct="1">
              <a:lnSpc>
                <a:spcPct val="80000"/>
              </a:lnSpc>
            </a:pPr>
            <a:endParaRPr lang="en-US" altLang="en-US" sz="1200" b="1" i="1" dirty="0"/>
          </a:p>
          <a:p>
            <a:pPr eaLnBrk="1" hangingPunct="1">
              <a:lnSpc>
                <a:spcPct val="80000"/>
              </a:lnSpc>
            </a:pPr>
            <a:r>
              <a:rPr lang="en-US" altLang="en-US" sz="1200" b="1" i="1" dirty="0"/>
              <a:t>For Instructors Only</a:t>
            </a:r>
          </a:p>
          <a:p>
            <a:pPr eaLnBrk="1" hangingPunct="1">
              <a:lnSpc>
                <a:spcPct val="80000"/>
              </a:lnSpc>
            </a:pPr>
            <a:r>
              <a:rPr lang="en-US" altLang="en-US" sz="1200" dirty="0"/>
              <a:t>This is second of two similar questions exploring graphs of velocity and acceleration. We recommend presenting both questions back-to-back, collecting answers for each, before discussing or revealing anything about either.</a:t>
            </a:r>
          </a:p>
          <a:p>
            <a:pPr eaLnBrk="1" hangingPunct="1">
              <a:lnSpc>
                <a:spcPct val="80000"/>
              </a:lnSpc>
            </a:pPr>
            <a:endParaRPr lang="en-US" altLang="en-US" sz="1200" dirty="0"/>
          </a:p>
          <a:p>
            <a:pPr eaLnBrk="1" hangingPunct="1">
              <a:lnSpc>
                <a:spcPct val="80000"/>
              </a:lnSpc>
            </a:pPr>
            <a:r>
              <a:rPr lang="en-US" altLang="en-US" sz="1200" dirty="0"/>
              <a:t>Most likely, the majority of your students will select answer (9): "None of the graphs". They are most likely looking for a graph that begins with a positive value of velocity sloping down to a negative value at the end, because they are using the convention that "up" is positive. A primary objective of this question is to help them appreciate that this is merely a choice, not a necessity. If "down" is chosen to be positive, then (5) is a valid choice, and the question asks which of the graphs </a:t>
            </a:r>
            <a:r>
              <a:rPr lang="en-US" altLang="en-US" sz="1200" i="1" dirty="0"/>
              <a:t>could</a:t>
            </a:r>
            <a:r>
              <a:rPr lang="en-US" altLang="en-US" sz="1200" dirty="0"/>
              <a:t> represent the ball's velocity vs. time.</a:t>
            </a:r>
          </a:p>
          <a:p>
            <a:pPr eaLnBrk="1" hangingPunct="1">
              <a:lnSpc>
                <a:spcPct val="80000"/>
              </a:lnSpc>
            </a:pPr>
            <a:endParaRPr lang="en-US" altLang="en-US" sz="1200" dirty="0"/>
          </a:p>
          <a:p>
            <a:pPr eaLnBrk="1" hangingPunct="1">
              <a:lnSpc>
                <a:spcPct val="80000"/>
              </a:lnSpc>
            </a:pPr>
            <a:r>
              <a:rPr lang="en-US" altLang="en-US" sz="1200" dirty="0"/>
              <a:t>Students should not be expected to know that the ball will slow down going up and speed up rolling back down, rather than instantaneously reversing direction. Changes in speed are difficult to detect in real-life observation, and students who have never taken physics before may not realize the ball is in fact slowing down as it rolls up the incline. If any students choose answers (1) or (2) for this reason, it is important to confirm that they are </a:t>
            </a:r>
            <a:r>
              <a:rPr lang="en-US" altLang="en-US" sz="1200" i="1" dirty="0"/>
              <a:t>correctly</a:t>
            </a:r>
            <a:r>
              <a:rPr lang="en-US" altLang="en-US" sz="1200" dirty="0"/>
              <a:t> representing their physical model of the situation graphically, though their physical intuition needs refinement. Simply saying those answers are wrong risks confusing such students — they might think they were wrong for the wrong reason.</a:t>
            </a:r>
          </a:p>
          <a:p>
            <a:pPr eaLnBrk="1" hangingPunct="1">
              <a:lnSpc>
                <a:spcPct val="80000"/>
              </a:lnSpc>
            </a:pPr>
            <a:endParaRPr lang="en-US" alt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eaLnBrk="1" hangingPunct="1"/>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72</a:t>
            </a:fld>
            <a:endParaRPr lang="en-US"/>
          </a:p>
        </p:txBody>
      </p:sp>
    </p:spTree>
    <p:extLst>
      <p:ext uri="{BB962C8B-B14F-4D97-AF65-F5344CB8AC3E}">
        <p14:creationId xmlns:p14="http://schemas.microsoft.com/office/powerpoint/2010/main" val="270731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2.2 </a:t>
            </a:r>
            <a:r>
              <a:rPr lang="en-US" sz="1200" b="0" i="0" u="none" strike="noStrike" kern="1200" baseline="0" dirty="0">
                <a:solidFill>
                  <a:schemeClr val="tx1"/>
                </a:solidFill>
                <a:latin typeface="+mn-lt"/>
                <a:ea typeface="+mn-ea"/>
                <a:cs typeface="+mn-cs"/>
              </a:rPr>
              <a:t>(b) Graph of position vs. time for the motion of the “particle.”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figure shows a graph of the car’s position as a function of time. Displacement is a vector—it has magnitude and direction. Velocity and acceleration are also vectors.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that we usually represent a vector by using boldface type with an arrow over the top. For this topic, we know that the motion is in one dimension, so it isn’t necessary to use this convention. Plus or minus signs are enough to indicate direction.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our everyday language, you can hear people use the words speed and velocity interchangeably. But in physics, speed is a scalar quantity, having only magnitude, and velocity is a vector, having both magnitude and direction.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Why is velocity be a vector? Imagine if you want to get to a town 70 km away in an hour’s time. It’s not enough to drive at a speed of 70 km/h; you must travel in the correct direction as well. Pretty obvious, right? But you can see that velocity gives more information than speed.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18</a:t>
            </a:fld>
            <a:endParaRPr lang="en-US"/>
          </a:p>
        </p:txBody>
      </p:sp>
    </p:spTree>
    <p:extLst>
      <p:ext uri="{BB962C8B-B14F-4D97-AF65-F5344CB8AC3E}">
        <p14:creationId xmlns:p14="http://schemas.microsoft.com/office/powerpoint/2010/main" val="7119332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talk with each other, and we’ll all talk about it together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a couple of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 Impossible to determine</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eaLnBrk="1" hangingPunct="1"/>
            <a:r>
              <a:rPr lang="en-US" altLang="en-US" sz="1200" b="1" dirty="0">
                <a:latin typeface="Times New Roman" panose="02020603050405020304" pitchFamily="18" charset="0"/>
              </a:rPr>
              <a:t>Question </a:t>
            </a:r>
            <a:r>
              <a:rPr lang="en-US" altLang="en-US" sz="1200" b="1" dirty="0" err="1">
                <a:latin typeface="Times New Roman" panose="02020603050405020304" pitchFamily="18" charset="0"/>
              </a:rPr>
              <a:t>A2.05a</a:t>
            </a:r>
            <a:endParaRPr lang="en-US" altLang="en-US" sz="1200" b="1" dirty="0">
              <a:latin typeface="Times New Roman" panose="02020603050405020304" pitchFamily="18" charset="0"/>
            </a:endParaRPr>
          </a:p>
          <a:p>
            <a:pPr eaLnBrk="1" hangingPunct="1"/>
            <a:endParaRPr lang="en-US" altLang="en-US" sz="1200" b="1" dirty="0">
              <a:latin typeface="Times New Roman" panose="02020603050405020304" pitchFamily="18" charset="0"/>
            </a:endParaRPr>
          </a:p>
          <a:p>
            <a:pPr eaLnBrk="1" hangingPunct="1"/>
            <a:r>
              <a:rPr lang="en-US" altLang="en-US" b="1" dirty="0"/>
              <a:t>Purpose:</a:t>
            </a:r>
            <a:r>
              <a:rPr lang="en-US" altLang="en-US" dirty="0"/>
              <a:t> To hone your understanding of "position".</a:t>
            </a:r>
          </a:p>
          <a:p>
            <a:pPr eaLnBrk="1" hangingPunct="1"/>
            <a:endParaRPr lang="en-US" altLang="en-US" b="1" dirty="0"/>
          </a:p>
          <a:p>
            <a:pPr eaLnBrk="1" hangingPunct="1"/>
            <a:r>
              <a:rPr lang="en-US" altLang="en-US" b="1" dirty="0"/>
              <a:t>Discussion:</a:t>
            </a:r>
            <a:r>
              <a:rPr lang="en-US" altLang="en-US" dirty="0"/>
              <a:t> </a:t>
            </a:r>
          </a:p>
          <a:p>
            <a:pPr eaLnBrk="1" hangingPunct="1"/>
            <a:r>
              <a:rPr lang="en-US" altLang="en-US" dirty="0"/>
              <a:t>An object's "position" is its location relative to a coordinate system. We know a lot about the motion of Ralph, but we do not know his position, because we do not know where to place the </a:t>
            </a:r>
            <a:r>
              <a:rPr lang="en-US" altLang="en-US" i="1" dirty="0"/>
              <a:t>origin</a:t>
            </a:r>
            <a:r>
              <a:rPr lang="en-US" altLang="en-US" dirty="0"/>
              <a:t> of the coordinate system. In other words, we do not know Ralph's initial position. It is tempting, but unjustified, to assume that he begins at the origin.</a:t>
            </a:r>
          </a:p>
          <a:p>
            <a:pPr eaLnBrk="1" hangingPunct="1"/>
            <a:endParaRPr lang="en-US" altLang="en-US" dirty="0"/>
          </a:p>
          <a:p>
            <a:pPr eaLnBrk="1" hangingPunct="1"/>
            <a:r>
              <a:rPr lang="en-US" altLang="en-US" dirty="0"/>
              <a:t>Also, the question does not define which direction is "positive". Even if the question told us that Ralph began at the origin, we would not know whether he ended up at 4 m or –4 m. "Positive to the right" is a convention we use when drawing graphs on paper, but does not necessarily describe the coordinate system of Ralph's world.</a:t>
            </a:r>
          </a:p>
          <a:p>
            <a:pPr eaLnBrk="1" hangingPunct="1"/>
            <a:endParaRPr lang="en-US" altLang="en-US" b="1" dirty="0"/>
          </a:p>
          <a:p>
            <a:pPr eaLnBrk="1" hangingPunct="1"/>
            <a:r>
              <a:rPr lang="en-US" altLang="en-US" b="1" dirty="0"/>
              <a:t>Key Points:</a:t>
            </a:r>
            <a:endParaRPr lang="en-US" altLang="en-US" dirty="0"/>
          </a:p>
          <a:p>
            <a:pPr marL="171450" indent="-171450" eaLnBrk="1" hangingPunct="1">
              <a:buFont typeface="Arial" panose="020B0604020202020204" pitchFamily="34" charset="0"/>
              <a:buChar char="•"/>
            </a:pPr>
            <a:r>
              <a:rPr lang="en-US" altLang="en-US" dirty="0"/>
              <a:t>An object's "position" is its location relative to an origin. </a:t>
            </a:r>
          </a:p>
          <a:p>
            <a:pPr marL="171450" indent="-171450" eaLnBrk="1" hangingPunct="1">
              <a:buFont typeface="Arial" panose="020B0604020202020204" pitchFamily="34" charset="0"/>
              <a:buChar char="•"/>
            </a:pPr>
            <a:r>
              <a:rPr lang="en-US" altLang="en-US" dirty="0"/>
              <a:t>The origin of a coordinate system is not necessarily an object's starting point. </a:t>
            </a:r>
          </a:p>
          <a:p>
            <a:pPr marL="171450" indent="-171450" eaLnBrk="1" hangingPunct="1">
              <a:buFont typeface="Arial" panose="020B0604020202020204" pitchFamily="34" charset="0"/>
              <a:buChar char="•"/>
            </a:pPr>
            <a:r>
              <a:rPr lang="en-US" altLang="en-US" dirty="0"/>
              <a:t>Knowing changes in position is not enough to determine final position unless we know the initial position as well. </a:t>
            </a:r>
          </a:p>
          <a:p>
            <a:pPr eaLnBrk="1" hangingPunct="1"/>
            <a:endParaRPr lang="en-US" altLang="en-US" b="1" i="1" dirty="0"/>
          </a:p>
          <a:p>
            <a:pPr eaLnBrk="1" hangingPunct="1"/>
            <a:r>
              <a:rPr lang="en-US" altLang="en-US" b="1" i="1" dirty="0"/>
              <a:t>For Instructors Only</a:t>
            </a:r>
          </a:p>
          <a:p>
            <a:pPr eaLnBrk="1" hangingPunct="1"/>
            <a:r>
              <a:rPr lang="en-US" altLang="en-US" dirty="0"/>
              <a:t>This is the first of three related questions that help students distinguish and relate position, distance traveled, and displacement.</a:t>
            </a:r>
          </a:p>
          <a:p>
            <a:pPr eaLnBrk="1" hangingPunct="1"/>
            <a:endParaRPr lang="en-US" altLang="en-US" dirty="0"/>
          </a:p>
          <a:p>
            <a:pPr eaLnBrk="1" hangingPunct="1"/>
            <a:r>
              <a:rPr lang="en-US" altLang="en-US" dirty="0"/>
              <a:t>Students choosing answer (3) are most likely assuming Ralph begins at the origin. Students choosing answer (9) may be doing the same, and assuming that "left" means "in the negative direction".</a:t>
            </a:r>
          </a:p>
          <a:p>
            <a:pPr eaLnBrk="1" hangingPunct="1"/>
            <a:endParaRPr lang="en-US" altLang="en-US" dirty="0"/>
          </a:p>
          <a:p>
            <a:pPr eaLnBrk="1" hangingPunct="1"/>
            <a:r>
              <a:rPr lang="en-US" altLang="en-US" dirty="0"/>
              <a:t>To help students understand why an object's starting position might not always be at the origin, ask how they would describe a situation with two individuals beginning in different places.</a:t>
            </a:r>
          </a:p>
          <a:p>
            <a:pPr eaLnBrk="1" hangingPunct="1"/>
            <a:endParaRPr lang="en-US" altLang="en-US" dirty="0"/>
          </a:p>
          <a:p>
            <a:pPr eaLnBrk="1" hangingPunct="1"/>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eaLnBrk="1" hangingPunct="1"/>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73</a:t>
            </a:fld>
            <a:endParaRPr lang="en-US"/>
          </a:p>
        </p:txBody>
      </p:sp>
    </p:spTree>
    <p:extLst>
      <p:ext uri="{BB962C8B-B14F-4D97-AF65-F5344CB8AC3E}">
        <p14:creationId xmlns:p14="http://schemas.microsoft.com/office/powerpoint/2010/main" val="22150509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yourself, then share ideas with a neighbor, and then share with the big group in three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 12 m</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eaLnBrk="1" hangingPunct="1"/>
            <a:r>
              <a:rPr lang="en-US" altLang="en-US" sz="1200" b="1" dirty="0">
                <a:latin typeface="Times New Roman" panose="02020603050405020304" pitchFamily="18" charset="0"/>
              </a:rPr>
              <a:t>Question </a:t>
            </a:r>
            <a:r>
              <a:rPr lang="en-US" altLang="en-US" sz="1200" b="1" dirty="0" err="1">
                <a:latin typeface="Times New Roman" panose="02020603050405020304" pitchFamily="18" charset="0"/>
              </a:rPr>
              <a:t>A2.05b</a:t>
            </a:r>
            <a:endParaRPr lang="en-US" altLang="en-US" sz="1200" b="1" dirty="0">
              <a:latin typeface="Times New Roman" panose="02020603050405020304" pitchFamily="18" charset="0"/>
            </a:endParaRPr>
          </a:p>
          <a:p>
            <a:pPr eaLnBrk="1" hangingPunct="1"/>
            <a:endParaRPr lang="en-US" altLang="en-US" sz="1200" b="1" dirty="0">
              <a:latin typeface="Times New Roman" panose="02020603050405020304" pitchFamily="18" charset="0"/>
            </a:endParaRPr>
          </a:p>
          <a:p>
            <a:pPr eaLnBrk="1" hangingPunct="1"/>
            <a:r>
              <a:rPr lang="en-US" altLang="en-US" b="1" i="1" dirty="0"/>
              <a:t>Commentary</a:t>
            </a:r>
          </a:p>
          <a:p>
            <a:pPr eaLnBrk="1" hangingPunct="1"/>
            <a:r>
              <a:rPr lang="en-US" altLang="en-US" b="1" dirty="0"/>
              <a:t>Purpose:</a:t>
            </a:r>
            <a:r>
              <a:rPr lang="en-US" altLang="en-US" dirty="0"/>
              <a:t> To hone your understanding of "distance traveled".</a:t>
            </a:r>
          </a:p>
          <a:p>
            <a:pPr eaLnBrk="1" hangingPunct="1"/>
            <a:endParaRPr lang="en-US" altLang="en-US" b="1" dirty="0"/>
          </a:p>
          <a:p>
            <a:pPr eaLnBrk="1" hangingPunct="1"/>
            <a:r>
              <a:rPr lang="en-US" altLang="en-US" b="1" dirty="0"/>
              <a:t>Discussion:</a:t>
            </a:r>
            <a:r>
              <a:rPr lang="en-US" altLang="en-US" dirty="0"/>
              <a:t> </a:t>
            </a:r>
          </a:p>
          <a:p>
            <a:pPr eaLnBrk="1" hangingPunct="1"/>
            <a:r>
              <a:rPr lang="en-US" altLang="en-US" dirty="0"/>
              <a:t>The "distance traveled" by someone is </a:t>
            </a:r>
            <a:r>
              <a:rPr lang="en-US" altLang="en-US" b="1" dirty="0"/>
              <a:t>not</a:t>
            </a:r>
            <a:r>
              <a:rPr lang="en-US" altLang="en-US" dirty="0"/>
              <a:t> how far the person ends up from his original location, but the total amount of distance covered during the process of moving. If you walk from home to the store and then back again, your "distance traveled" is twice the distance to the store, even though you end up where you started. When driving a car, the distance traveled is the change in odometer reading.</a:t>
            </a:r>
          </a:p>
          <a:p>
            <a:pPr eaLnBrk="1" hangingPunct="1"/>
            <a:r>
              <a:rPr lang="en-US" altLang="en-US" dirty="0"/>
              <a:t>We often call this the "total" distance traveled, just to be clear.</a:t>
            </a:r>
          </a:p>
          <a:p>
            <a:pPr eaLnBrk="1" hangingPunct="1"/>
            <a:endParaRPr lang="en-US" altLang="en-US" dirty="0"/>
          </a:p>
          <a:p>
            <a:pPr eaLnBrk="1" hangingPunct="1"/>
            <a:r>
              <a:rPr lang="en-US" altLang="en-US" dirty="0"/>
              <a:t>In this case, Ralph walks 3 m, then 4 m, and finally 5 m, for a total of 12 m. Direction does not matter, nor does his starting position.</a:t>
            </a:r>
          </a:p>
          <a:p>
            <a:pPr eaLnBrk="1" hangingPunct="1"/>
            <a:endParaRPr lang="en-US" altLang="en-US" b="1" dirty="0"/>
          </a:p>
          <a:p>
            <a:pPr eaLnBrk="1" hangingPunct="1"/>
            <a:r>
              <a:rPr lang="en-US" altLang="en-US" b="1" dirty="0"/>
              <a:t>Key Points:</a:t>
            </a:r>
            <a:endParaRPr lang="en-US" altLang="en-US" dirty="0"/>
          </a:p>
          <a:p>
            <a:pPr marL="171450" indent="-171450" eaLnBrk="1" hangingPunct="1">
              <a:buFont typeface="Arial" panose="020B0604020202020204" pitchFamily="34" charset="0"/>
              <a:buChar char="•"/>
            </a:pPr>
            <a:r>
              <a:rPr lang="en-US" altLang="en-US" dirty="0"/>
              <a:t>The "distance traveled" is the total distance moved during a specified process. It is the sum of the distances traveled during each leg of a trip. </a:t>
            </a:r>
          </a:p>
          <a:p>
            <a:pPr marL="171450" indent="-171450" eaLnBrk="1" hangingPunct="1">
              <a:buFont typeface="Arial" panose="020B0604020202020204" pitchFamily="34" charset="0"/>
              <a:buChar char="•"/>
            </a:pPr>
            <a:r>
              <a:rPr lang="en-US" altLang="en-US" dirty="0"/>
              <a:t>The distance traveled is always positive. Direction does not matter. </a:t>
            </a:r>
          </a:p>
          <a:p>
            <a:pPr marL="171450" indent="-171450" eaLnBrk="1" hangingPunct="1">
              <a:buFont typeface="Arial" panose="020B0604020202020204" pitchFamily="34" charset="0"/>
              <a:buChar char="•"/>
            </a:pPr>
            <a:r>
              <a:rPr lang="en-US" altLang="en-US" dirty="0"/>
              <a:t>The distance traveled depends on the path taken between two points, but it does not depend on how long it takes to complete. </a:t>
            </a:r>
          </a:p>
          <a:p>
            <a:pPr eaLnBrk="1" hangingPunct="1"/>
            <a:endParaRPr lang="en-US" altLang="en-US" b="1" i="1" dirty="0"/>
          </a:p>
          <a:p>
            <a:pPr eaLnBrk="1" hangingPunct="1"/>
            <a:r>
              <a:rPr lang="en-US" altLang="en-US" b="1" i="1" dirty="0"/>
              <a:t>For Instructors Only</a:t>
            </a:r>
          </a:p>
          <a:p>
            <a:pPr eaLnBrk="1" hangingPunct="1"/>
            <a:r>
              <a:rPr lang="en-US" altLang="en-US" dirty="0"/>
              <a:t>This is the second of three related questions that help students distinguish and relate position, distance traveled, and displacement.</a:t>
            </a:r>
          </a:p>
          <a:p>
            <a:pPr eaLnBrk="1" hangingPunct="1"/>
            <a:endParaRPr lang="en-US" altLang="en-US" dirty="0"/>
          </a:p>
          <a:p>
            <a:pPr eaLnBrk="1" hangingPunct="1"/>
            <a:r>
              <a:rPr lang="en-US" altLang="en-US" dirty="0"/>
              <a:t>Students who choose answer (3) are likely determining the displacement, or its magnitude, rather than the distance traveled. They may think of this as the "net" distance traveled.</a:t>
            </a:r>
          </a:p>
          <a:p>
            <a:pPr eaLnBrk="1" hangingPunct="1"/>
            <a:endParaRPr lang="en-US" altLang="en-US" dirty="0"/>
          </a:p>
          <a:p>
            <a:pPr eaLnBrk="1" hangingPunct="1"/>
            <a:r>
              <a:rPr lang="en-US" altLang="en-US" dirty="0"/>
              <a:t>Students choosing answer (9) may be determining the displacement and assuming positive is to the right, or applying some kind of sign convention to the distance, or perhaps a different error.</a:t>
            </a:r>
          </a:p>
          <a:p>
            <a:pPr eaLnBrk="1" hangingPunct="1"/>
            <a:endParaRPr lang="en-US" altLang="en-US" dirty="0"/>
          </a:p>
          <a:p>
            <a:pPr eaLnBrk="1" hangingPunct="1"/>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eaLnBrk="1" hangingPunct="1"/>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74</a:t>
            </a:fld>
            <a:endParaRPr lang="en-US"/>
          </a:p>
        </p:txBody>
      </p:sp>
    </p:spTree>
    <p:extLst>
      <p:ext uri="{BB962C8B-B14F-4D97-AF65-F5344CB8AC3E}">
        <p14:creationId xmlns:p14="http://schemas.microsoft.com/office/powerpoint/2010/main" val="9774814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Work it out yourself, check with a neighbor and compare, and we’ll share around the room in a few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 Possible (3) and (9)</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eaLnBrk="1" hangingPunct="1"/>
            <a:r>
              <a:rPr lang="en-US" altLang="en-US" sz="1200" b="1" dirty="0">
                <a:latin typeface="Times New Roman" panose="02020603050405020304" pitchFamily="18" charset="0"/>
              </a:rPr>
              <a:t>Question </a:t>
            </a:r>
            <a:r>
              <a:rPr lang="en-US" altLang="en-US" sz="1200" b="1" dirty="0" err="1">
                <a:latin typeface="Times New Roman" panose="02020603050405020304" pitchFamily="18" charset="0"/>
              </a:rPr>
              <a:t>A2.05c</a:t>
            </a:r>
            <a:endParaRPr lang="en-US" altLang="en-US" sz="1200" b="1" dirty="0">
              <a:latin typeface="Times New Roman" panose="02020603050405020304" pitchFamily="18" charset="0"/>
            </a:endParaRPr>
          </a:p>
          <a:p>
            <a:pPr eaLnBrk="1" hangingPunct="1"/>
            <a:endParaRPr lang="en-US" altLang="en-US" sz="1200" b="1" dirty="0">
              <a:latin typeface="Times New Roman" panose="02020603050405020304" pitchFamily="18" charset="0"/>
            </a:endParaRPr>
          </a:p>
          <a:p>
            <a:pPr eaLnBrk="1" hangingPunct="1"/>
            <a:r>
              <a:rPr lang="en-US" altLang="en-US" b="1" i="1" dirty="0"/>
              <a:t>Commentary</a:t>
            </a:r>
          </a:p>
          <a:p>
            <a:pPr eaLnBrk="1" hangingPunct="1"/>
            <a:r>
              <a:rPr lang="en-US" altLang="en-US" b="1" dirty="0"/>
              <a:t>Purpose:</a:t>
            </a:r>
            <a:r>
              <a:rPr lang="en-US" altLang="en-US" dirty="0"/>
              <a:t> To hone your understanding of "displacement".</a:t>
            </a:r>
          </a:p>
          <a:p>
            <a:pPr eaLnBrk="1" hangingPunct="1"/>
            <a:endParaRPr lang="en-US" altLang="en-US" b="1" dirty="0"/>
          </a:p>
          <a:p>
            <a:pPr eaLnBrk="1" hangingPunct="1"/>
            <a:r>
              <a:rPr lang="en-US" altLang="en-US" b="1" dirty="0"/>
              <a:t>Discussion:</a:t>
            </a:r>
            <a:r>
              <a:rPr lang="en-US" altLang="en-US" dirty="0"/>
              <a:t> </a:t>
            </a:r>
          </a:p>
          <a:p>
            <a:pPr eaLnBrk="1" hangingPunct="1"/>
            <a:r>
              <a:rPr lang="en-US" altLang="en-US" dirty="0"/>
              <a:t>An object's </a:t>
            </a:r>
            <a:r>
              <a:rPr lang="en-US" altLang="en-US" i="1" dirty="0"/>
              <a:t>displacement</a:t>
            </a:r>
            <a:r>
              <a:rPr lang="en-US" altLang="en-US" dirty="0"/>
              <a:t> is the change in its position: final position minus initial position. It has direction associated with it, and does not depend on the path taken between the initial and final points or on the time interval. Mathematically, if </a:t>
            </a:r>
            <a:r>
              <a:rPr lang="en-US" altLang="en-US" i="1" dirty="0"/>
              <a:t>x</a:t>
            </a:r>
            <a:r>
              <a:rPr lang="en-US" altLang="en-US" dirty="0"/>
              <a:t> describes an object's position, we represent its displacement as </a:t>
            </a:r>
            <a:r>
              <a:rPr lang="en-US" altLang="en-US" dirty="0" err="1"/>
              <a:t>Δ</a:t>
            </a:r>
            <a:r>
              <a:rPr lang="en-US" altLang="en-US" i="1" dirty="0" err="1"/>
              <a:t>x</a:t>
            </a:r>
            <a:r>
              <a:rPr lang="en-US" altLang="en-US" dirty="0"/>
              <a:t>.</a:t>
            </a:r>
          </a:p>
          <a:p>
            <a:pPr eaLnBrk="1" hangingPunct="1"/>
            <a:endParaRPr lang="en-US" altLang="en-US" dirty="0"/>
          </a:p>
          <a:p>
            <a:pPr eaLnBrk="1" hangingPunct="1"/>
            <a:r>
              <a:rPr lang="en-US" altLang="en-US" dirty="0"/>
              <a:t>Ralph ends up 4 m to the left of his original position, so his displacement is "4 m, left". If the positive direction is chosen to be to the left, then "4 m" (answer 3) is acceptable; if positive is chosen to be to the right, then "–4 m" (answer 9) is acceptable.</a:t>
            </a:r>
          </a:p>
          <a:p>
            <a:pPr eaLnBrk="1" hangingPunct="1"/>
            <a:endParaRPr lang="en-US" altLang="en-US" b="1" dirty="0"/>
          </a:p>
          <a:p>
            <a:pPr eaLnBrk="1" hangingPunct="1"/>
            <a:r>
              <a:rPr lang="en-US" altLang="en-US" b="1" dirty="0"/>
              <a:t>Key Points:</a:t>
            </a:r>
            <a:endParaRPr lang="en-US" altLang="en-US" dirty="0"/>
          </a:p>
          <a:p>
            <a:pPr marL="171450" indent="-171450" eaLnBrk="1" hangingPunct="1">
              <a:buFont typeface="Arial" panose="020B0604020202020204" pitchFamily="34" charset="0"/>
              <a:buChar char="•"/>
            </a:pPr>
            <a:r>
              <a:rPr lang="en-US" altLang="en-US" dirty="0"/>
              <a:t>An object's "displacement" is the change in its position. </a:t>
            </a:r>
          </a:p>
          <a:p>
            <a:pPr marL="171450" indent="-171450" eaLnBrk="1" hangingPunct="1">
              <a:buFont typeface="Arial" panose="020B0604020202020204" pitchFamily="34" charset="0"/>
              <a:buChar char="•"/>
            </a:pPr>
            <a:r>
              <a:rPr lang="en-US" altLang="en-US" dirty="0"/>
              <a:t>Displacement has a direction associated with it, represented by the sign of the displacement (positive or negative) in one dimension and by a vector direction in two or more dimensions. </a:t>
            </a:r>
          </a:p>
          <a:p>
            <a:pPr marL="171450" indent="-171450" eaLnBrk="1" hangingPunct="1">
              <a:buFont typeface="Arial" panose="020B0604020202020204" pitchFamily="34" charset="0"/>
              <a:buChar char="•"/>
            </a:pPr>
            <a:r>
              <a:rPr lang="en-US" altLang="en-US" dirty="0"/>
              <a:t>Displacement does not depend on how the object gets from the initial to the final point. </a:t>
            </a:r>
          </a:p>
          <a:p>
            <a:pPr eaLnBrk="1" hangingPunct="1"/>
            <a:endParaRPr lang="en-US" altLang="en-US" b="1" i="1" dirty="0"/>
          </a:p>
          <a:p>
            <a:pPr eaLnBrk="1" hangingPunct="1"/>
            <a:r>
              <a:rPr lang="en-US" altLang="en-US" b="1" i="1" dirty="0"/>
              <a:t>For Instructors Only</a:t>
            </a:r>
          </a:p>
          <a:p>
            <a:pPr eaLnBrk="1" hangingPunct="1"/>
            <a:r>
              <a:rPr lang="en-US" altLang="en-US" dirty="0"/>
              <a:t>This is the third of three related questions that help students distinguish and relate position, distance traveled, and displacement.</a:t>
            </a:r>
          </a:p>
          <a:p>
            <a:pPr eaLnBrk="1" hangingPunct="1"/>
            <a:r>
              <a:rPr lang="en-US" altLang="en-US" dirty="0"/>
              <a:t>Students might not like that there are two acceptable answers, and that the correctness depends on the assumption made about the positive direction.</a:t>
            </a:r>
          </a:p>
          <a:p>
            <a:pPr eaLnBrk="1" hangingPunct="1"/>
            <a:endParaRPr lang="en-US" altLang="en-US" dirty="0"/>
          </a:p>
          <a:p>
            <a:pPr eaLnBrk="1" hangingPunct="1"/>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eaLnBrk="1" hangingPunct="1"/>
            <a:endParaRPr lang="en-US" altLang="en-US" dirty="0"/>
          </a:p>
          <a:p>
            <a:pPr eaLnBrk="1" hangingPunct="1"/>
            <a:endParaRPr lang="en-US" altLang="en-US" dirty="0"/>
          </a:p>
          <a:p>
            <a:pPr eaLnBrk="1" hangingPunct="1"/>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75</a:t>
            </a:fld>
            <a:endParaRPr lang="en-US"/>
          </a:p>
        </p:txBody>
      </p:sp>
    </p:spTree>
    <p:extLst>
      <p:ext uri="{BB962C8B-B14F-4D97-AF65-F5344CB8AC3E}">
        <p14:creationId xmlns:p14="http://schemas.microsoft.com/office/powerpoint/2010/main" val="3143317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Decide on the answer, convince your neighbor, and in a few minutes, be ready to convince the rest of us!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 Amy and Brad</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pPr eaLnBrk="1" hangingPunct="1"/>
            <a:r>
              <a:rPr lang="en-US" altLang="en-US" sz="1200" b="1" dirty="0">
                <a:latin typeface="Times New Roman" panose="02020603050405020304" pitchFamily="18" charset="0"/>
              </a:rPr>
              <a:t>Question </a:t>
            </a:r>
            <a:r>
              <a:rPr lang="en-US" altLang="en-US" sz="1200" b="1" dirty="0" err="1">
                <a:latin typeface="Times New Roman" panose="02020603050405020304" pitchFamily="18" charset="0"/>
              </a:rPr>
              <a:t>A2.06a</a:t>
            </a:r>
            <a:endParaRPr lang="en-US" altLang="en-US" sz="1200" b="1" dirty="0">
              <a:latin typeface="Times New Roman" panose="02020603050405020304" pitchFamily="18" charset="0"/>
            </a:endParaRPr>
          </a:p>
          <a:p>
            <a:pPr eaLnBrk="1" hangingPunct="1"/>
            <a:endParaRPr lang="en-US" altLang="en-US" sz="1200" b="1" dirty="0">
              <a:latin typeface="Times New Roman" panose="02020603050405020304" pitchFamily="18" charset="0"/>
            </a:endParaRPr>
          </a:p>
          <a:p>
            <a:pPr eaLnBrk="1" hangingPunct="1"/>
            <a:r>
              <a:rPr lang="en-US" altLang="en-US" b="1" i="1" dirty="0"/>
              <a:t>Commentary</a:t>
            </a:r>
          </a:p>
          <a:p>
            <a:pPr eaLnBrk="1" hangingPunct="1"/>
            <a:r>
              <a:rPr lang="en-US" altLang="en-US" b="1" dirty="0"/>
              <a:t>Purpose:</a:t>
            </a:r>
            <a:r>
              <a:rPr lang="en-US" altLang="en-US" dirty="0"/>
              <a:t> To hone your understanding of </a:t>
            </a:r>
            <a:r>
              <a:rPr lang="en-US" altLang="en-US" i="1" dirty="0"/>
              <a:t>displacement</a:t>
            </a:r>
            <a:r>
              <a:rPr lang="en-US" altLang="en-US" dirty="0"/>
              <a:t>.</a:t>
            </a:r>
          </a:p>
          <a:p>
            <a:pPr eaLnBrk="1" hangingPunct="1"/>
            <a:endParaRPr lang="en-US" altLang="en-US" b="1" dirty="0"/>
          </a:p>
          <a:p>
            <a:pPr eaLnBrk="1" hangingPunct="1"/>
            <a:r>
              <a:rPr lang="en-US" altLang="en-US" b="1" dirty="0"/>
              <a:t>Discussion:</a:t>
            </a:r>
            <a:r>
              <a:rPr lang="en-US" altLang="en-US" dirty="0"/>
              <a:t> </a:t>
            </a:r>
          </a:p>
          <a:p>
            <a:pPr eaLnBrk="1" hangingPunct="1"/>
            <a:r>
              <a:rPr lang="en-US" altLang="en-US" dirty="0"/>
              <a:t>Displacement is the change in position. The intermediate path does not matter, but the overall direction does.</a:t>
            </a:r>
          </a:p>
          <a:p>
            <a:pPr eaLnBrk="1" hangingPunct="1"/>
            <a:endParaRPr lang="en-US" altLang="en-US" dirty="0"/>
          </a:p>
          <a:p>
            <a:pPr eaLnBrk="1" hangingPunct="1"/>
            <a:r>
              <a:rPr lang="en-US" altLang="en-US" dirty="0"/>
              <a:t>Amy starts at </a:t>
            </a:r>
            <a:r>
              <a:rPr lang="en-US" altLang="en-US" i="1" dirty="0"/>
              <a:t>x</a:t>
            </a:r>
            <a:r>
              <a:rPr lang="en-US" altLang="en-US" dirty="0"/>
              <a:t> = –1 m and ends at </a:t>
            </a:r>
            <a:r>
              <a:rPr lang="en-US" altLang="en-US" i="1" dirty="0"/>
              <a:t>x</a:t>
            </a:r>
            <a:r>
              <a:rPr lang="en-US" altLang="en-US" dirty="0"/>
              <a:t> = +2 m, for a displacement of +3 m. Brad starts at </a:t>
            </a:r>
            <a:r>
              <a:rPr lang="en-US" altLang="en-US" i="1" dirty="0"/>
              <a:t>x</a:t>
            </a:r>
            <a:r>
              <a:rPr lang="en-US" altLang="en-US" dirty="0"/>
              <a:t> = –2 m and ends at </a:t>
            </a:r>
            <a:r>
              <a:rPr lang="en-US" altLang="en-US" i="1" dirty="0"/>
              <a:t>x</a:t>
            </a:r>
            <a:r>
              <a:rPr lang="en-US" altLang="en-US" dirty="0"/>
              <a:t> = +1 m, for a displacement of +3 m. Cate starts at </a:t>
            </a:r>
            <a:r>
              <a:rPr lang="en-US" altLang="en-US" i="1" dirty="0"/>
              <a:t>x</a:t>
            </a:r>
            <a:r>
              <a:rPr lang="en-US" altLang="en-US" dirty="0"/>
              <a:t> = +1 m and ends at </a:t>
            </a:r>
            <a:r>
              <a:rPr lang="en-US" altLang="en-US" i="1" dirty="0"/>
              <a:t>x</a:t>
            </a:r>
            <a:r>
              <a:rPr lang="en-US" altLang="en-US" dirty="0"/>
              <a:t> = –2 m, for a displacement of –3 m.</a:t>
            </a:r>
          </a:p>
          <a:p>
            <a:pPr eaLnBrk="1" hangingPunct="1"/>
            <a:endParaRPr lang="en-US" altLang="en-US" dirty="0"/>
          </a:p>
          <a:p>
            <a:pPr eaLnBrk="1" hangingPunct="1"/>
            <a:r>
              <a:rPr lang="en-US" altLang="en-US" dirty="0"/>
              <a:t>So, even though Amy and Brad have completely different paths, and also start and end at different points, each person's position </a:t>
            </a:r>
            <a:r>
              <a:rPr lang="en-US" altLang="en-US" b="1" dirty="0"/>
              <a:t>changes</a:t>
            </a:r>
            <a:r>
              <a:rPr lang="en-US" altLang="en-US" dirty="0"/>
              <a:t> by 3 m in the "positive" direction, so they have the same displacement.</a:t>
            </a:r>
          </a:p>
          <a:p>
            <a:pPr eaLnBrk="1" hangingPunct="1"/>
            <a:endParaRPr lang="en-US" altLang="en-US" b="1" dirty="0"/>
          </a:p>
          <a:p>
            <a:pPr eaLnBrk="1" hangingPunct="1"/>
            <a:r>
              <a:rPr lang="en-US" altLang="en-US" b="1" dirty="0"/>
              <a:t>Key Points:</a:t>
            </a:r>
            <a:endParaRPr lang="en-US" altLang="en-US" dirty="0"/>
          </a:p>
          <a:p>
            <a:pPr marL="171450" indent="-171450" eaLnBrk="1" hangingPunct="1">
              <a:buFont typeface="Arial" panose="020B0604020202020204" pitchFamily="34" charset="0"/>
              <a:buChar char="•"/>
            </a:pPr>
            <a:r>
              <a:rPr lang="en-US" altLang="en-US" dirty="0"/>
              <a:t>Displacement </a:t>
            </a:r>
            <a:r>
              <a:rPr lang="en-US" altLang="en-US" dirty="0" err="1"/>
              <a:t>Δ</a:t>
            </a:r>
            <a:r>
              <a:rPr lang="en-US" altLang="en-US" i="1" dirty="0" err="1"/>
              <a:t>x</a:t>
            </a:r>
            <a:r>
              <a:rPr lang="en-US" altLang="en-US" dirty="0"/>
              <a:t> is the change in position, </a:t>
            </a:r>
            <a:r>
              <a:rPr lang="en-US" altLang="en-US" dirty="0" err="1"/>
              <a:t>Δ</a:t>
            </a:r>
            <a:r>
              <a:rPr lang="en-US" altLang="en-US" i="1" dirty="0" err="1"/>
              <a:t>x</a:t>
            </a:r>
            <a:r>
              <a:rPr lang="en-US" altLang="en-US" dirty="0"/>
              <a:t> = </a:t>
            </a:r>
            <a:r>
              <a:rPr lang="en-US" altLang="en-US" i="1" dirty="0" err="1"/>
              <a:t>x</a:t>
            </a:r>
            <a:r>
              <a:rPr lang="en-US" altLang="en-US" baseline="-25000" dirty="0" err="1"/>
              <a:t>final</a:t>
            </a:r>
            <a:r>
              <a:rPr lang="en-US" altLang="en-US" dirty="0"/>
              <a:t> – </a:t>
            </a:r>
            <a:r>
              <a:rPr lang="en-US" altLang="en-US" i="1" dirty="0" err="1"/>
              <a:t>x</a:t>
            </a:r>
            <a:r>
              <a:rPr lang="en-US" altLang="en-US" baseline="-25000" dirty="0" err="1"/>
              <a:t>initial</a:t>
            </a:r>
            <a:r>
              <a:rPr lang="en-US" altLang="en-US" dirty="0"/>
              <a:t>. </a:t>
            </a:r>
          </a:p>
          <a:p>
            <a:pPr marL="171450" indent="-171450" eaLnBrk="1" hangingPunct="1">
              <a:buFont typeface="Arial" panose="020B0604020202020204" pitchFamily="34" charset="0"/>
              <a:buChar char="•"/>
            </a:pPr>
            <a:r>
              <a:rPr lang="en-US" altLang="en-US" dirty="0"/>
              <a:t>Displacement has a magnitude and a direction. In one dimension, a positive or negative sign indicates direction. In two or more dimensions, we use a vector. </a:t>
            </a:r>
          </a:p>
          <a:p>
            <a:pPr marL="171450" indent="-171450" eaLnBrk="1" hangingPunct="1">
              <a:buFont typeface="Arial" panose="020B0604020202020204" pitchFamily="34" charset="0"/>
              <a:buChar char="•"/>
            </a:pPr>
            <a:r>
              <a:rPr lang="en-US" altLang="en-US" dirty="0"/>
              <a:t>Displacement does not depend upon the details of the motion between two points, or where they are relative to the origin. </a:t>
            </a:r>
          </a:p>
          <a:p>
            <a:pPr eaLnBrk="1" hangingPunct="1"/>
            <a:endParaRPr lang="en-US" altLang="en-US" b="1" i="1" dirty="0"/>
          </a:p>
          <a:p>
            <a:pPr eaLnBrk="1" hangingPunct="1"/>
            <a:r>
              <a:rPr lang="en-US" altLang="en-US" b="1" i="1" dirty="0"/>
              <a:t>For Instructors Only</a:t>
            </a:r>
          </a:p>
          <a:p>
            <a:pPr eaLnBrk="1" hangingPunct="1"/>
            <a:r>
              <a:rPr lang="en-US" altLang="en-US" dirty="0"/>
              <a:t>This one of six questions about this graph. You do not need to use them all, or in any particular order.</a:t>
            </a:r>
          </a:p>
          <a:p>
            <a:pPr eaLnBrk="1" hangingPunct="1"/>
            <a:endParaRPr lang="en-US" altLang="en-US" dirty="0"/>
          </a:p>
          <a:p>
            <a:pPr eaLnBrk="1" hangingPunct="1"/>
            <a:r>
              <a:rPr lang="en-US" altLang="en-US" dirty="0"/>
              <a:t>Students who choose answer (5) are probably considering only the magnitude of the displacement.</a:t>
            </a:r>
          </a:p>
          <a:p>
            <a:pPr eaLnBrk="1" hangingPunct="1"/>
            <a:endParaRPr lang="en-US" altLang="en-US" dirty="0"/>
          </a:p>
          <a:p>
            <a:pPr eaLnBrk="1" hangingPunct="1"/>
            <a:r>
              <a:rPr lang="en-US" altLang="en-US" dirty="0"/>
              <a:t>Students who choose answer (1) might be confusing displacement with distance traveled or with final position, or otherwise taking the path traveled into account.</a:t>
            </a:r>
          </a:p>
          <a:p>
            <a:pPr eaLnBrk="1" hangingPunct="1"/>
            <a:endParaRPr lang="en-US" altLang="en-US" dirty="0"/>
          </a:p>
          <a:p>
            <a:pPr eaLnBrk="1" hangingPunct="1"/>
            <a:r>
              <a:rPr lang="en-US" altLang="en-US" dirty="0"/>
              <a:t>(Brad and Cate both have the same distance traveled — 3 m — though in opposite directions. Amy travels a longer total distance for the same magnitude of displacement.)</a:t>
            </a:r>
          </a:p>
          <a:p>
            <a:pPr eaLnBrk="1" hangingPunct="1"/>
            <a:endParaRPr lang="en-US" altLang="en-US" dirty="0"/>
          </a:p>
          <a:p>
            <a:pPr eaLnBrk="1" hangingPunct="1"/>
            <a:r>
              <a:rPr lang="en-US" altLang="en-US" dirty="0"/>
              <a:t>Depending on how much experience students have working with graphical representations, students may have difficulty interpreting these position-vs.-time graphs. (The more trouble they have, the more they need to wrestle with this!) They might think they depict actual two-dimensional paths (</a:t>
            </a:r>
            <a:r>
              <a:rPr lang="en-US" altLang="en-US" i="1" dirty="0"/>
              <a:t>y</a:t>
            </a:r>
            <a:r>
              <a:rPr lang="en-US" altLang="en-US" dirty="0"/>
              <a:t> vs. </a:t>
            </a:r>
            <a:r>
              <a:rPr lang="en-US" altLang="en-US" i="1" dirty="0"/>
              <a:t>x</a:t>
            </a:r>
            <a:r>
              <a:rPr lang="en-US" altLang="en-US" dirty="0"/>
              <a:t>) as seen from above. Students who think this might still choose Amy and Brad as having the same displacement. A question specifically asking students to compute the displacement or the distance traveled will help tease this apart.</a:t>
            </a:r>
          </a:p>
          <a:p>
            <a:pPr eaLnBrk="1" hangingPunct="1"/>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eaLnBrk="1" hangingPunct="1"/>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76</a:t>
            </a:fld>
            <a:endParaRPr lang="en-US"/>
          </a:p>
        </p:txBody>
      </p:sp>
    </p:spTree>
    <p:extLst>
      <p:ext uri="{BB962C8B-B14F-4D97-AF65-F5344CB8AC3E}">
        <p14:creationId xmlns:p14="http://schemas.microsoft.com/office/powerpoint/2010/main" val="23344561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Choose your answer, check with a neighbor, and we’ll talk about it as a class in a few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 all are the same</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200" b="1" dirty="0">
                <a:latin typeface="Times New Roman" panose="02020603050405020304" pitchFamily="18" charset="0"/>
              </a:rPr>
              <a:t>Question </a:t>
            </a:r>
            <a:r>
              <a:rPr lang="en-US" altLang="en-US" sz="1200" b="1" dirty="0" err="1">
                <a:latin typeface="Times New Roman" panose="02020603050405020304" pitchFamily="18" charset="0"/>
              </a:rPr>
              <a:t>A2.06b</a:t>
            </a:r>
            <a:endParaRPr lang="en-US" altLang="en-US" sz="1200" b="1" dirty="0">
              <a:latin typeface="Times New Roman" panose="02020603050405020304"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b="1" dirty="0">
              <a:latin typeface="Times New Roman" panose="02020603050405020304" pitchFamily="18" charset="0"/>
            </a:endParaRPr>
          </a:p>
          <a:p>
            <a:pPr eaLnBrk="1" hangingPunct="1"/>
            <a:r>
              <a:rPr lang="en-US" altLang="en-US" b="1" i="1" dirty="0"/>
              <a:t>Commentary</a:t>
            </a:r>
          </a:p>
          <a:p>
            <a:pPr eaLnBrk="1" hangingPunct="1"/>
            <a:r>
              <a:rPr lang="en-US" altLang="en-US" b="1" dirty="0"/>
              <a:t>Purpose:</a:t>
            </a:r>
            <a:r>
              <a:rPr lang="en-US" altLang="en-US" dirty="0"/>
              <a:t> To hone your understanding of </a:t>
            </a:r>
            <a:r>
              <a:rPr lang="en-US" altLang="en-US" i="1" dirty="0"/>
              <a:t>displacement</a:t>
            </a:r>
            <a:r>
              <a:rPr lang="en-US" altLang="en-US" dirty="0"/>
              <a:t>.</a:t>
            </a:r>
          </a:p>
          <a:p>
            <a:pPr eaLnBrk="1" hangingPunct="1"/>
            <a:endParaRPr lang="en-US" altLang="en-US" b="1" dirty="0"/>
          </a:p>
          <a:p>
            <a:pPr eaLnBrk="1" hangingPunct="1"/>
            <a:r>
              <a:rPr lang="en-US" altLang="en-US" b="1" dirty="0"/>
              <a:t>Discussion:</a:t>
            </a:r>
            <a:r>
              <a:rPr lang="en-US" altLang="en-US" dirty="0"/>
              <a:t> </a:t>
            </a:r>
          </a:p>
          <a:p>
            <a:pPr eaLnBrk="1" hangingPunct="1"/>
            <a:r>
              <a:rPr lang="en-US" altLang="en-US" dirty="0"/>
              <a:t>Displacement is the change in position. The intermediate path does not matter, but the overall direction does.</a:t>
            </a:r>
          </a:p>
          <a:p>
            <a:pPr eaLnBrk="1" hangingPunct="1"/>
            <a:endParaRPr lang="en-US" altLang="en-US" dirty="0"/>
          </a:p>
          <a:p>
            <a:pPr eaLnBrk="1" hangingPunct="1"/>
            <a:r>
              <a:rPr lang="en-US" altLang="en-US" dirty="0"/>
              <a:t>Amy starts at </a:t>
            </a:r>
            <a:r>
              <a:rPr lang="en-US" altLang="en-US" i="1" dirty="0"/>
              <a:t>x</a:t>
            </a:r>
            <a:r>
              <a:rPr lang="en-US" altLang="en-US" dirty="0"/>
              <a:t> = –1 m and ends at </a:t>
            </a:r>
            <a:r>
              <a:rPr lang="en-US" altLang="en-US" i="1" dirty="0"/>
              <a:t>x</a:t>
            </a:r>
            <a:r>
              <a:rPr lang="en-US" altLang="en-US" dirty="0"/>
              <a:t> = +2 m, for a displacement of +3 m. Brad starts at </a:t>
            </a:r>
            <a:r>
              <a:rPr lang="en-US" altLang="en-US" i="1" dirty="0"/>
              <a:t>x</a:t>
            </a:r>
            <a:r>
              <a:rPr lang="en-US" altLang="en-US" dirty="0"/>
              <a:t> = –2 m and ends at </a:t>
            </a:r>
            <a:r>
              <a:rPr lang="en-US" altLang="en-US" i="1" dirty="0"/>
              <a:t>x</a:t>
            </a:r>
            <a:r>
              <a:rPr lang="en-US" altLang="en-US" dirty="0"/>
              <a:t> = +1 m, for a displacement of +3 m. Cate starts at </a:t>
            </a:r>
            <a:r>
              <a:rPr lang="en-US" altLang="en-US" i="1" dirty="0"/>
              <a:t>x</a:t>
            </a:r>
            <a:r>
              <a:rPr lang="en-US" altLang="en-US" dirty="0"/>
              <a:t> = +1 m and ends at </a:t>
            </a:r>
            <a:r>
              <a:rPr lang="en-US" altLang="en-US" i="1" dirty="0"/>
              <a:t>x</a:t>
            </a:r>
            <a:r>
              <a:rPr lang="en-US" altLang="en-US" dirty="0"/>
              <a:t> = –2 m, for a displacement of –3 m.</a:t>
            </a:r>
          </a:p>
          <a:p>
            <a:pPr eaLnBrk="1" hangingPunct="1"/>
            <a:endParaRPr lang="en-US" altLang="en-US" dirty="0"/>
          </a:p>
          <a:p>
            <a:pPr eaLnBrk="1" hangingPunct="1"/>
            <a:r>
              <a:rPr lang="en-US" altLang="en-US" dirty="0"/>
              <a:t>Thus, assuming that "largest" refers to the magnitude of the displacement, all three have the same magnitude of 3 m.</a:t>
            </a:r>
          </a:p>
          <a:p>
            <a:pPr eaLnBrk="1" hangingPunct="1"/>
            <a:endParaRPr lang="en-US" altLang="en-US" b="1" dirty="0"/>
          </a:p>
          <a:p>
            <a:pPr eaLnBrk="1" hangingPunct="1"/>
            <a:r>
              <a:rPr lang="en-US" altLang="en-US" b="1" dirty="0"/>
              <a:t>Key Points:</a:t>
            </a:r>
            <a:endParaRPr lang="en-US" altLang="en-US" dirty="0"/>
          </a:p>
          <a:p>
            <a:pPr marL="171450" indent="-171450" eaLnBrk="1" hangingPunct="1">
              <a:buFont typeface="Arial" panose="020B0604020202020204" pitchFamily="34" charset="0"/>
              <a:buChar char="•"/>
            </a:pPr>
            <a:r>
              <a:rPr lang="en-US" altLang="en-US" dirty="0"/>
              <a:t>Displacement </a:t>
            </a:r>
            <a:r>
              <a:rPr lang="en-US" altLang="en-US" dirty="0" err="1"/>
              <a:t>Δ</a:t>
            </a:r>
            <a:r>
              <a:rPr lang="en-US" altLang="en-US" i="1" dirty="0" err="1"/>
              <a:t>x</a:t>
            </a:r>
            <a:r>
              <a:rPr lang="en-US" altLang="en-US" dirty="0"/>
              <a:t> is the change in position, </a:t>
            </a:r>
            <a:r>
              <a:rPr lang="en-US" altLang="en-US" dirty="0" err="1"/>
              <a:t>Δ</a:t>
            </a:r>
            <a:r>
              <a:rPr lang="en-US" altLang="en-US" i="1" dirty="0" err="1"/>
              <a:t>x</a:t>
            </a:r>
            <a:r>
              <a:rPr lang="en-US" altLang="en-US" dirty="0"/>
              <a:t> = </a:t>
            </a:r>
            <a:r>
              <a:rPr lang="en-US" altLang="en-US" i="1" dirty="0" err="1"/>
              <a:t>x</a:t>
            </a:r>
            <a:r>
              <a:rPr lang="en-US" altLang="en-US" baseline="-25000" dirty="0" err="1"/>
              <a:t>final</a:t>
            </a:r>
            <a:r>
              <a:rPr lang="en-US" altLang="en-US" dirty="0"/>
              <a:t> – </a:t>
            </a:r>
            <a:r>
              <a:rPr lang="en-US" altLang="en-US" i="1" dirty="0" err="1"/>
              <a:t>x</a:t>
            </a:r>
            <a:r>
              <a:rPr lang="en-US" altLang="en-US" baseline="-25000" dirty="0" err="1"/>
              <a:t>initial</a:t>
            </a:r>
            <a:r>
              <a:rPr lang="en-US" altLang="en-US" dirty="0"/>
              <a:t>. </a:t>
            </a:r>
          </a:p>
          <a:p>
            <a:pPr marL="171450" indent="-171450" eaLnBrk="1" hangingPunct="1">
              <a:buFont typeface="Arial" panose="020B0604020202020204" pitchFamily="34" charset="0"/>
              <a:buChar char="•"/>
            </a:pPr>
            <a:r>
              <a:rPr lang="en-US" altLang="en-US" dirty="0"/>
              <a:t>Displacement does not depend upon the details of the motion between two points, or where they are relative to the origin. </a:t>
            </a:r>
          </a:p>
          <a:p>
            <a:pPr marL="171450" indent="-171450" eaLnBrk="1" hangingPunct="1">
              <a:buFont typeface="Arial" panose="020B0604020202020204" pitchFamily="34" charset="0"/>
              <a:buChar char="•"/>
            </a:pPr>
            <a:r>
              <a:rPr lang="en-US" altLang="en-US" dirty="0"/>
              <a:t>The "largest" of a set of numbers usually refers to the one with the greatest magnitude, while the "greatest" usually refers to the most positive or least negative (i.e., the one farthest towards the positive end of the number line). People are not always consistent about this, however. </a:t>
            </a:r>
          </a:p>
          <a:p>
            <a:pPr eaLnBrk="1" hangingPunct="1"/>
            <a:endParaRPr lang="en-US" altLang="en-US" b="1" i="1" dirty="0"/>
          </a:p>
          <a:p>
            <a:pPr eaLnBrk="1" hangingPunct="1"/>
            <a:r>
              <a:rPr lang="en-US" altLang="en-US" b="1" i="1" dirty="0"/>
              <a:t>For Instructors Only</a:t>
            </a:r>
          </a:p>
          <a:p>
            <a:pPr eaLnBrk="1" hangingPunct="1"/>
            <a:r>
              <a:rPr lang="en-US" altLang="en-US" dirty="0"/>
              <a:t>This one of six questions about this graph. You do not need to use them all, or in any particular order.</a:t>
            </a:r>
          </a:p>
          <a:p>
            <a:pPr eaLnBrk="1" hangingPunct="1"/>
            <a:endParaRPr lang="en-US" altLang="en-US" dirty="0"/>
          </a:p>
          <a:p>
            <a:pPr eaLnBrk="1" hangingPunct="1"/>
            <a:r>
              <a:rPr lang="en-US" altLang="en-US" dirty="0"/>
              <a:t>Amy and Cate end up farthest from the origin, each 2 m away, with Amy at a positive position and Cate at a negative position. Students who choose answers (1) or (5) could be confusing displacement with position or magnitude of position.</a:t>
            </a:r>
          </a:p>
          <a:p>
            <a:pPr eaLnBrk="1" hangingPunct="1"/>
            <a:endParaRPr lang="en-US" altLang="en-US" dirty="0"/>
          </a:p>
          <a:p>
            <a:pPr eaLnBrk="1" hangingPunct="1"/>
            <a:r>
              <a:rPr lang="en-US" altLang="en-US" dirty="0"/>
              <a:t>Amy and Brad have the same positive displacement. Students who choose answer (4) are perhaps thinking that "+3" is larger than "–3". (We typically interpret "largest", "smallest", "larger than", and "smaller than" as referring to magnitude and "greatest", "least", "greater than", and "less than" as referring to relative position along a number line. So, for example, –3 is "less than" but also "larger than" +1.)</a:t>
            </a:r>
          </a:p>
          <a:p>
            <a:pPr eaLnBrk="1" hangingPunct="1"/>
            <a:endParaRPr lang="en-US" altLang="en-US" dirty="0"/>
          </a:p>
          <a:p>
            <a:pPr eaLnBrk="1" hangingPunct="1"/>
            <a:r>
              <a:rPr lang="en-US" altLang="en-US" dirty="0"/>
              <a:t>Amy walks the farthest distance. Students who choose answer (1) might think that they are being asked for the distance traveled.</a:t>
            </a:r>
          </a:p>
          <a:p>
            <a:pPr eaLnBrk="1" hangingPunct="1"/>
            <a:endParaRPr lang="en-US" altLang="en-US" dirty="0"/>
          </a:p>
          <a:p>
            <a:pPr eaLnBrk="1" hangingPunct="1"/>
            <a:r>
              <a:rPr lang="en-US" altLang="en-US" dirty="0"/>
              <a:t>Students unaccustomed to position–time graphs may interpret the graph lines as two-dimensional paths or </a:t>
            </a:r>
            <a:r>
              <a:rPr lang="en-US" altLang="en-US" i="1" dirty="0"/>
              <a:t>y</a:t>
            </a:r>
            <a:r>
              <a:rPr lang="en-US" altLang="en-US" dirty="0"/>
              <a:t> vs. </a:t>
            </a:r>
            <a:r>
              <a:rPr lang="en-US" altLang="en-US" i="1" dirty="0"/>
              <a:t>x</a:t>
            </a:r>
            <a:r>
              <a:rPr lang="en-US" altLang="en-US" dirty="0"/>
              <a:t> trajectories. With this interpretation, all three people still have the same magnitudes of displacement. You can determine whether this mistake is occurring by asking students during post-question discussion what numerical value of the displacement they found. If they say that the displacements are all about 7 m long, then they are probably interpreting these graphs as </a:t>
            </a:r>
            <a:r>
              <a:rPr lang="en-US" altLang="en-US" i="1" dirty="0"/>
              <a:t>y</a:t>
            </a:r>
            <a:r>
              <a:rPr lang="en-US" altLang="en-US" dirty="0"/>
              <a:t> vs. </a:t>
            </a:r>
            <a:r>
              <a:rPr lang="en-US" altLang="en-US" i="1" dirty="0"/>
              <a:t>x</a:t>
            </a:r>
            <a:r>
              <a:rPr lang="en-US" altLang="en-US" dirty="0"/>
              <a:t> instead of </a:t>
            </a:r>
            <a:r>
              <a:rPr lang="en-US" altLang="en-US" i="1" dirty="0"/>
              <a:t>x</a:t>
            </a:r>
            <a:r>
              <a:rPr lang="en-US" altLang="en-US" dirty="0"/>
              <a:t> vs. </a:t>
            </a:r>
            <a:r>
              <a:rPr lang="en-US" altLang="en-US" i="1" dirty="0"/>
              <a:t>t</a:t>
            </a:r>
            <a:r>
              <a:rPr lang="en-US" altLang="en-US"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eaLnBrk="1" hangingPunct="1"/>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77</a:t>
            </a:fld>
            <a:endParaRPr lang="en-US"/>
          </a:p>
        </p:txBody>
      </p:sp>
    </p:spTree>
    <p:extLst>
      <p:ext uri="{BB962C8B-B14F-4D97-AF65-F5344CB8AC3E}">
        <p14:creationId xmlns:p14="http://schemas.microsoft.com/office/powerpoint/2010/main" val="24246668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Come up with your answer, then check to see what your neighbor came up with. We’ll look at this as a big group in a few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 5 m</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eaLnBrk="1" hangingPunct="1"/>
            <a:r>
              <a:rPr lang="en-US" altLang="en-US" sz="1200" b="1" dirty="0">
                <a:latin typeface="Times New Roman" panose="02020603050405020304" pitchFamily="18" charset="0"/>
              </a:rPr>
              <a:t>Question </a:t>
            </a:r>
            <a:r>
              <a:rPr lang="en-US" altLang="en-US" sz="1200" b="1" dirty="0" err="1">
                <a:latin typeface="Times New Roman" panose="02020603050405020304" pitchFamily="18" charset="0"/>
              </a:rPr>
              <a:t>A2.06c</a:t>
            </a:r>
            <a:endParaRPr lang="en-US" altLang="en-US" sz="1200" b="1" dirty="0">
              <a:latin typeface="Times New Roman" panose="02020603050405020304" pitchFamily="18" charset="0"/>
            </a:endParaRPr>
          </a:p>
          <a:p>
            <a:pPr eaLnBrk="1" hangingPunct="1"/>
            <a:endParaRPr lang="en-US" altLang="en-US" sz="1200" b="1" dirty="0">
              <a:latin typeface="Times New Roman" panose="02020603050405020304" pitchFamily="18" charset="0"/>
            </a:endParaRPr>
          </a:p>
          <a:p>
            <a:pPr eaLnBrk="1" hangingPunct="1"/>
            <a:r>
              <a:rPr lang="en-US" altLang="en-US" b="1" i="1" dirty="0"/>
              <a:t>Commentary</a:t>
            </a:r>
          </a:p>
          <a:p>
            <a:pPr eaLnBrk="1" hangingPunct="1"/>
            <a:r>
              <a:rPr lang="en-US" altLang="en-US" b="1" dirty="0"/>
              <a:t>Purpose:</a:t>
            </a:r>
            <a:r>
              <a:rPr lang="en-US" altLang="en-US" dirty="0"/>
              <a:t> To hone your understanding of "distance traveled".</a:t>
            </a:r>
          </a:p>
          <a:p>
            <a:pPr eaLnBrk="1" hangingPunct="1"/>
            <a:endParaRPr lang="en-US" altLang="en-US" b="1" dirty="0"/>
          </a:p>
          <a:p>
            <a:pPr eaLnBrk="1" hangingPunct="1"/>
            <a:r>
              <a:rPr lang="en-US" altLang="en-US" b="1" dirty="0"/>
              <a:t>Discussion:</a:t>
            </a:r>
            <a:r>
              <a:rPr lang="en-US" altLang="en-US" dirty="0"/>
              <a:t> </a:t>
            </a:r>
          </a:p>
          <a:p>
            <a:pPr eaLnBrk="1" hangingPunct="1"/>
            <a:r>
              <a:rPr lang="en-US" altLang="en-US" dirty="0"/>
              <a:t>The distance traveled by an object is the total length of the path followed. It is a non-negative number, with no direction associated with it. The distance a car travels is the increase in its odometer reading.</a:t>
            </a:r>
          </a:p>
          <a:p>
            <a:pPr eaLnBrk="1" hangingPunct="1"/>
            <a:endParaRPr lang="en-US" altLang="en-US" dirty="0"/>
          </a:p>
          <a:p>
            <a:pPr eaLnBrk="1" hangingPunct="1"/>
            <a:r>
              <a:rPr lang="en-US" altLang="en-US" dirty="0"/>
              <a:t>Amy starts at </a:t>
            </a:r>
            <a:r>
              <a:rPr lang="en-US" altLang="en-US" i="1" dirty="0"/>
              <a:t>x</a:t>
            </a:r>
            <a:r>
              <a:rPr lang="en-US" altLang="en-US" dirty="0"/>
              <a:t> = –1 m and first walks to </a:t>
            </a:r>
            <a:r>
              <a:rPr lang="en-US" altLang="en-US" i="1" dirty="0"/>
              <a:t>x</a:t>
            </a:r>
            <a:r>
              <a:rPr lang="en-US" altLang="en-US" dirty="0"/>
              <a:t> = +2 m, a distance of 3 m. Then she walks to </a:t>
            </a:r>
            <a:r>
              <a:rPr lang="en-US" altLang="en-US" i="1" dirty="0"/>
              <a:t>x</a:t>
            </a:r>
            <a:r>
              <a:rPr lang="en-US" altLang="en-US" dirty="0"/>
              <a:t> = +1 m, a distance of 1 m. Next she stands still at </a:t>
            </a:r>
            <a:r>
              <a:rPr lang="en-US" altLang="en-US" i="1" dirty="0"/>
              <a:t>x</a:t>
            </a:r>
            <a:r>
              <a:rPr lang="en-US" altLang="en-US" dirty="0"/>
              <a:t> = +1 m for 2 seconds. Finally she walks back to </a:t>
            </a:r>
            <a:r>
              <a:rPr lang="en-US" altLang="en-US" i="1" dirty="0"/>
              <a:t>x</a:t>
            </a:r>
            <a:r>
              <a:rPr lang="en-US" altLang="en-US" dirty="0"/>
              <a:t> = +2 m, a distance of 1 m. Thus, the total distance traveled is 3 + 1 + 0 + 1 = 5 m.</a:t>
            </a:r>
          </a:p>
          <a:p>
            <a:pPr eaLnBrk="1" hangingPunct="1"/>
            <a:endParaRPr lang="en-US" altLang="en-US" dirty="0"/>
          </a:p>
          <a:p>
            <a:pPr eaLnBrk="1" hangingPunct="1"/>
            <a:r>
              <a:rPr lang="en-US" altLang="en-US" dirty="0"/>
              <a:t>Note that these graphs are not </a:t>
            </a:r>
            <a:r>
              <a:rPr lang="en-US" altLang="en-US" i="1" dirty="0"/>
              <a:t>y</a:t>
            </a:r>
            <a:r>
              <a:rPr lang="en-US" altLang="en-US" dirty="0"/>
              <a:t> vs. </a:t>
            </a:r>
            <a:r>
              <a:rPr lang="en-US" altLang="en-US" i="1" dirty="0"/>
              <a:t>x</a:t>
            </a:r>
            <a:r>
              <a:rPr lang="en-US" altLang="en-US" dirty="0"/>
              <a:t>, but position </a:t>
            </a:r>
            <a:r>
              <a:rPr lang="en-US" altLang="en-US" i="1" dirty="0"/>
              <a:t>x</a:t>
            </a:r>
            <a:r>
              <a:rPr lang="en-US" altLang="en-US" dirty="0"/>
              <a:t> vs. time </a:t>
            </a:r>
            <a:r>
              <a:rPr lang="en-US" altLang="en-US" i="1" dirty="0"/>
              <a:t>t</a:t>
            </a:r>
            <a:r>
              <a:rPr lang="en-US" altLang="en-US" dirty="0"/>
              <a:t>. These people are walking along a single straight line, and the coordinate along this straight line is </a:t>
            </a:r>
            <a:r>
              <a:rPr lang="en-US" altLang="en-US" i="1" dirty="0"/>
              <a:t>x</a:t>
            </a:r>
            <a:r>
              <a:rPr lang="en-US" altLang="en-US" dirty="0"/>
              <a:t>. This representation is useful and common, so you should make sure you understand it.</a:t>
            </a:r>
          </a:p>
          <a:p>
            <a:pPr eaLnBrk="1" hangingPunct="1"/>
            <a:endParaRPr lang="en-US" altLang="en-US" dirty="0"/>
          </a:p>
          <a:p>
            <a:pPr eaLnBrk="1" hangingPunct="1"/>
            <a:r>
              <a:rPr lang="en-US" altLang="en-US" dirty="0"/>
              <a:t>Brad and Cate travel each travel a total distance of 3 m.</a:t>
            </a:r>
          </a:p>
          <a:p>
            <a:pPr eaLnBrk="1" hangingPunct="1"/>
            <a:endParaRPr lang="en-US" altLang="en-US" b="1" dirty="0"/>
          </a:p>
          <a:p>
            <a:pPr eaLnBrk="1" hangingPunct="1"/>
            <a:r>
              <a:rPr lang="en-US" altLang="en-US" b="1" dirty="0"/>
              <a:t>Key Points:</a:t>
            </a:r>
            <a:endParaRPr lang="en-US" altLang="en-US" dirty="0"/>
          </a:p>
          <a:p>
            <a:pPr marL="171450" indent="-171450" eaLnBrk="1" hangingPunct="1">
              <a:buFont typeface="Arial" panose="020B0604020202020204" pitchFamily="34" charset="0"/>
              <a:buChar char="•"/>
            </a:pPr>
            <a:r>
              <a:rPr lang="en-US" altLang="en-US" dirty="0"/>
              <a:t>"Distance traveled" refers to the total length of the path followed by an object. It is a magnitude with no sign or direction. </a:t>
            </a:r>
          </a:p>
          <a:p>
            <a:pPr eaLnBrk="1" hangingPunct="1"/>
            <a:endParaRPr lang="en-US" altLang="en-US" b="1" i="1" dirty="0"/>
          </a:p>
          <a:p>
            <a:pPr eaLnBrk="1" hangingPunct="1"/>
            <a:r>
              <a:rPr lang="en-US" altLang="en-US" b="1" i="1" dirty="0"/>
              <a:t>For Instructors Only</a:t>
            </a:r>
          </a:p>
          <a:p>
            <a:pPr eaLnBrk="1" hangingPunct="1"/>
            <a:r>
              <a:rPr lang="en-US" altLang="en-US" dirty="0"/>
              <a:t>This one of six questions about this graph. You do not need to use them all, or in any particular order.</a:t>
            </a:r>
          </a:p>
          <a:p>
            <a:pPr eaLnBrk="1" hangingPunct="1"/>
            <a:endParaRPr lang="en-US" altLang="en-US" dirty="0"/>
          </a:p>
          <a:p>
            <a:pPr eaLnBrk="1" hangingPunct="1"/>
            <a:r>
              <a:rPr lang="en-US" altLang="en-US" dirty="0"/>
              <a:t>Students who choose answer (5) or perhaps (6) may be interpreting the graphs as </a:t>
            </a:r>
            <a:r>
              <a:rPr lang="en-US" altLang="en-US" i="1" dirty="0"/>
              <a:t>y</a:t>
            </a:r>
            <a:r>
              <a:rPr lang="en-US" altLang="en-US" dirty="0"/>
              <a:t> vs. </a:t>
            </a:r>
            <a:r>
              <a:rPr lang="en-US" altLang="en-US" i="1" dirty="0"/>
              <a:t>x</a:t>
            </a:r>
            <a:r>
              <a:rPr lang="en-US" altLang="en-US" dirty="0"/>
              <a:t> (top views). If the graph </a:t>
            </a:r>
            <a:r>
              <a:rPr lang="en-US" altLang="en-US" i="1" dirty="0"/>
              <a:t>did</a:t>
            </a:r>
            <a:r>
              <a:rPr lang="en-US" altLang="en-US" dirty="0"/>
              <a:t> show </a:t>
            </a:r>
            <a:r>
              <a:rPr lang="en-US" altLang="en-US" i="1" dirty="0"/>
              <a:t>y</a:t>
            </a:r>
            <a:r>
              <a:rPr lang="en-US" altLang="en-US" dirty="0"/>
              <a:t> vs. </a:t>
            </a:r>
            <a:r>
              <a:rPr lang="en-US" altLang="en-US" i="1" dirty="0"/>
              <a:t>x</a:t>
            </a:r>
            <a:r>
              <a:rPr lang="en-US" altLang="en-US" dirty="0"/>
              <a:t>, Amy's distance traveled would be about 9.8 m (and her displacement is about 6.7 m).</a:t>
            </a:r>
          </a:p>
          <a:p>
            <a:pPr eaLnBrk="1" hangingPunct="1"/>
            <a:endParaRPr lang="en-US" altLang="en-US" dirty="0"/>
          </a:p>
          <a:p>
            <a:pPr eaLnBrk="1" hangingPunct="1"/>
            <a:endParaRPr lang="en-US" altLang="en-US" dirty="0"/>
          </a:p>
          <a:p>
            <a:pPr eaLnBrk="1" hangingPunct="1"/>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eaLnBrk="1" hangingPunct="1"/>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78</a:t>
            </a:fld>
            <a:endParaRPr lang="en-US"/>
          </a:p>
        </p:txBody>
      </p:sp>
    </p:spTree>
    <p:extLst>
      <p:ext uri="{BB962C8B-B14F-4D97-AF65-F5344CB8AC3E}">
        <p14:creationId xmlns:p14="http://schemas.microsoft.com/office/powerpoint/2010/main" val="8084276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check with a neighbor, and we’ll discuss the answer in about thre</a:t>
            </a:r>
            <a:r>
              <a:rPr lang="en-US" sz="1200" kern="1200" baseline="0" dirty="0">
                <a:solidFill>
                  <a:schemeClr val="tx1"/>
                </a:solidFill>
                <a:effectLst/>
                <a:latin typeface="+mn-lt"/>
                <a:ea typeface="+mn-ea"/>
                <a:cs typeface="+mn-cs"/>
              </a:rPr>
              <a:t>e </a:t>
            </a:r>
            <a:r>
              <a:rPr lang="en-US" sz="1200" kern="1200" dirty="0">
                <a:solidFill>
                  <a:schemeClr val="tx1"/>
                </a:solidFill>
                <a:effectLst/>
                <a:latin typeface="+mn-lt"/>
                <a:ea typeface="+mn-ea"/>
                <a:cs typeface="+mn-cs"/>
              </a:rPr>
              <a:t>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 Brad and Cate</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eaLnBrk="1" hangingPunct="1"/>
            <a:r>
              <a:rPr lang="en-US" altLang="en-US" sz="1200" b="1" dirty="0">
                <a:latin typeface="Times New Roman" panose="02020603050405020304" pitchFamily="18" charset="0"/>
              </a:rPr>
              <a:t>Question </a:t>
            </a:r>
            <a:r>
              <a:rPr lang="en-US" altLang="en-US" sz="1200" b="1" dirty="0" err="1">
                <a:latin typeface="Times New Roman" panose="02020603050405020304" pitchFamily="18" charset="0"/>
              </a:rPr>
              <a:t>A2.06d</a:t>
            </a:r>
            <a:endParaRPr lang="en-US" altLang="en-US" sz="1200" b="1" dirty="0">
              <a:latin typeface="Times New Roman" panose="02020603050405020304" pitchFamily="18" charset="0"/>
            </a:endParaRPr>
          </a:p>
          <a:p>
            <a:pPr eaLnBrk="1" hangingPunct="1"/>
            <a:endParaRPr lang="en-US" altLang="en-US" sz="1200" b="1" dirty="0">
              <a:latin typeface="Times New Roman" panose="02020603050405020304" pitchFamily="18" charset="0"/>
            </a:endParaRPr>
          </a:p>
          <a:p>
            <a:pPr eaLnBrk="1" hangingPunct="1"/>
            <a:r>
              <a:rPr lang="en-US" altLang="en-US" b="1" i="1" dirty="0"/>
              <a:t>Commentary</a:t>
            </a:r>
          </a:p>
          <a:p>
            <a:pPr eaLnBrk="1" hangingPunct="1"/>
            <a:r>
              <a:rPr lang="en-US" altLang="en-US" b="1" dirty="0"/>
              <a:t>Purpose:</a:t>
            </a:r>
            <a:r>
              <a:rPr lang="en-US" altLang="en-US" dirty="0"/>
              <a:t> To hone your understanding of </a:t>
            </a:r>
            <a:r>
              <a:rPr lang="en-US" altLang="en-US" i="1" dirty="0"/>
              <a:t>average speed</a:t>
            </a:r>
            <a:r>
              <a:rPr lang="en-US" altLang="en-US" dirty="0"/>
              <a:t>.</a:t>
            </a:r>
          </a:p>
          <a:p>
            <a:pPr eaLnBrk="1" hangingPunct="1"/>
            <a:endParaRPr lang="en-US" altLang="en-US" b="1" dirty="0"/>
          </a:p>
          <a:p>
            <a:pPr eaLnBrk="1" hangingPunct="1"/>
            <a:r>
              <a:rPr lang="en-US" altLang="en-US" b="1" dirty="0"/>
              <a:t>Discussion:</a:t>
            </a:r>
            <a:r>
              <a:rPr lang="en-US" altLang="en-US" dirty="0"/>
              <a:t> </a:t>
            </a:r>
          </a:p>
          <a:p>
            <a:pPr eaLnBrk="1" hangingPunct="1"/>
            <a:r>
              <a:rPr lang="en-US" altLang="en-US" dirty="0"/>
              <a:t>The average speed is the total distance traveled divided by the total time needed to travel that distance. Direction does not matter.</a:t>
            </a:r>
          </a:p>
          <a:p>
            <a:pPr eaLnBrk="1" hangingPunct="1"/>
            <a:endParaRPr lang="en-US" altLang="en-US" dirty="0"/>
          </a:p>
          <a:p>
            <a:pPr eaLnBrk="1" hangingPunct="1"/>
            <a:r>
              <a:rPr lang="en-US" altLang="en-US" dirty="0"/>
              <a:t>The time period is the same for all three people, so we can focus on total distance traveled. If two people travel the same distance, they must have the same average speed.</a:t>
            </a:r>
          </a:p>
          <a:p>
            <a:pPr eaLnBrk="1" hangingPunct="1"/>
            <a:endParaRPr lang="en-US" altLang="en-US" dirty="0"/>
          </a:p>
          <a:p>
            <a:pPr eaLnBrk="1" hangingPunct="1"/>
            <a:r>
              <a:rPr lang="en-US" altLang="en-US" dirty="0"/>
              <a:t>Amy travels 5 m in 6 seconds. Brad and Cate travel 3 m in 6 seconds, even though it is in opposite directions and with completely different pattern of speeds. Thus, Brad and Cate have the same average speed.</a:t>
            </a:r>
          </a:p>
          <a:p>
            <a:pPr eaLnBrk="1" hangingPunct="1"/>
            <a:endParaRPr lang="en-US" altLang="en-US" b="1" dirty="0"/>
          </a:p>
          <a:p>
            <a:pPr eaLnBrk="1" hangingPunct="1"/>
            <a:r>
              <a:rPr lang="en-US" altLang="en-US" b="1" dirty="0"/>
              <a:t>Key Points:</a:t>
            </a:r>
            <a:endParaRPr lang="en-US" altLang="en-US" dirty="0"/>
          </a:p>
          <a:p>
            <a:pPr marL="171450" indent="-171450" eaLnBrk="1" hangingPunct="1">
              <a:buFont typeface="Arial" panose="020B0604020202020204" pitchFamily="34" charset="0"/>
              <a:buChar char="•"/>
            </a:pPr>
            <a:r>
              <a:rPr lang="en-US" altLang="en-US" dirty="0"/>
              <a:t>An object's </a:t>
            </a:r>
            <a:r>
              <a:rPr lang="en-US" altLang="en-US" i="1" dirty="0"/>
              <a:t>average speed</a:t>
            </a:r>
            <a:r>
              <a:rPr lang="en-US" altLang="en-US" dirty="0"/>
              <a:t> is the total distance it travels divided by the total time it is traveling. </a:t>
            </a:r>
          </a:p>
          <a:p>
            <a:pPr marL="171450" indent="-171450" eaLnBrk="1" hangingPunct="1">
              <a:buFont typeface="Arial" panose="020B0604020202020204" pitchFamily="34" charset="0"/>
              <a:buChar char="•"/>
            </a:pPr>
            <a:r>
              <a:rPr lang="en-US" altLang="en-US" dirty="0"/>
              <a:t>Average speed is </a:t>
            </a:r>
            <a:r>
              <a:rPr lang="en-US" altLang="en-US" b="1" dirty="0"/>
              <a:t>not</a:t>
            </a:r>
            <a:r>
              <a:rPr lang="en-US" altLang="en-US" dirty="0"/>
              <a:t> the magnitude of average velocity! </a:t>
            </a:r>
          </a:p>
          <a:p>
            <a:pPr eaLnBrk="1" hangingPunct="1"/>
            <a:endParaRPr lang="en-US" altLang="en-US" b="1" i="1" dirty="0"/>
          </a:p>
          <a:p>
            <a:pPr eaLnBrk="1" hangingPunct="1"/>
            <a:r>
              <a:rPr lang="en-US" altLang="en-US" b="1" i="1" dirty="0"/>
              <a:t>For Instructors Only</a:t>
            </a:r>
          </a:p>
          <a:p>
            <a:pPr eaLnBrk="1" hangingPunct="1"/>
            <a:r>
              <a:rPr lang="en-US" altLang="en-US" dirty="0"/>
              <a:t>This one of six questions about this graph. You do not need to use them all, or in any particular order.</a:t>
            </a:r>
          </a:p>
          <a:p>
            <a:pPr eaLnBrk="1" hangingPunct="1"/>
            <a:endParaRPr lang="en-US" altLang="en-US" dirty="0"/>
          </a:p>
          <a:p>
            <a:pPr eaLnBrk="1" hangingPunct="1"/>
            <a:r>
              <a:rPr lang="en-US" altLang="en-US" dirty="0"/>
              <a:t>Students who answer (1) may be interpreting these graphs as </a:t>
            </a:r>
            <a:r>
              <a:rPr lang="en-US" altLang="en-US" i="1" dirty="0"/>
              <a:t>y</a:t>
            </a:r>
            <a:r>
              <a:rPr lang="en-US" altLang="en-US" dirty="0"/>
              <a:t> vs. </a:t>
            </a:r>
            <a:r>
              <a:rPr lang="en-US" altLang="en-US" i="1" dirty="0"/>
              <a:t>x</a:t>
            </a:r>
            <a:r>
              <a:rPr lang="en-US" altLang="en-US" dirty="0"/>
              <a:t>, since with that interpretation all three have different path lengths.</a:t>
            </a:r>
          </a:p>
          <a:p>
            <a:pPr eaLnBrk="1" hangingPunct="1"/>
            <a:endParaRPr lang="en-US" altLang="en-US" dirty="0"/>
          </a:p>
          <a:p>
            <a:pPr eaLnBrk="1" hangingPunct="1"/>
            <a:r>
              <a:rPr lang="en-US" altLang="en-US" dirty="0"/>
              <a:t>Students who answer (5) may be finding the magnitude of the average velocity, since that is the same for all three people (0.5 m/s).</a:t>
            </a:r>
          </a:p>
          <a:p>
            <a:pPr eaLnBrk="1" hangingPunct="1"/>
            <a:endParaRPr lang="en-US" altLang="en-US" dirty="0"/>
          </a:p>
          <a:p>
            <a:pPr eaLnBrk="1" hangingPunct="1"/>
            <a:r>
              <a:rPr lang="en-US" altLang="en-US" dirty="0"/>
              <a:t>Students are likely to compute numerical values for the average speeds, not realizing that since the times are the same they can focus only on distance traveled. We recommend asking about this during discussion, so they may realize they could have saved themselves some work by thinking more.</a:t>
            </a:r>
          </a:p>
          <a:p>
            <a:pPr eaLnBrk="1" hangingPunct="1"/>
            <a:endParaRPr lang="en-US" altLang="en-US" dirty="0"/>
          </a:p>
          <a:p>
            <a:pPr eaLnBrk="1" hangingPunct="1"/>
            <a:r>
              <a:rPr lang="en-US" altLang="en-US" dirty="0"/>
              <a:t>If students are having difficulty with this, sketching speed-vs.-time plots may help.</a:t>
            </a:r>
          </a:p>
          <a:p>
            <a:pPr eaLnBrk="1" hangingPunct="1"/>
            <a:endParaRPr lang="en-US" altLang="en-US" dirty="0"/>
          </a:p>
          <a:p>
            <a:pPr eaLnBrk="1" hangingPunct="1"/>
            <a:r>
              <a:rPr lang="en-US" altLang="en-US" dirty="0"/>
              <a:t>An alternative technique students may have learned for computing average speed is to break the time period into six one-second intervals, and find the speed during each. Then, they can average those six values. (We don't recommend this approach, as it obscures the concepts underlying average speed and doesn't generalize easily to situations with non-constant velocity.)</a:t>
            </a:r>
          </a:p>
          <a:p>
            <a:pPr eaLnBrk="1" hangingPunct="1"/>
            <a:endParaRPr lang="en-US" altLang="en-US" dirty="0"/>
          </a:p>
          <a:p>
            <a:pPr eaLnBrk="1" hangingPunct="1"/>
            <a:endParaRPr lang="en-US" altLang="en-US" dirty="0"/>
          </a:p>
          <a:p>
            <a:pPr eaLnBrk="1" hangingPunct="1"/>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eaLnBrk="1" hangingPunct="1"/>
            <a:endParaRPr lang="en-US" altLang="en-US" dirty="0"/>
          </a:p>
          <a:p>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6E7E7F27-47DB-D94D-995F-E3088F8069A6}" type="slidenum">
              <a:rPr lang="en-US" smtClean="0"/>
              <a:t>79</a:t>
            </a:fld>
            <a:endParaRPr lang="en-US"/>
          </a:p>
        </p:txBody>
      </p:sp>
    </p:spTree>
    <p:extLst>
      <p:ext uri="{BB962C8B-B14F-4D97-AF65-F5344CB8AC3E}">
        <p14:creationId xmlns:p14="http://schemas.microsoft.com/office/powerpoint/2010/main" val="40524691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talk about it, and we’ll touch base in a couple of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 all three</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eaLnBrk="1" hangingPunct="1"/>
            <a:r>
              <a:rPr lang="en-US" altLang="en-US" sz="1200" b="1" dirty="0">
                <a:latin typeface="Times New Roman" panose="02020603050405020304" pitchFamily="18" charset="0"/>
              </a:rPr>
              <a:t>Question </a:t>
            </a:r>
            <a:r>
              <a:rPr lang="en-US" altLang="en-US" sz="1200" b="1" dirty="0" err="1">
                <a:latin typeface="Times New Roman" panose="02020603050405020304" pitchFamily="18" charset="0"/>
              </a:rPr>
              <a:t>A2.06e</a:t>
            </a:r>
            <a:endParaRPr lang="en-US" altLang="en-US" sz="1200" b="1" dirty="0">
              <a:latin typeface="Times New Roman" panose="02020603050405020304" pitchFamily="18" charset="0"/>
            </a:endParaRPr>
          </a:p>
          <a:p>
            <a:pPr eaLnBrk="1" hangingPunct="1"/>
            <a:endParaRPr lang="en-US" altLang="en-US" sz="1200" b="1" dirty="0">
              <a:latin typeface="Times New Roman" panose="02020603050405020304" pitchFamily="18" charset="0"/>
            </a:endParaRPr>
          </a:p>
          <a:p>
            <a:pPr eaLnBrk="1" hangingPunct="1"/>
            <a:r>
              <a:rPr lang="en-US" altLang="en-US" b="1" i="1" dirty="0"/>
              <a:t>Commentary</a:t>
            </a:r>
          </a:p>
          <a:p>
            <a:pPr eaLnBrk="1" hangingPunct="1"/>
            <a:r>
              <a:rPr lang="en-US" altLang="en-US" b="1" dirty="0"/>
              <a:t>Purpose:</a:t>
            </a:r>
            <a:r>
              <a:rPr lang="en-US" altLang="en-US" dirty="0"/>
              <a:t> To hone the your understanding of </a:t>
            </a:r>
            <a:r>
              <a:rPr lang="en-US" altLang="en-US" i="1" dirty="0"/>
              <a:t>instantaneous velocity</a:t>
            </a:r>
            <a:r>
              <a:rPr lang="en-US" altLang="en-US" dirty="0"/>
              <a:t>, in particular of its direction.</a:t>
            </a:r>
          </a:p>
          <a:p>
            <a:pPr eaLnBrk="1" hangingPunct="1"/>
            <a:endParaRPr lang="en-US" altLang="en-US" b="1" dirty="0"/>
          </a:p>
          <a:p>
            <a:pPr eaLnBrk="1" hangingPunct="1"/>
            <a:r>
              <a:rPr lang="en-US" altLang="en-US" b="1" dirty="0"/>
              <a:t>Discussion:</a:t>
            </a:r>
            <a:r>
              <a:rPr lang="en-US" altLang="en-US" dirty="0"/>
              <a:t> </a:t>
            </a:r>
          </a:p>
          <a:p>
            <a:pPr eaLnBrk="1" hangingPunct="1"/>
            <a:r>
              <a:rPr lang="en-US" altLang="en-US" dirty="0"/>
              <a:t>We often use "positive" or "negative" to describe the direction of the velocity, but "positive" does not always mean "away from the origin" and "negative" does not always mean "toward the origin". These are true only when the position is positive. In this case, Amy and Cate have positive positions and negative velocities at </a:t>
            </a:r>
            <a:r>
              <a:rPr lang="en-US" altLang="en-US" i="1" dirty="0"/>
              <a:t>t</a:t>
            </a:r>
            <a:r>
              <a:rPr lang="en-US" altLang="en-US" dirty="0"/>
              <a:t> = 2½ s, so they are moving toward the origin, i.e., moving toward </a:t>
            </a:r>
            <a:r>
              <a:rPr lang="en-US" altLang="en-US" i="1" dirty="0"/>
              <a:t>x</a:t>
            </a:r>
            <a:r>
              <a:rPr lang="en-US" altLang="en-US" dirty="0"/>
              <a:t> = 0. Cate reaches the origin at </a:t>
            </a:r>
            <a:r>
              <a:rPr lang="en-US" altLang="en-US" i="1" dirty="0"/>
              <a:t>t</a:t>
            </a:r>
            <a:r>
              <a:rPr lang="en-US" altLang="en-US" dirty="0"/>
              <a:t> = 3 s.</a:t>
            </a:r>
          </a:p>
          <a:p>
            <a:pPr eaLnBrk="1" hangingPunct="1"/>
            <a:endParaRPr lang="en-US" altLang="en-US" dirty="0"/>
          </a:p>
          <a:p>
            <a:pPr eaLnBrk="1" hangingPunct="1"/>
            <a:r>
              <a:rPr lang="en-US" altLang="en-US" dirty="0"/>
              <a:t>But Brad is also moving toward </a:t>
            </a:r>
            <a:r>
              <a:rPr lang="en-US" altLang="en-US" i="1" dirty="0"/>
              <a:t>x</a:t>
            </a:r>
            <a:r>
              <a:rPr lang="en-US" altLang="en-US" dirty="0"/>
              <a:t> = 0. His position is negative and his velocity is positive. He reaches the origin at </a:t>
            </a:r>
            <a:r>
              <a:rPr lang="en-US" altLang="en-US" i="1" dirty="0"/>
              <a:t>t</a:t>
            </a:r>
            <a:r>
              <a:rPr lang="en-US" altLang="en-US" dirty="0"/>
              <a:t> = 5 s.</a:t>
            </a:r>
          </a:p>
          <a:p>
            <a:pPr eaLnBrk="1" hangingPunct="1"/>
            <a:endParaRPr lang="en-US" altLang="en-US" dirty="0"/>
          </a:p>
          <a:p>
            <a:pPr eaLnBrk="1" hangingPunct="1"/>
            <a:r>
              <a:rPr lang="en-US" altLang="en-US" dirty="0"/>
              <a:t>Note that Amy does not return to the origin after being there earlier, but this does not mean she is not moving toward the origin at </a:t>
            </a:r>
            <a:r>
              <a:rPr lang="en-US" altLang="en-US" i="1" dirty="0"/>
              <a:t>t</a:t>
            </a:r>
            <a:r>
              <a:rPr lang="en-US" altLang="en-US" dirty="0"/>
              <a:t> = 2½ s. If she had continued to walk at ½ m/s, she would have reached the origin at </a:t>
            </a:r>
            <a:r>
              <a:rPr lang="en-US" altLang="en-US" i="1" dirty="0"/>
              <a:t>t</a:t>
            </a:r>
            <a:r>
              <a:rPr lang="en-US" altLang="en-US" dirty="0"/>
              <a:t> = 5 s, but instead, she stops at </a:t>
            </a:r>
            <a:r>
              <a:rPr lang="en-US" altLang="en-US" i="1" dirty="0"/>
              <a:t>t</a:t>
            </a:r>
            <a:r>
              <a:rPr lang="en-US" altLang="en-US" dirty="0"/>
              <a:t> = 3 s and then starts to move away from the origin at </a:t>
            </a:r>
            <a:r>
              <a:rPr lang="en-US" altLang="en-US" i="1" dirty="0"/>
              <a:t>t</a:t>
            </a:r>
            <a:r>
              <a:rPr lang="en-US" altLang="en-US" dirty="0"/>
              <a:t> = 5 s.</a:t>
            </a:r>
          </a:p>
          <a:p>
            <a:pPr eaLnBrk="1" hangingPunct="1"/>
            <a:endParaRPr lang="en-US" altLang="en-US" b="1" dirty="0"/>
          </a:p>
          <a:p>
            <a:pPr eaLnBrk="1" hangingPunct="1"/>
            <a:r>
              <a:rPr lang="en-US" altLang="en-US" b="1" dirty="0"/>
              <a:t>Key Points:</a:t>
            </a:r>
            <a:endParaRPr lang="en-US" altLang="en-US" dirty="0"/>
          </a:p>
          <a:p>
            <a:pPr marL="171450" indent="-171450" eaLnBrk="1" hangingPunct="1">
              <a:buFont typeface="Arial" panose="020B0604020202020204" pitchFamily="34" charset="0"/>
              <a:buChar char="•"/>
            </a:pPr>
            <a:r>
              <a:rPr lang="en-US" altLang="en-US" dirty="0"/>
              <a:t>For motion in one dimension, a "positive" velocity is away from the origin if the position is positive and towards the origin if the position is negative. (Vice-versa for a "negative" velocity.) </a:t>
            </a:r>
          </a:p>
          <a:p>
            <a:pPr eaLnBrk="1" hangingPunct="1"/>
            <a:endParaRPr lang="en-US" altLang="en-US" b="1" i="1" dirty="0"/>
          </a:p>
          <a:p>
            <a:pPr eaLnBrk="1" hangingPunct="1"/>
            <a:r>
              <a:rPr lang="en-US" altLang="en-US" b="1" i="1" dirty="0"/>
              <a:t>For Instructors Only</a:t>
            </a:r>
          </a:p>
          <a:p>
            <a:pPr eaLnBrk="1" hangingPunct="1"/>
            <a:r>
              <a:rPr lang="en-US" altLang="en-US" dirty="0"/>
              <a:t>This one of six questions about this graph. You do not need to use them all, or in any particular order.</a:t>
            </a:r>
          </a:p>
          <a:p>
            <a:pPr eaLnBrk="1" hangingPunct="1"/>
            <a:endParaRPr lang="en-US" altLang="en-US" dirty="0"/>
          </a:p>
          <a:p>
            <a:pPr eaLnBrk="1" hangingPunct="1"/>
            <a:r>
              <a:rPr lang="en-US" altLang="en-US" dirty="0"/>
              <a:t>Answer (6) can be surprisingly common: students often assume that people are on the positive side of an origin, even if it might seem obvious to you that some are and some aren't.</a:t>
            </a:r>
          </a:p>
          <a:p>
            <a:pPr eaLnBrk="1" hangingPunct="1"/>
            <a:endParaRPr lang="en-US" altLang="en-US" dirty="0"/>
          </a:p>
          <a:p>
            <a:pPr eaLnBrk="1" hangingPunct="1"/>
            <a:r>
              <a:rPr lang="en-US" altLang="en-US" dirty="0"/>
              <a:t>Students who choose answer (7) or (4) may be thinking that Amy isn't moving towards the origin because she doesn't actually reach it; they are using a different interpretation of "moving towards.“</a:t>
            </a:r>
          </a:p>
          <a:p>
            <a:pPr eaLnBrk="1" hangingPunct="1"/>
            <a:endParaRPr lang="en-US" altLang="en-US" dirty="0"/>
          </a:p>
          <a:p>
            <a:pPr eaLnBrk="1" hangingPunct="1"/>
            <a:r>
              <a:rPr lang="en-US" altLang="en-US" dirty="0"/>
              <a:t>Students choosing answer (2) may be confusing "origin" with "original position".</a:t>
            </a:r>
          </a:p>
          <a:p>
            <a:pPr eaLnBrk="1" hangingPunct="1"/>
            <a:endParaRPr lang="en-US" altLang="en-US" dirty="0"/>
          </a:p>
          <a:p>
            <a:pPr eaLnBrk="1" hangingPunct="1"/>
            <a:r>
              <a:rPr lang="en-US" altLang="en-US" dirty="0"/>
              <a:t>For follow-up discussion, you can ask additional questions such as "Which people have a positive velocity at </a:t>
            </a:r>
            <a:r>
              <a:rPr lang="en-US" altLang="en-US" i="1" dirty="0"/>
              <a:t>t</a:t>
            </a:r>
            <a:r>
              <a:rPr lang="en-US" altLang="en-US" dirty="0"/>
              <a:t> = 4 s?“</a:t>
            </a:r>
          </a:p>
          <a:p>
            <a:pPr eaLnBrk="1" hangingPunct="1"/>
            <a:endParaRPr lang="en-US" altLang="en-US" dirty="0"/>
          </a:p>
          <a:p>
            <a:pPr eaLnBrk="1" hangingPunct="1"/>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eaLnBrk="1" hangingPunct="1"/>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80</a:t>
            </a:fld>
            <a:endParaRPr lang="en-US"/>
          </a:p>
        </p:txBody>
      </p:sp>
    </p:spTree>
    <p:extLst>
      <p:ext uri="{BB962C8B-B14F-4D97-AF65-F5344CB8AC3E}">
        <p14:creationId xmlns:p14="http://schemas.microsoft.com/office/powerpoint/2010/main" val="16593674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Take a moment to come up with an answer, share with a classmate, and I’ll interrupt the discussions to hear what you decided in about four minutes. Be ready to share.</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 Three of the time intervals </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eaLnBrk="1" hangingPunct="1"/>
            <a:r>
              <a:rPr lang="en-US" altLang="en-US" sz="1200" b="1" dirty="0">
                <a:latin typeface="Times New Roman" panose="02020603050405020304" pitchFamily="18" charset="0"/>
              </a:rPr>
              <a:t>Question </a:t>
            </a:r>
            <a:r>
              <a:rPr lang="en-US" altLang="en-US" sz="1200" b="1" dirty="0" err="1">
                <a:latin typeface="Times New Roman" panose="02020603050405020304" pitchFamily="18" charset="0"/>
              </a:rPr>
              <a:t>A2.06f</a:t>
            </a:r>
            <a:endParaRPr lang="en-US" altLang="en-US" sz="1200" b="1" dirty="0">
              <a:latin typeface="Times New Roman" panose="02020603050405020304" pitchFamily="18" charset="0"/>
            </a:endParaRPr>
          </a:p>
          <a:p>
            <a:pPr eaLnBrk="1" hangingPunct="1"/>
            <a:endParaRPr lang="en-US" altLang="en-US" sz="1200" b="1" dirty="0">
              <a:latin typeface="Times New Roman" panose="02020603050405020304" pitchFamily="18" charset="0"/>
            </a:endParaRPr>
          </a:p>
          <a:p>
            <a:pPr eaLnBrk="1" hangingPunct="1"/>
            <a:r>
              <a:rPr lang="en-US" altLang="en-US" b="1" i="1" dirty="0"/>
              <a:t>Commentary</a:t>
            </a:r>
          </a:p>
          <a:p>
            <a:pPr eaLnBrk="1" hangingPunct="1"/>
            <a:r>
              <a:rPr lang="en-US" altLang="en-US" b="1" dirty="0"/>
              <a:t>Purpose:</a:t>
            </a:r>
            <a:r>
              <a:rPr lang="en-US" altLang="en-US" dirty="0"/>
              <a:t> To hone your understanding of (instantaneous) speed.</a:t>
            </a:r>
          </a:p>
          <a:p>
            <a:pPr eaLnBrk="1" hangingPunct="1"/>
            <a:endParaRPr lang="en-US" altLang="en-US" b="1" dirty="0"/>
          </a:p>
          <a:p>
            <a:pPr eaLnBrk="1" hangingPunct="1"/>
            <a:r>
              <a:rPr lang="en-US" altLang="en-US" b="1" dirty="0"/>
              <a:t>Discussion:</a:t>
            </a:r>
            <a:r>
              <a:rPr lang="en-US" altLang="en-US" dirty="0"/>
              <a:t> </a:t>
            </a:r>
          </a:p>
          <a:p>
            <a:pPr eaLnBrk="1" hangingPunct="1"/>
            <a:r>
              <a:rPr lang="en-US" altLang="en-US" dirty="0"/>
              <a:t>The speed is the magnitude of velocity, and does not have a direction associated with it. An object's speed is the rate at which its position is changing at a particular instant of time — "how fast" it is moving at that instant.</a:t>
            </a:r>
          </a:p>
          <a:p>
            <a:pPr eaLnBrk="1" hangingPunct="1"/>
            <a:endParaRPr lang="en-US" altLang="en-US" dirty="0"/>
          </a:p>
          <a:p>
            <a:pPr eaLnBrk="1" hangingPunct="1"/>
            <a:r>
              <a:rPr lang="en-US" altLang="en-US" dirty="0"/>
              <a:t>On a graph of position vs. time, velocity is the slope, and a straight line means that the velocity is constant. So, for instance, during the first second, Amy runs from </a:t>
            </a:r>
            <a:r>
              <a:rPr lang="en-US" altLang="en-US" i="1" dirty="0"/>
              <a:t>x</a:t>
            </a:r>
            <a:r>
              <a:rPr lang="en-US" altLang="en-US" dirty="0"/>
              <a:t> = –1 m to </a:t>
            </a:r>
            <a:r>
              <a:rPr lang="en-US" altLang="en-US" i="1" dirty="0"/>
              <a:t>x</a:t>
            </a:r>
            <a:r>
              <a:rPr lang="en-US" altLang="en-US" dirty="0"/>
              <a:t> = +2 m, a displacement of +3 m in one second, for a velocity of +3 m/s. Then, during the next two seconds, Amy walks from </a:t>
            </a:r>
            <a:r>
              <a:rPr lang="en-US" altLang="en-US" i="1" dirty="0"/>
              <a:t>x</a:t>
            </a:r>
            <a:r>
              <a:rPr lang="en-US" altLang="en-US" dirty="0"/>
              <a:t> = +2 m to </a:t>
            </a:r>
            <a:r>
              <a:rPr lang="en-US" altLang="en-US" i="1" dirty="0"/>
              <a:t>x</a:t>
            </a:r>
            <a:r>
              <a:rPr lang="en-US" altLang="en-US" dirty="0"/>
              <a:t> = +1 m, a displacement of –1 m, for a velocity of –½ m/s during that 2-second time interval. Meanwhile, Brad has a velocity of +½ m/s during the first 2 seconds, so he and Amy have the same speed from </a:t>
            </a:r>
            <a:r>
              <a:rPr lang="en-US" altLang="en-US" i="1" dirty="0"/>
              <a:t>t</a:t>
            </a:r>
            <a:r>
              <a:rPr lang="en-US" altLang="en-US" dirty="0"/>
              <a:t> = 1 s until </a:t>
            </a:r>
            <a:r>
              <a:rPr lang="en-US" altLang="en-US" i="1" dirty="0"/>
              <a:t>t</a:t>
            </a:r>
            <a:r>
              <a:rPr lang="en-US" altLang="en-US" dirty="0"/>
              <a:t> = 2 s.</a:t>
            </a:r>
          </a:p>
          <a:p>
            <a:pPr eaLnBrk="1" hangingPunct="1"/>
            <a:endParaRPr lang="en-US" altLang="en-US" dirty="0"/>
          </a:p>
          <a:p>
            <a:pPr eaLnBrk="1" hangingPunct="1"/>
            <a:r>
              <a:rPr lang="en-US" altLang="en-US" dirty="0"/>
              <a:t>During each 1-second time interval, each person's speed is constant, so we can compare these speeds to answer the question.</a:t>
            </a:r>
          </a:p>
          <a:p>
            <a:pPr eaLnBrk="1" hangingPunct="1"/>
            <a:endParaRPr lang="en-US" altLang="en-US" dirty="0"/>
          </a:p>
          <a:p>
            <a:pPr eaLnBrk="1" hangingPunct="1"/>
            <a:r>
              <a:rPr lang="en-US" altLang="en-US" dirty="0"/>
              <a:t>During three of the time intervals, two people have the same speed: (1) from </a:t>
            </a:r>
            <a:r>
              <a:rPr lang="en-US" altLang="en-US" i="1" dirty="0"/>
              <a:t>t</a:t>
            </a:r>
            <a:r>
              <a:rPr lang="en-US" altLang="en-US" dirty="0"/>
              <a:t> = 1 s to </a:t>
            </a:r>
            <a:r>
              <a:rPr lang="en-US" altLang="en-US" i="1" dirty="0"/>
              <a:t>t</a:t>
            </a:r>
            <a:r>
              <a:rPr lang="en-US" altLang="en-US" dirty="0"/>
              <a:t> = 2 s, both Amy and Brad are moving at the same speed of ½ m/s, though in opposite directions; (2) from </a:t>
            </a:r>
            <a:r>
              <a:rPr lang="en-US" altLang="en-US" i="1" dirty="0"/>
              <a:t>t</a:t>
            </a:r>
            <a:r>
              <a:rPr lang="en-US" altLang="en-US" dirty="0"/>
              <a:t> = 4 s to </a:t>
            </a:r>
            <a:r>
              <a:rPr lang="en-US" altLang="en-US" i="1" dirty="0"/>
              <a:t>t</a:t>
            </a:r>
            <a:r>
              <a:rPr lang="en-US" altLang="en-US" dirty="0"/>
              <a:t> = 5 s, Amy and Cate are moving at the same speed, i.e., they are both not moving, so their speed is zero; and (3) from </a:t>
            </a:r>
            <a:r>
              <a:rPr lang="en-US" altLang="en-US" i="1" dirty="0"/>
              <a:t>t</a:t>
            </a:r>
            <a:r>
              <a:rPr lang="en-US" altLang="en-US" dirty="0"/>
              <a:t> = 5 s to </a:t>
            </a:r>
            <a:r>
              <a:rPr lang="en-US" altLang="en-US" i="1" dirty="0"/>
              <a:t>t</a:t>
            </a:r>
            <a:r>
              <a:rPr lang="en-US" altLang="en-US" dirty="0"/>
              <a:t> = 6 s, Amy and Brad are again moving at the same speed, though this time it is 1 m/s.</a:t>
            </a:r>
          </a:p>
          <a:p>
            <a:pPr eaLnBrk="1" hangingPunct="1"/>
            <a:endParaRPr lang="en-US" altLang="en-US" b="1" dirty="0"/>
          </a:p>
          <a:p>
            <a:pPr eaLnBrk="1" hangingPunct="1"/>
            <a:r>
              <a:rPr lang="en-US" altLang="en-US" b="1" dirty="0"/>
              <a:t>Key Points:</a:t>
            </a:r>
            <a:endParaRPr lang="en-US" altLang="en-US" dirty="0"/>
          </a:p>
          <a:p>
            <a:pPr marL="171450" indent="-171450" algn="l" eaLnBrk="1" hangingPunct="1">
              <a:buFont typeface="Arial" panose="020B0604020202020204" pitchFamily="34" charset="0"/>
              <a:buChar char="•"/>
            </a:pPr>
            <a:r>
              <a:rPr lang="en-US" altLang="en-US" dirty="0"/>
              <a:t>Speed is the magnitude of velocity. </a:t>
            </a:r>
          </a:p>
          <a:p>
            <a:pPr marL="171450" indent="-171450" algn="l" eaLnBrk="1" hangingPunct="1">
              <a:buFont typeface="Arial" panose="020B0604020202020204" pitchFamily="34" charset="0"/>
              <a:buChar char="•"/>
            </a:pPr>
            <a:r>
              <a:rPr lang="en-US" altLang="en-US" dirty="0"/>
              <a:t>Two objects can have the same speed but different velocities, if they are moving in different directions. </a:t>
            </a:r>
          </a:p>
          <a:p>
            <a:pPr eaLnBrk="1" hangingPunct="1"/>
            <a:endParaRPr lang="en-US" altLang="en-US" b="1" i="1" dirty="0"/>
          </a:p>
          <a:p>
            <a:pPr eaLnBrk="1" hangingPunct="1"/>
            <a:r>
              <a:rPr lang="en-US" altLang="en-US" b="1" i="1" dirty="0"/>
              <a:t>For Instructors Only</a:t>
            </a:r>
          </a:p>
          <a:p>
            <a:pPr eaLnBrk="1" hangingPunct="1"/>
            <a:r>
              <a:rPr lang="en-US" altLang="en-US" dirty="0"/>
              <a:t>This one of six questions about this graph. You do not need to use them all, or in any particular order.</a:t>
            </a:r>
          </a:p>
          <a:p>
            <a:pPr eaLnBrk="1" hangingPunct="1"/>
            <a:endParaRPr lang="en-US" altLang="en-US" dirty="0"/>
          </a:p>
          <a:p>
            <a:pPr eaLnBrk="1" hangingPunct="1"/>
            <a:r>
              <a:rPr lang="en-US" altLang="en-US" dirty="0"/>
              <a:t>Students who answer (8), two time intervals, and claim that the two intervals are 0-1 s and 2-3 s, may be confusing position with speed, or interpreting the graph as velocity vs time. During these intervals, two people cross paths. Students who interpret the plot as velocity vs. time may also have trouble identifying intervals, since if this were such a graph Amy and Cate have the same "speed" at the instants </a:t>
            </a:r>
            <a:r>
              <a:rPr lang="en-US" altLang="en-US" i="1" dirty="0"/>
              <a:t>t</a:t>
            </a:r>
            <a:r>
              <a:rPr lang="en-US" altLang="en-US" dirty="0"/>
              <a:t> = 3 s and </a:t>
            </a:r>
            <a:r>
              <a:rPr lang="en-US" altLang="en-US" i="1" dirty="0"/>
              <a:t>t</a:t>
            </a:r>
            <a:r>
              <a:rPr lang="en-US" altLang="en-US" dirty="0"/>
              <a:t> = 6 s.</a:t>
            </a:r>
          </a:p>
          <a:p>
            <a:pPr eaLnBrk="1" hangingPunct="1"/>
            <a:endParaRPr lang="en-US" altLang="en-US" dirty="0"/>
          </a:p>
          <a:p>
            <a:pPr eaLnBrk="1" hangingPunct="1"/>
            <a:r>
              <a:rPr lang="en-US" altLang="en-US" dirty="0"/>
              <a:t>Students choosing answer (8) for intervals 4–5 s and 5–6 s may be considering the direction of the velocity as well as its magnitude, or may simply have overlooked that interval. Discussion should reveal this.</a:t>
            </a:r>
          </a:p>
          <a:p>
            <a:pPr eaLnBrk="1" hangingPunct="1"/>
            <a:endParaRPr lang="en-US" altLang="en-US" dirty="0"/>
          </a:p>
          <a:p>
            <a:pPr eaLnBrk="1" hangingPunct="1"/>
            <a:r>
              <a:rPr lang="en-US" altLang="en-US" dirty="0"/>
              <a:t>Students omitting interval 4–5 s may be thinking, explicitly or implicitly, that zero is not a speed.</a:t>
            </a:r>
          </a:p>
          <a:p>
            <a:pPr eaLnBrk="1" hangingPunct="1"/>
            <a:endParaRPr lang="en-US" altLang="en-US" dirty="0"/>
          </a:p>
          <a:p>
            <a:pPr eaLnBrk="1" hangingPunct="1"/>
            <a:r>
              <a:rPr lang="en-US" altLang="en-US" dirty="0"/>
              <a:t>Asking students to construct a sketch of speed vs. time may help them sort out the ideas here.</a:t>
            </a:r>
          </a:p>
          <a:p>
            <a:pPr eaLnBrk="1" hangingPunct="1"/>
            <a:endParaRPr lang="en-US" altLang="en-US" dirty="0"/>
          </a:p>
          <a:p>
            <a:pPr eaLnBrk="1" hangingPunct="1"/>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Source: UMass Assessing to Learning</a:t>
            </a:r>
            <a:endParaRPr lang="en-US" sz="1200" kern="1200" dirty="0">
              <a:solidFill>
                <a:schemeClr val="tx1"/>
              </a:solidFill>
              <a:effectLst/>
              <a:latin typeface="+mn-lt"/>
              <a:ea typeface="+mn-ea"/>
              <a:cs typeface="+mn-cs"/>
            </a:endParaRPr>
          </a:p>
          <a:p>
            <a:pPr eaLnBrk="1" hangingPunct="1"/>
            <a:endParaRPr lang="en-US" altLang="en-US" dirty="0"/>
          </a:p>
          <a:p>
            <a:pPr eaLnBrk="1" hangingPunct="1"/>
            <a:endParaRPr lang="en-US" alt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81</a:t>
            </a:fld>
            <a:endParaRPr lang="en-US"/>
          </a:p>
        </p:txBody>
      </p:sp>
    </p:spTree>
    <p:extLst>
      <p:ext uri="{BB962C8B-B14F-4D97-AF65-F5344CB8AC3E}">
        <p14:creationId xmlns:p14="http://schemas.microsoft.com/office/powerpoint/2010/main" val="42024637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82</a:t>
            </a:fld>
            <a:endParaRPr lang="en-US"/>
          </a:p>
        </p:txBody>
      </p:sp>
    </p:spTree>
    <p:extLst>
      <p:ext uri="{BB962C8B-B14F-4D97-AF65-F5344CB8AC3E}">
        <p14:creationId xmlns:p14="http://schemas.microsoft.com/office/powerpoint/2010/main" val="129737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average speed </a:t>
            </a:r>
            <a:r>
              <a:rPr lang="en-US" sz="1200" kern="1200" dirty="0">
                <a:solidFill>
                  <a:schemeClr val="tx1"/>
                </a:solidFill>
                <a:effectLst/>
                <a:latin typeface="+mn-lt"/>
                <a:ea typeface="+mn-ea"/>
                <a:cs typeface="+mn-cs"/>
              </a:rPr>
              <a:t>of an object over a given time interval is the length of the path it travels divided by the total elapsed time. We can also write this equation symbolically. [click to show equation] Here </a:t>
            </a:r>
            <a:r>
              <a:rPr lang="en-US" sz="1200" i="1" kern="1200" dirty="0">
                <a:solidFill>
                  <a:schemeClr val="tx1"/>
                </a:solidFill>
                <a:effectLst/>
                <a:latin typeface="+mn-lt"/>
                <a:ea typeface="+mn-ea"/>
                <a:cs typeface="+mn-cs"/>
              </a:rPr>
              <a:t>v</a:t>
            </a:r>
            <a:r>
              <a:rPr lang="en-US" sz="1200" kern="1200" dirty="0">
                <a:solidFill>
                  <a:schemeClr val="tx1"/>
                </a:solidFill>
                <a:effectLst/>
                <a:latin typeface="+mn-lt"/>
                <a:ea typeface="+mn-ea"/>
                <a:cs typeface="+mn-cs"/>
              </a:rPr>
              <a:t> represents the average speed, </a:t>
            </a:r>
            <a:r>
              <a:rPr lang="en-US" sz="1200" i="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represents the path length, and </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represents the elapsed time during the motion.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19</a:t>
            </a:fld>
            <a:endParaRPr lang="en-US"/>
          </a:p>
        </p:txBody>
      </p:sp>
    </p:spTree>
    <p:extLst>
      <p:ext uri="{BB962C8B-B14F-4D97-AF65-F5344CB8AC3E}">
        <p14:creationId xmlns:p14="http://schemas.microsoft.com/office/powerpoint/2010/main" val="9799672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Displacement</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displacement </a:t>
            </a:r>
            <a:r>
              <a:rPr lang="en-US" sz="1200" kern="1200" dirty="0">
                <a:solidFill>
                  <a:schemeClr val="tx1"/>
                </a:solidFill>
                <a:effectLst/>
                <a:latin typeface="+mn-lt"/>
                <a:ea typeface="+mn-ea"/>
                <a:cs typeface="+mn-cs"/>
              </a:rPr>
              <a:t>of an object moving along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-axis is defined as the change in position of the object,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x =</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x</a:t>
            </a:r>
            <a:r>
              <a:rPr lang="en-US" sz="1200" i="1" kern="1200" baseline="-25000" dirty="0" err="1">
                <a:solidFill>
                  <a:schemeClr val="tx1"/>
                </a:solidFill>
                <a:effectLst/>
                <a:latin typeface="+mn-lt"/>
                <a:ea typeface="+mn-ea"/>
                <a:cs typeface="+mn-cs"/>
              </a:rPr>
              <a:t>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x</a:t>
            </a:r>
            <a:r>
              <a:rPr lang="en-US" sz="1200" i="1" kern="1200" baseline="-25000" dirty="0">
                <a:solidFill>
                  <a:schemeClr val="tx1"/>
                </a:solidFill>
                <a:effectLst/>
                <a:latin typeface="+mn-lt"/>
                <a:ea typeface="+mn-ea"/>
                <a:cs typeface="+mn-cs"/>
              </a:rPr>
              <a:t>i </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where </a:t>
            </a:r>
            <a:r>
              <a:rPr lang="en-US" sz="1200" i="1" kern="1200" dirty="0">
                <a:solidFill>
                  <a:schemeClr val="tx1"/>
                </a:solidFill>
                <a:effectLst/>
                <a:latin typeface="+mn-lt"/>
                <a:ea typeface="+mn-ea"/>
                <a:cs typeface="+mn-cs"/>
              </a:rPr>
              <a:t>x</a:t>
            </a:r>
            <a:r>
              <a:rPr lang="en-US" sz="1200" i="1" kern="1200" baseline="-25000" dirty="0">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the initial position of the object and </a:t>
            </a:r>
            <a:r>
              <a:rPr lang="en-US" sz="1200" i="1" kern="1200" dirty="0" err="1">
                <a:solidFill>
                  <a:schemeClr val="tx1"/>
                </a:solidFill>
                <a:effectLst/>
                <a:latin typeface="+mn-lt"/>
                <a:ea typeface="+mn-ea"/>
                <a:cs typeface="+mn-cs"/>
              </a:rPr>
              <a:t>x</a:t>
            </a:r>
            <a:r>
              <a:rPr lang="en-US" sz="1200" i="1" kern="1200" baseline="-25000" dirty="0" err="1">
                <a:solidFill>
                  <a:schemeClr val="tx1"/>
                </a:solidFill>
                <a:effectLst/>
                <a:latin typeface="+mn-lt"/>
                <a:ea typeface="+mn-ea"/>
                <a:cs typeface="+mn-cs"/>
              </a:rPr>
              <a:t>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its final position.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vector </a:t>
            </a:r>
            <a:r>
              <a:rPr lang="en-US" sz="1200" kern="1200" dirty="0">
                <a:solidFill>
                  <a:schemeClr val="tx1"/>
                </a:solidFill>
                <a:effectLst/>
                <a:latin typeface="+mn-lt"/>
                <a:ea typeface="+mn-ea"/>
                <a:cs typeface="+mn-cs"/>
              </a:rPr>
              <a:t>quantity is characterized by both a magnitude and a direction. A </a:t>
            </a:r>
            <a:r>
              <a:rPr lang="en-US" sz="1200" b="1" kern="1200" dirty="0">
                <a:solidFill>
                  <a:schemeClr val="tx1"/>
                </a:solidFill>
                <a:effectLst/>
                <a:latin typeface="+mn-lt"/>
                <a:ea typeface="+mn-ea"/>
                <a:cs typeface="+mn-cs"/>
              </a:rPr>
              <a:t>scalar </a:t>
            </a:r>
            <a:r>
              <a:rPr lang="en-US" sz="1200" kern="1200" dirty="0">
                <a:solidFill>
                  <a:schemeClr val="tx1"/>
                </a:solidFill>
                <a:effectLst/>
                <a:latin typeface="+mn-lt"/>
                <a:ea typeface="+mn-ea"/>
                <a:cs typeface="+mn-cs"/>
              </a:rPr>
              <a:t>quantity has a magnitude only.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Velocity </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average speed </a:t>
            </a:r>
            <a:r>
              <a:rPr lang="en-US" sz="1200" kern="1200" dirty="0">
                <a:solidFill>
                  <a:schemeClr val="tx1"/>
                </a:solidFill>
                <a:effectLst/>
                <a:latin typeface="+mn-lt"/>
                <a:ea typeface="+mn-ea"/>
                <a:cs typeface="+mn-cs"/>
              </a:rPr>
              <a:t>of an object is given by the equation shown. The </a:t>
            </a:r>
            <a:r>
              <a:rPr lang="en-US" sz="1200" b="1" kern="1200" dirty="0">
                <a:solidFill>
                  <a:schemeClr val="tx1"/>
                </a:solidFill>
                <a:effectLst/>
                <a:latin typeface="+mn-lt"/>
                <a:ea typeface="+mn-ea"/>
                <a:cs typeface="+mn-cs"/>
              </a:rPr>
              <a:t>average velocity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during a time interval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is the displacement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x </a:t>
            </a:r>
            <a:r>
              <a:rPr lang="en-US" sz="1200" kern="1200" dirty="0">
                <a:solidFill>
                  <a:schemeClr val="tx1"/>
                </a:solidFill>
                <a:effectLst/>
                <a:latin typeface="+mn-lt"/>
                <a:ea typeface="+mn-ea"/>
                <a:cs typeface="+mn-cs"/>
              </a:rPr>
              <a:t>divided by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average velocity is equal to the slope of the straight line joining the initial and final points on a graph of the position of the object versus time. The slope of the line tangent to the position-versus-time curve at some point is equal to the </a:t>
            </a:r>
            <a:r>
              <a:rPr lang="en-US" sz="1200" b="1" kern="1200" dirty="0">
                <a:solidFill>
                  <a:schemeClr val="tx1"/>
                </a:solidFill>
                <a:effectLst/>
                <a:latin typeface="+mn-lt"/>
                <a:ea typeface="+mn-ea"/>
                <a:cs typeface="+mn-cs"/>
              </a:rPr>
              <a:t>instantaneous velocity </a:t>
            </a:r>
            <a:r>
              <a:rPr lang="en-US" sz="1200" kern="1200" dirty="0">
                <a:solidFill>
                  <a:schemeClr val="tx1"/>
                </a:solidFill>
                <a:effectLst/>
                <a:latin typeface="+mn-lt"/>
                <a:ea typeface="+mn-ea"/>
                <a:cs typeface="+mn-cs"/>
              </a:rPr>
              <a:t>at that time. The </a:t>
            </a:r>
            <a:r>
              <a:rPr lang="en-US" sz="1200" b="1" kern="1200" dirty="0">
                <a:solidFill>
                  <a:schemeClr val="tx1"/>
                </a:solidFill>
                <a:effectLst/>
                <a:latin typeface="+mn-lt"/>
                <a:ea typeface="+mn-ea"/>
                <a:cs typeface="+mn-cs"/>
              </a:rPr>
              <a:t>instantaneous speed </a:t>
            </a:r>
            <a:r>
              <a:rPr lang="en-US" sz="1200" kern="1200" dirty="0">
                <a:solidFill>
                  <a:schemeClr val="tx1"/>
                </a:solidFill>
                <a:effectLst/>
                <a:latin typeface="+mn-lt"/>
                <a:ea typeface="+mn-ea"/>
                <a:cs typeface="+mn-cs"/>
              </a:rPr>
              <a:t>of an object is defined as the magnitude of the instantaneous velocity.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Acceleration </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average acceleration </a:t>
            </a:r>
            <a:r>
              <a:rPr lang="en-US" sz="1200" i="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of an object undergoing a change in velocity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during a time interval </a:t>
            </a:r>
            <a:r>
              <a:rPr lang="en-US" sz="1200" kern="1200" dirty="0">
                <a:solidFill>
                  <a:schemeClr val="tx1"/>
                </a:solidFill>
                <a:effectLst/>
                <a:latin typeface="+mn-lt"/>
                <a:ea typeface="+mn-ea"/>
                <a:cs typeface="+mn-cs"/>
                <a:sym typeface="Symbol" panose="05050102010706020507" pitchFamily="18" charset="2"/>
              </a:rPr>
              <a:t></a:t>
            </a:r>
            <a:r>
              <a:rPr lang="en-US" sz="1200" i="1" kern="1200">
                <a:solidFill>
                  <a:schemeClr val="tx1"/>
                </a:solidFill>
                <a:effectLst/>
                <a:latin typeface="+mn-lt"/>
                <a:ea typeface="+mn-ea"/>
                <a:cs typeface="+mn-cs"/>
              </a:rPr>
              <a:t>t </a:t>
            </a:r>
            <a:r>
              <a:rPr lang="en-US" sz="1200" i="0" kern="1200">
                <a:solidFill>
                  <a:schemeClr val="tx1"/>
                </a:solidFill>
                <a:effectLst/>
                <a:latin typeface="+mn-lt"/>
                <a:ea typeface="+mn-ea"/>
                <a:cs typeface="+mn-cs"/>
              </a:rPr>
              <a:t>is</a:t>
            </a:r>
            <a:r>
              <a:rPr lang="en-US" sz="1200" i="0" kern="1200" baseline="0">
                <a:solidFill>
                  <a:schemeClr val="tx1"/>
                </a:solidFill>
                <a:effectLst/>
                <a:latin typeface="+mn-lt"/>
                <a:ea typeface="+mn-ea"/>
                <a:cs typeface="+mn-cs"/>
              </a:rPr>
              <a:t> shown here</a:t>
            </a:r>
            <a:r>
              <a:rPr lang="en-US" sz="1200" i="1" kern="1200">
                <a:solidFill>
                  <a:schemeClr val="tx1"/>
                </a:solidFill>
                <a:effectLst/>
                <a:latin typeface="+mn-lt"/>
                <a:ea typeface="+mn-ea"/>
                <a:cs typeface="+mn-cs"/>
              </a:rPr>
              <a:t>. </a:t>
            </a: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instantaneous acceleration </a:t>
            </a:r>
            <a:r>
              <a:rPr lang="en-US" sz="1200" kern="1200" dirty="0">
                <a:solidFill>
                  <a:schemeClr val="tx1"/>
                </a:solidFill>
                <a:effectLst/>
                <a:latin typeface="+mn-lt"/>
                <a:ea typeface="+mn-ea"/>
                <a:cs typeface="+mn-cs"/>
              </a:rPr>
              <a:t>of an object at a certain time equals the slope of a velocity versus time graph at that instant. </a:t>
            </a:r>
          </a:p>
        </p:txBody>
      </p:sp>
      <p:sp>
        <p:nvSpPr>
          <p:cNvPr id="4" name="Slide Number Placeholder 3"/>
          <p:cNvSpPr>
            <a:spLocks noGrp="1"/>
          </p:cNvSpPr>
          <p:nvPr>
            <p:ph type="sldNum" sz="quarter" idx="10"/>
          </p:nvPr>
        </p:nvSpPr>
        <p:spPr/>
        <p:txBody>
          <a:bodyPr/>
          <a:lstStyle/>
          <a:p>
            <a:fld id="{6E7E7F27-47DB-D94D-995F-E3088F8069A6}" type="slidenum">
              <a:rPr lang="en-US" smtClean="0"/>
              <a:t>83</a:t>
            </a:fld>
            <a:endParaRPr lang="en-US"/>
          </a:p>
        </p:txBody>
      </p:sp>
    </p:spTree>
    <p:extLst>
      <p:ext uri="{BB962C8B-B14F-4D97-AF65-F5344CB8AC3E}">
        <p14:creationId xmlns:p14="http://schemas.microsoft.com/office/powerpoint/2010/main" val="37470166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One-Dimensional Motion with Constant Acceleration </a:t>
            </a:r>
          </a:p>
          <a:p>
            <a:r>
              <a:rPr lang="en-US" sz="1200" kern="1200" dirty="0">
                <a:solidFill>
                  <a:schemeClr val="tx1"/>
                </a:solidFill>
                <a:effectLst/>
                <a:latin typeface="+mn-lt"/>
                <a:ea typeface="+mn-ea"/>
                <a:cs typeface="+mn-cs"/>
              </a:rPr>
              <a:t>The most useful equations that describe the motion of an object moving with constant acceleration along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-axis are as shown. All problems can be solved with the first two equations alone, the last being convenient when time doesn’t explicitly enter the problem. After the constants are properly identified, most problems reduce to one or two equations in as many unknowns.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Freely Falling Objects </a:t>
            </a:r>
          </a:p>
          <a:p>
            <a:r>
              <a:rPr lang="en-US" sz="1200" kern="1200" dirty="0">
                <a:solidFill>
                  <a:schemeClr val="tx1"/>
                </a:solidFill>
                <a:effectLst/>
                <a:latin typeface="+mn-lt"/>
                <a:ea typeface="+mn-ea"/>
                <a:cs typeface="+mn-cs"/>
              </a:rPr>
              <a:t>An object falling in the presence of Earth’s gravity exhibits a free-fall acceleration directed toward Earth’s center. If air friction is neglected and if the altitude of the falling object is small compared with Earth’s radius, then we can assume that the free-fall acceleration </a:t>
            </a:r>
            <a:r>
              <a:rPr lang="en-US" sz="1200" i="1" kern="1200" dirty="0">
                <a:solidFill>
                  <a:schemeClr val="tx1"/>
                </a:solidFill>
                <a:effectLst/>
                <a:latin typeface="+mn-lt"/>
                <a:ea typeface="+mn-ea"/>
                <a:cs typeface="+mn-cs"/>
              </a:rPr>
              <a:t>g </a:t>
            </a:r>
            <a:r>
              <a:rPr lang="en-US" sz="1200" kern="1200" dirty="0">
                <a:solidFill>
                  <a:schemeClr val="tx1"/>
                </a:solidFill>
                <a:effectLst/>
                <a:latin typeface="+mn-lt"/>
                <a:ea typeface="+mn-ea"/>
                <a:cs typeface="+mn-cs"/>
              </a:rPr>
              <a:t>= 9.8 m/s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is constant over the range of motion. Our kinematics equations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apply, with </a:t>
            </a:r>
            <a:r>
              <a:rPr lang="en-US" sz="1200" i="1" kern="1200" dirty="0">
                <a:solidFill>
                  <a:schemeClr val="tx1"/>
                </a:solidFill>
                <a:effectLst/>
                <a:latin typeface="+mn-lt"/>
                <a:ea typeface="+mn-ea"/>
                <a:cs typeface="+mn-cs"/>
              </a:rPr>
              <a:t>a </a:t>
            </a:r>
            <a:r>
              <a:rPr lang="en-US" sz="1200" i="0" kern="1200" dirty="0">
                <a:solidFill>
                  <a:schemeClr val="tx1"/>
                </a:solidFill>
                <a:effectLst/>
                <a:latin typeface="+mn-lt"/>
                <a:ea typeface="+mn-ea"/>
                <a:cs typeface="+mn-cs"/>
              </a:rPr>
              <a:t>=</a:t>
            </a:r>
            <a:r>
              <a:rPr lang="en-US" sz="1200" i="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6E7E7F27-47DB-D94D-995F-E3088F8069A6}" type="slidenum">
              <a:rPr lang="en-US" smtClean="0"/>
              <a:t>84</a:t>
            </a:fld>
            <a:endParaRPr lang="en-US"/>
          </a:p>
        </p:txBody>
      </p:sp>
    </p:spTree>
    <p:extLst>
      <p:ext uri="{BB962C8B-B14F-4D97-AF65-F5344CB8AC3E}">
        <p14:creationId xmlns:p14="http://schemas.microsoft.com/office/powerpoint/2010/main" val="1518345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7E7F27-47DB-D94D-995F-E3088F8069A6}" type="slidenum">
              <a:rPr lang="en-US" smtClean="0"/>
              <a:t>85</a:t>
            </a:fld>
            <a:endParaRPr lang="en-US"/>
          </a:p>
        </p:txBody>
      </p:sp>
    </p:spTree>
    <p:extLst>
      <p:ext uri="{BB962C8B-B14F-4D97-AF65-F5344CB8AC3E}">
        <p14:creationId xmlns:p14="http://schemas.microsoft.com/office/powerpoint/2010/main" val="1529283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 at an example. The straight-line distance from Atlanta, Georgia, to St. Petersburg, Florida is about 500 miles. If someone drives a car that distance in 10 h, the car’s average speed is 500 miles divided</a:t>
            </a:r>
            <a:r>
              <a:rPr lang="en-US" sz="1200" kern="1200" baseline="0" dirty="0">
                <a:solidFill>
                  <a:schemeClr val="tx1"/>
                </a:solidFill>
                <a:effectLst/>
                <a:latin typeface="+mn-lt"/>
                <a:ea typeface="+mn-ea"/>
                <a:cs typeface="+mn-cs"/>
              </a:rPr>
              <a:t> by 10 hours or 50 miles per hour. It doesn’t matter if the driver’s speed changes during the trip. The driver could run into traffic and have to slow down or stop along the way, or drive faster for part of the trip. The average speed is still the same.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But, let’s say the driver makes a side trip to Jacksonville, Florida, which might add 100 miles to the path length, [click to show equations] so now the car’s average speed is 60 miles per hour. </a:t>
            </a:r>
          </a:p>
          <a:p>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Distance</a:t>
            </a:r>
            <a:r>
              <a:rPr lang="en-US" sz="1200" kern="1200" baseline="0" dirty="0">
                <a:solidFill>
                  <a:schemeClr val="tx1"/>
                </a:solidFill>
                <a:effectLst/>
                <a:latin typeface="+mn-lt"/>
                <a:ea typeface="+mn-ea"/>
                <a:cs typeface="+mn-cs"/>
              </a:rPr>
              <a:t> is the length of a straight line joining two points, and </a:t>
            </a:r>
            <a:r>
              <a:rPr lang="en-US" sz="1200" b="1" kern="1200" baseline="0" dirty="0">
                <a:solidFill>
                  <a:schemeClr val="tx1"/>
                </a:solidFill>
                <a:effectLst/>
                <a:latin typeface="+mn-lt"/>
                <a:ea typeface="+mn-ea"/>
                <a:cs typeface="+mn-cs"/>
              </a:rPr>
              <a:t>path length </a:t>
            </a:r>
            <a:r>
              <a:rPr lang="en-US" sz="1200" kern="1200" baseline="0" dirty="0">
                <a:solidFill>
                  <a:schemeClr val="tx1"/>
                </a:solidFill>
                <a:effectLst/>
                <a:latin typeface="+mn-lt"/>
                <a:ea typeface="+mn-ea"/>
                <a:cs typeface="+mn-cs"/>
              </a:rPr>
              <a:t>is the length of the actual path traversed between two points. </a:t>
            </a:r>
            <a:endParaRPr lang="en-US" sz="1200" kern="120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20</a:t>
            </a:fld>
            <a:endParaRPr lang="en-US"/>
          </a:p>
        </p:txBody>
      </p:sp>
    </p:spTree>
    <p:extLst>
      <p:ext uri="{BB962C8B-B14F-4D97-AF65-F5344CB8AC3E}">
        <p14:creationId xmlns:p14="http://schemas.microsoft.com/office/powerpoint/2010/main" val="3610169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Average velocity </a:t>
            </a:r>
            <a:r>
              <a:rPr lang="en-US" sz="1200" kern="1200" dirty="0">
                <a:solidFill>
                  <a:schemeClr val="tx1"/>
                </a:solidFill>
                <a:effectLst/>
                <a:latin typeface="+mn-lt"/>
                <a:ea typeface="+mn-ea"/>
                <a:cs typeface="+mn-cs"/>
              </a:rPr>
              <a:t>is a vector quantity, which has a magnitude and a direction. Let’s look at our figure again. Let the car’s position be </a:t>
            </a:r>
            <a:r>
              <a:rPr lang="en-US" sz="1200" i="1" kern="1200" dirty="0">
                <a:solidFill>
                  <a:schemeClr val="tx1"/>
                </a:solidFill>
                <a:effectLst/>
                <a:latin typeface="+mn-lt"/>
                <a:ea typeface="+mn-ea"/>
                <a:cs typeface="+mn-cs"/>
              </a:rPr>
              <a:t>x</a:t>
            </a:r>
            <a:r>
              <a:rPr lang="en-US" sz="1200" i="1" kern="1200" baseline="-25000" dirty="0">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some time </a:t>
            </a:r>
            <a:r>
              <a:rPr lang="en-US" sz="1200" i="1" kern="1200" dirty="0" err="1">
                <a:solidFill>
                  <a:schemeClr val="tx1"/>
                </a:solidFill>
                <a:effectLst/>
                <a:latin typeface="+mn-lt"/>
                <a:ea typeface="+mn-ea"/>
                <a:cs typeface="+mn-cs"/>
              </a:rPr>
              <a:t>t</a:t>
            </a:r>
            <a:r>
              <a:rPr lang="en-US" sz="1200" i="1" kern="1200" baseline="-25000" dirty="0" err="1">
                <a:solidFill>
                  <a:schemeClr val="tx1"/>
                </a:solidFill>
                <a:effectLst/>
                <a:latin typeface="+mn-lt"/>
                <a:ea typeface="+mn-ea"/>
                <a:cs typeface="+mn-cs"/>
              </a:rPr>
              <a:t>i</a:t>
            </a:r>
            <a:r>
              <a:rPr lang="en-US" sz="1200" i="1"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1" kern="1200" dirty="0" err="1">
                <a:solidFill>
                  <a:schemeClr val="tx1"/>
                </a:solidFill>
                <a:effectLst/>
                <a:latin typeface="+mn-lt"/>
                <a:ea typeface="+mn-ea"/>
                <a:cs typeface="+mn-cs"/>
              </a:rPr>
              <a:t>x</a:t>
            </a:r>
            <a:r>
              <a:rPr lang="en-US" sz="1200" i="1" kern="1200" baseline="-25000" dirty="0" err="1">
                <a:solidFill>
                  <a:schemeClr val="tx1"/>
                </a:solidFill>
                <a:effectLst/>
                <a:latin typeface="+mn-lt"/>
                <a:ea typeface="+mn-ea"/>
                <a:cs typeface="+mn-cs"/>
              </a:rPr>
              <a:t>f</a:t>
            </a:r>
            <a:r>
              <a:rPr lang="en-US" sz="1200" i="1"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 later time </a:t>
            </a:r>
            <a:r>
              <a:rPr lang="en-US" sz="1200" i="1" kern="1200" dirty="0" err="1">
                <a:solidFill>
                  <a:schemeClr val="tx1"/>
                </a:solidFill>
                <a:effectLst/>
                <a:latin typeface="+mn-lt"/>
                <a:ea typeface="+mn-ea"/>
                <a:cs typeface="+mn-cs"/>
              </a:rPr>
              <a:t>t</a:t>
            </a:r>
            <a:r>
              <a:rPr lang="en-US" sz="1200" i="1" kern="1200" baseline="-25000" dirty="0" err="1">
                <a:solidFill>
                  <a:schemeClr val="tx1"/>
                </a:solidFill>
                <a:effectLst/>
                <a:latin typeface="+mn-lt"/>
                <a:ea typeface="+mn-ea"/>
                <a:cs typeface="+mn-cs"/>
              </a:rPr>
              <a:t>f</a:t>
            </a:r>
            <a:r>
              <a:rPr lang="en-US" sz="1200" i="1"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In the time interval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i="1" kern="1200" baseline="0" dirty="0">
                <a:solidFill>
                  <a:schemeClr val="tx1"/>
                </a:solidFill>
                <a:effectLst/>
                <a:latin typeface="+mn-lt"/>
                <a:ea typeface="+mn-ea"/>
                <a:cs typeface="+mn-cs"/>
              </a:rPr>
              <a:t> </a:t>
            </a:r>
            <a:r>
              <a:rPr lang="en-US" sz="1200" i="1" kern="1200" baseline="0" dirty="0" err="1">
                <a:solidFill>
                  <a:schemeClr val="tx1"/>
                </a:solidFill>
                <a:effectLst/>
                <a:latin typeface="+mn-lt"/>
                <a:ea typeface="+mn-ea"/>
                <a:cs typeface="+mn-cs"/>
              </a:rPr>
              <a:t>t</a:t>
            </a:r>
            <a:r>
              <a:rPr lang="en-US" sz="1200" i="1" kern="1200" baseline="-25000" dirty="0" err="1">
                <a:solidFill>
                  <a:schemeClr val="tx1"/>
                </a:solidFill>
                <a:effectLst/>
                <a:latin typeface="+mn-lt"/>
                <a:ea typeface="+mn-ea"/>
                <a:cs typeface="+mn-cs"/>
              </a:rPr>
              <a:t>f</a:t>
            </a:r>
            <a:r>
              <a:rPr lang="en-US" sz="1200" i="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a:t>
            </a:r>
            <a:r>
              <a:rPr lang="en-US" sz="1200" i="1" kern="1200" baseline="-250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the displacement of the car is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sym typeface="Symbol" panose="05050102010706020507" pitchFamily="18" charset="2"/>
              </a:rPr>
              <a:t>x</a:t>
            </a:r>
            <a:r>
              <a:rPr lang="en-US" sz="1200" i="1" kern="120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 </a:t>
            </a:r>
            <a:r>
              <a:rPr lang="en-US" sz="1200" i="1" kern="1200" baseline="0" dirty="0" err="1">
                <a:solidFill>
                  <a:schemeClr val="tx1"/>
                </a:solidFill>
                <a:effectLst/>
                <a:latin typeface="+mn-lt"/>
                <a:ea typeface="+mn-ea"/>
                <a:cs typeface="+mn-cs"/>
              </a:rPr>
              <a:t>x</a:t>
            </a:r>
            <a:r>
              <a:rPr lang="en-US" sz="1200" i="1" kern="1200" baseline="-25000" dirty="0" err="1">
                <a:solidFill>
                  <a:schemeClr val="tx1"/>
                </a:solidFill>
                <a:effectLst/>
                <a:latin typeface="+mn-lt"/>
                <a:ea typeface="+mn-ea"/>
                <a:cs typeface="+mn-cs"/>
              </a:rPr>
              <a:t>f</a:t>
            </a:r>
            <a:r>
              <a:rPr lang="en-US" sz="1200" i="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x</a:t>
            </a:r>
            <a:r>
              <a:rPr lang="en-US" sz="1200" i="1" kern="1200" baseline="-2500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average velocity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during a time interval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is [click to show equation] the displacement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x </a:t>
            </a:r>
            <a:r>
              <a:rPr lang="en-US" sz="1200" kern="1200" dirty="0">
                <a:solidFill>
                  <a:schemeClr val="tx1"/>
                </a:solidFill>
                <a:effectLst/>
                <a:latin typeface="+mn-lt"/>
                <a:ea typeface="+mn-ea"/>
                <a:cs typeface="+mn-cs"/>
              </a:rPr>
              <a:t>divided by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Average speed is always positive, but the average velocity of an object in one dimension can be either positive or negative, depending on the sign of the displacement.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top</a:t>
            </a:r>
            <a:r>
              <a:rPr lang="en-US" sz="1200" kern="1200" baseline="0" dirty="0">
                <a:solidFill>
                  <a:schemeClr val="tx1"/>
                </a:solidFill>
                <a:effectLst/>
                <a:latin typeface="+mn-lt"/>
                <a:ea typeface="+mn-ea"/>
                <a:cs typeface="+mn-cs"/>
              </a:rPr>
              <a:t> figure, the average velocity of the car is positive, because it </a:t>
            </a:r>
            <a:r>
              <a:rPr lang="en-US" sz="1200" kern="1200" dirty="0">
                <a:solidFill>
                  <a:schemeClr val="tx1"/>
                </a:solidFill>
                <a:effectLst/>
                <a:latin typeface="+mn-lt"/>
                <a:ea typeface="+mn-ea"/>
                <a:cs typeface="+mn-cs"/>
              </a:rPr>
              <a:t>starts at point A and</a:t>
            </a:r>
            <a:r>
              <a:rPr lang="en-US" sz="1200" kern="1200" baseline="0" dirty="0">
                <a:solidFill>
                  <a:schemeClr val="tx1"/>
                </a:solidFill>
                <a:effectLst/>
                <a:latin typeface="+mn-lt"/>
                <a:ea typeface="+mn-ea"/>
                <a:cs typeface="+mn-cs"/>
              </a:rPr>
              <a:t> ends at</a:t>
            </a:r>
            <a:r>
              <a:rPr lang="en-US" sz="1200" kern="1200" dirty="0">
                <a:solidFill>
                  <a:schemeClr val="tx1"/>
                </a:solidFill>
                <a:effectLst/>
                <a:latin typeface="+mn-lt"/>
                <a:ea typeface="+mn-ea"/>
                <a:cs typeface="+mn-cs"/>
              </a:rPr>
              <a:t> point B</a:t>
            </a:r>
            <a:r>
              <a:rPr lang="en-US" sz="1200" kern="1200" baseline="0" dirty="0">
                <a:solidFill>
                  <a:schemeClr val="tx1"/>
                </a:solidFill>
                <a:effectLst/>
                <a:latin typeface="+mn-lt"/>
                <a:ea typeface="+mn-ea"/>
                <a:cs typeface="+mn-cs"/>
              </a:rPr>
              <a:t>. A plus sign indicates motion to the right </a:t>
            </a:r>
            <a:r>
              <a:rPr lang="en-US" sz="1200" kern="1200" dirty="0">
                <a:solidFill>
                  <a:schemeClr val="tx1"/>
                </a:solidFill>
                <a:effectLst/>
                <a:latin typeface="+mn-lt"/>
                <a:ea typeface="+mn-ea"/>
                <a:cs typeface="+mn-cs"/>
              </a:rPr>
              <a:t>along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-axis.</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bottom </a:t>
            </a:r>
            <a:r>
              <a:rPr lang="en-US" sz="1200" kern="1200" baseline="0" dirty="0">
                <a:solidFill>
                  <a:schemeClr val="tx1"/>
                </a:solidFill>
                <a:effectLst/>
                <a:latin typeface="+mn-lt"/>
                <a:ea typeface="+mn-ea"/>
                <a:cs typeface="+mn-cs"/>
              </a:rPr>
              <a:t>figure, the average velocity of the car is negative, because it starts at C</a:t>
            </a:r>
            <a:r>
              <a:rPr lang="en-US" sz="1200" kern="1200" dirty="0">
                <a:solidFill>
                  <a:schemeClr val="tx1"/>
                </a:solidFill>
                <a:effectLst/>
                <a:latin typeface="+mn-lt"/>
                <a:ea typeface="+mn-ea"/>
                <a:cs typeface="+mn-cs"/>
              </a:rPr>
              <a:t> and ends</a:t>
            </a:r>
            <a:r>
              <a:rPr lang="en-US" sz="1200" kern="1200" baseline="0" dirty="0">
                <a:solidFill>
                  <a:schemeClr val="tx1"/>
                </a:solidFill>
                <a:effectLst/>
                <a:latin typeface="+mn-lt"/>
                <a:ea typeface="+mn-ea"/>
                <a:cs typeface="+mn-cs"/>
              </a:rPr>
              <a:t> at F. A minus sign indicates motion to the left </a:t>
            </a:r>
            <a:r>
              <a:rPr lang="en-US" sz="1200" kern="1200" dirty="0">
                <a:solidFill>
                  <a:schemeClr val="tx1"/>
                </a:solidFill>
                <a:effectLst/>
                <a:latin typeface="+mn-lt"/>
                <a:ea typeface="+mn-ea"/>
                <a:cs typeface="+mn-cs"/>
              </a:rPr>
              <a:t>along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-axis.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21</a:t>
            </a:fld>
            <a:endParaRPr lang="en-US"/>
          </a:p>
        </p:txBody>
      </p:sp>
    </p:spTree>
    <p:extLst>
      <p:ext uri="{BB962C8B-B14F-4D97-AF65-F5344CB8AC3E}">
        <p14:creationId xmlns:p14="http://schemas.microsoft.com/office/powerpoint/2010/main" val="3198419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513020" y="6356350"/>
            <a:ext cx="2895600" cy="365125"/>
          </a:xfrm>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869"/>
            <a:ext cx="8229600" cy="1124248"/>
          </a:xfrm>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1800">
                <a:latin typeface="Times New Roman" panose="02020603050405020304" pitchFamily="18" charset="0"/>
                <a:cs typeface="Times New Roman" panose="02020603050405020304" pitchFamily="18" charset="0"/>
              </a:defRPr>
            </a:lvl4pPr>
            <a:lvl5pPr>
              <a:defRPr sz="1800">
                <a:latin typeface="Times New Roman" panose="02020603050405020304" pitchFamily="18" charset="0"/>
                <a:cs typeface="Times New Roman" panose="02020603050405020304"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1800">
                <a:latin typeface="Times New Roman" panose="02020603050405020304" pitchFamily="18" charset="0"/>
                <a:cs typeface="Times New Roman" panose="02020603050405020304" pitchFamily="18" charset="0"/>
              </a:defRPr>
            </a:lvl4pPr>
            <a:lvl5pPr>
              <a:defRPr sz="1800">
                <a:latin typeface="Times New Roman" panose="02020603050405020304" pitchFamily="18" charset="0"/>
                <a:cs typeface="Times New Roman" panose="02020603050405020304"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869"/>
            <a:ext cx="8229600" cy="1142522"/>
          </a:xfrm>
        </p:spPr>
        <p:txBody>
          <a:bodyPr>
            <a:normAutofit/>
          </a:bodyPr>
          <a:lstStyle>
            <a:lvl1pPr algn="ctr">
              <a:defRPr sz="44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1249128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0" y="0"/>
            <a:ext cx="9144000" cy="1145291"/>
          </a:xfrm>
          <a:prstGeom prst="rect">
            <a:avLst/>
          </a:prstGeom>
        </p:spPr>
      </p:pic>
      <p:sp>
        <p:nvSpPr>
          <p:cNvPr id="2" name="Title Placeholder 1"/>
          <p:cNvSpPr>
            <a:spLocks noGrp="1"/>
          </p:cNvSpPr>
          <p:nvPr>
            <p:ph type="title"/>
          </p:nvPr>
        </p:nvSpPr>
        <p:spPr>
          <a:xfrm>
            <a:off x="457200" y="10869"/>
            <a:ext cx="8229600" cy="11344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a:t>
            </a:r>
            <a:r>
              <a:rPr lang="en-US" dirty="0" err="1"/>
              <a:t>Cengage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Slide 1-</a:t>
            </a:r>
            <a:fld id="{0FB56013-B943-42BA-886F-6F9D4EB85E9D}" type="slidenum">
              <a:rPr lang="en-US" smtClean="0"/>
              <a:pPr/>
              <a:t>‹#›</a:t>
            </a:fld>
            <a:endParaRPr lang="en-US" dirty="0"/>
          </a:p>
        </p:txBody>
      </p:sp>
    </p:spTree>
    <p:extLst>
      <p:ext uri="{BB962C8B-B14F-4D97-AF65-F5344CB8AC3E}">
        <p14:creationId xmlns:p14="http://schemas.microsoft.com/office/powerpoint/2010/main" val="255771123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5" r:id="rId5"/>
  </p:sldLayoutIdLst>
  <p:hf hdr="0" dt="0"/>
  <p:txStyles>
    <p:titleStyle>
      <a:lvl1pPr algn="ctr" defTabSz="914400" rtl="0" eaLnBrk="1" latinLnBrk="0" hangingPunct="1">
        <a:spcBef>
          <a:spcPct val="0"/>
        </a:spcBef>
        <a:buNone/>
        <a:defRPr sz="4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image" Target="../media/image5.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notesSlide" Target="../notesSlides/notesSlide4.xml"/><Relationship Id="rId7"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7.wmf"/><Relationship Id="rId5" Type="http://schemas.openxmlformats.org/officeDocument/2006/relationships/oleObject" Target="../embeddings/oleObject2.bin"/><Relationship Id="rId10" Type="http://schemas.openxmlformats.org/officeDocument/2006/relationships/image" Target="../media/image9.wmf"/><Relationship Id="rId4" Type="http://schemas.openxmlformats.org/officeDocument/2006/relationships/image" Target="../media/image6.jpeg"/><Relationship Id="rId9"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5.xml"/><Relationship Id="rId7"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0.wmf"/><Relationship Id="rId5" Type="http://schemas.openxmlformats.org/officeDocument/2006/relationships/oleObject" Target="../embeddings/oleObject5.bin"/><Relationship Id="rId10" Type="http://schemas.openxmlformats.org/officeDocument/2006/relationships/image" Target="../media/image12.wmf"/><Relationship Id="rId4" Type="http://schemas.openxmlformats.org/officeDocument/2006/relationships/image" Target="../media/image6.jpeg"/><Relationship Id="rId9"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5.wmf"/><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14.wmf"/><Relationship Id="rId4" Type="http://schemas.openxmlformats.org/officeDocument/2006/relationships/oleObject" Target="../embeddings/oleObject8.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8.xml"/><Relationship Id="rId7" Type="http://schemas.openxmlformats.org/officeDocument/2006/relationships/image" Target="../media/image17.wmf"/><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image" Target="../media/image16.wmf"/><Relationship Id="rId4" Type="http://schemas.openxmlformats.org/officeDocument/2006/relationships/oleObject" Target="../embeddings/oleObject10.bin"/><Relationship Id="rId9" Type="http://schemas.openxmlformats.org/officeDocument/2006/relationships/image" Target="../media/image18.w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19.wmf"/><Relationship Id="rId5" Type="http://schemas.openxmlformats.org/officeDocument/2006/relationships/oleObject" Target="../embeddings/oleObject13.bin"/><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10.xml"/><Relationship Id="rId7" Type="http://schemas.openxmlformats.org/officeDocument/2006/relationships/image" Target="../media/image21.wmf"/><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15.bin"/><Relationship Id="rId5" Type="http://schemas.openxmlformats.org/officeDocument/2006/relationships/image" Target="../media/image20.wmf"/><Relationship Id="rId4" Type="http://schemas.openxmlformats.org/officeDocument/2006/relationships/oleObject" Target="../embeddings/oleObject14.bin"/><Relationship Id="rId9" Type="http://schemas.openxmlformats.org/officeDocument/2006/relationships/image" Target="../media/image23.emf"/></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26.jpe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26.jpe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26.jpe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26.jpe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image" Target="../media/image28.jpeg"/><Relationship Id="rId5" Type="http://schemas.openxmlformats.org/officeDocument/2006/relationships/image" Target="../media/image27.wmf"/><Relationship Id="rId4" Type="http://schemas.openxmlformats.org/officeDocument/2006/relationships/oleObject" Target="../embeddings/oleObject16.bin"/></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notesSlide" Target="../notesSlides/notesSlide18.xml"/><Relationship Id="rId7" Type="http://schemas.openxmlformats.org/officeDocument/2006/relationships/image" Target="../media/image31.wmf"/><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oleObject" Target="../embeddings/oleObject18.bin"/><Relationship Id="rId5" Type="http://schemas.openxmlformats.org/officeDocument/2006/relationships/image" Target="../media/image30.wmf"/><Relationship Id="rId4" Type="http://schemas.openxmlformats.org/officeDocument/2006/relationships/oleObject" Target="../embeddings/oleObject17.bin"/><Relationship Id="rId9" Type="http://schemas.openxmlformats.org/officeDocument/2006/relationships/image" Target="../media/image23.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33.JPG"/><Relationship Id="rId5" Type="http://schemas.openxmlformats.org/officeDocument/2006/relationships/image" Target="../media/image32.wmf"/><Relationship Id="rId4" Type="http://schemas.openxmlformats.org/officeDocument/2006/relationships/oleObject" Target="../embeddings/oleObject19.bin"/></Relationships>
</file>

<file path=ppt/slides/_rels/slide32.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notesSlide" Target="../notesSlides/notesSlide20.xml"/><Relationship Id="rId7" Type="http://schemas.openxmlformats.org/officeDocument/2006/relationships/image" Target="../media/image35.wmf"/><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oleObject" Target="../embeddings/oleObject21.bin"/><Relationship Id="rId5" Type="http://schemas.openxmlformats.org/officeDocument/2006/relationships/image" Target="../media/image34.wmf"/><Relationship Id="rId4" Type="http://schemas.openxmlformats.org/officeDocument/2006/relationships/oleObject" Target="../embeddings/oleObject20.bin"/><Relationship Id="rId9" Type="http://schemas.openxmlformats.org/officeDocument/2006/relationships/image" Target="../media/image37.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image" Target="../media/image39.jpeg"/><Relationship Id="rId5" Type="http://schemas.openxmlformats.org/officeDocument/2006/relationships/image" Target="../media/image38.wmf"/><Relationship Id="rId4" Type="http://schemas.openxmlformats.org/officeDocument/2006/relationships/oleObject" Target="../embeddings/oleObject22.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22.xml"/><Relationship Id="rId7" Type="http://schemas.openxmlformats.org/officeDocument/2006/relationships/image" Target="../media/image41.wmf"/><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oleObject" Target="../embeddings/oleObject24.bin"/><Relationship Id="rId5" Type="http://schemas.openxmlformats.org/officeDocument/2006/relationships/image" Target="../media/image40.wmf"/><Relationship Id="rId10" Type="http://schemas.openxmlformats.org/officeDocument/2006/relationships/image" Target="../media/image43.jpg"/><Relationship Id="rId4" Type="http://schemas.openxmlformats.org/officeDocument/2006/relationships/oleObject" Target="../embeddings/oleObject23.bin"/><Relationship Id="rId9" Type="http://schemas.openxmlformats.org/officeDocument/2006/relationships/image" Target="../media/image42.w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image" Target="../media/image43.jpg"/><Relationship Id="rId5" Type="http://schemas.openxmlformats.org/officeDocument/2006/relationships/image" Target="../media/image44.wmf"/><Relationship Id="rId4" Type="http://schemas.openxmlformats.org/officeDocument/2006/relationships/oleObject" Target="../embeddings/oleObject26.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6.wmf"/><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oleObject" Target="../embeddings/oleObject28.bin"/><Relationship Id="rId5" Type="http://schemas.openxmlformats.org/officeDocument/2006/relationships/image" Target="../media/image45.wmf"/><Relationship Id="rId4" Type="http://schemas.openxmlformats.org/officeDocument/2006/relationships/oleObject" Target="../embeddings/oleObject27.bin"/></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vmlDrawing" Target="../drawings/vmlDrawing16.vml"/><Relationship Id="rId5" Type="http://schemas.openxmlformats.org/officeDocument/2006/relationships/image" Target="../media/image48.wmf"/><Relationship Id="rId4" Type="http://schemas.openxmlformats.org/officeDocument/2006/relationships/oleObject" Target="../embeddings/oleObject29.bin"/></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51.jpe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55.jp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59.png"/><Relationship Id="rId5" Type="http://schemas.openxmlformats.org/officeDocument/2006/relationships/image" Target="../media/image56.pn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notesSlide" Target="../notesSlides/notesSlide38.xml"/><Relationship Id="rId7" Type="http://schemas.openxmlformats.org/officeDocument/2006/relationships/image" Target="../media/image61.wmf"/><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oleObject" Target="../embeddings/oleObject31.bin"/><Relationship Id="rId11" Type="http://schemas.openxmlformats.org/officeDocument/2006/relationships/image" Target="../media/image64.png"/><Relationship Id="rId5" Type="http://schemas.openxmlformats.org/officeDocument/2006/relationships/image" Target="../media/image60.wmf"/><Relationship Id="rId10" Type="http://schemas.openxmlformats.org/officeDocument/2006/relationships/image" Target="../media/image63.png"/><Relationship Id="rId4" Type="http://schemas.openxmlformats.org/officeDocument/2006/relationships/oleObject" Target="../embeddings/oleObject30.bin"/><Relationship Id="rId9" Type="http://schemas.openxmlformats.org/officeDocument/2006/relationships/image" Target="../media/image62.wmf"/></Relationships>
</file>

<file path=ppt/slides/_rels/slide5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9.xml"/><Relationship Id="rId7" Type="http://schemas.openxmlformats.org/officeDocument/2006/relationships/image" Target="../media/image66.wmf"/><Relationship Id="rId2" Type="http://schemas.openxmlformats.org/officeDocument/2006/relationships/slideLayout" Target="../slideLayouts/slideLayout4.xml"/><Relationship Id="rId1" Type="http://schemas.openxmlformats.org/officeDocument/2006/relationships/vmlDrawing" Target="../drawings/vmlDrawing18.vml"/><Relationship Id="rId6" Type="http://schemas.openxmlformats.org/officeDocument/2006/relationships/oleObject" Target="../embeddings/oleObject34.bin"/><Relationship Id="rId5" Type="http://schemas.openxmlformats.org/officeDocument/2006/relationships/image" Target="../media/image65.wmf"/><Relationship Id="rId4" Type="http://schemas.openxmlformats.org/officeDocument/2006/relationships/oleObject" Target="../embeddings/oleObject33.bin"/></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notesSlide" Target="../notesSlides/notesSlide40.xml"/><Relationship Id="rId7" Type="http://schemas.openxmlformats.org/officeDocument/2006/relationships/image" Target="../media/image68.wmf"/><Relationship Id="rId2" Type="http://schemas.openxmlformats.org/officeDocument/2006/relationships/slideLayout" Target="../slideLayouts/slideLayout4.xml"/><Relationship Id="rId1" Type="http://schemas.openxmlformats.org/officeDocument/2006/relationships/vmlDrawing" Target="../drawings/vmlDrawing19.vml"/><Relationship Id="rId6" Type="http://schemas.openxmlformats.org/officeDocument/2006/relationships/oleObject" Target="../embeddings/oleObject36.bin"/><Relationship Id="rId5" Type="http://schemas.openxmlformats.org/officeDocument/2006/relationships/image" Target="../media/image67.wmf"/><Relationship Id="rId4" Type="http://schemas.openxmlformats.org/officeDocument/2006/relationships/oleObject" Target="../embeddings/oleObject35.bin"/><Relationship Id="rId9" Type="http://schemas.openxmlformats.org/officeDocument/2006/relationships/image" Target="../media/image69.wmf"/></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notesSlide" Target="../notesSlides/notesSlide41.xml"/><Relationship Id="rId7" Type="http://schemas.openxmlformats.org/officeDocument/2006/relationships/image" Target="../media/image71.wmf"/><Relationship Id="rId2" Type="http://schemas.openxmlformats.org/officeDocument/2006/relationships/slideLayout" Target="../slideLayouts/slideLayout4.xml"/><Relationship Id="rId1" Type="http://schemas.openxmlformats.org/officeDocument/2006/relationships/vmlDrawing" Target="../drawings/vmlDrawing20.vml"/><Relationship Id="rId6" Type="http://schemas.openxmlformats.org/officeDocument/2006/relationships/oleObject" Target="../embeddings/oleObject39.bin"/><Relationship Id="rId5" Type="http://schemas.openxmlformats.org/officeDocument/2006/relationships/image" Target="../media/image70.wmf"/><Relationship Id="rId4" Type="http://schemas.openxmlformats.org/officeDocument/2006/relationships/oleObject" Target="../embeddings/oleObject38.bin"/><Relationship Id="rId9" Type="http://schemas.openxmlformats.org/officeDocument/2006/relationships/image" Target="../media/image72.wmf"/></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76.wmf"/><Relationship Id="rId3" Type="http://schemas.openxmlformats.org/officeDocument/2006/relationships/notesSlide" Target="../notesSlides/notesSlide42.xml"/><Relationship Id="rId7" Type="http://schemas.openxmlformats.org/officeDocument/2006/relationships/image" Target="../media/image73.wmf"/><Relationship Id="rId12" Type="http://schemas.openxmlformats.org/officeDocument/2006/relationships/oleObject" Target="../embeddings/oleObject44.bin"/><Relationship Id="rId2" Type="http://schemas.openxmlformats.org/officeDocument/2006/relationships/slideLayout" Target="../slideLayouts/slideLayout4.xml"/><Relationship Id="rId1" Type="http://schemas.openxmlformats.org/officeDocument/2006/relationships/vmlDrawing" Target="../drawings/vmlDrawing21.vml"/><Relationship Id="rId6" Type="http://schemas.openxmlformats.org/officeDocument/2006/relationships/oleObject" Target="../embeddings/oleObject41.bin"/><Relationship Id="rId11" Type="http://schemas.openxmlformats.org/officeDocument/2006/relationships/image" Target="../media/image75.wmf"/><Relationship Id="rId5" Type="http://schemas.openxmlformats.org/officeDocument/2006/relationships/image" Target="../media/image64.png"/><Relationship Id="rId10" Type="http://schemas.openxmlformats.org/officeDocument/2006/relationships/oleObject" Target="../embeddings/oleObject43.bin"/><Relationship Id="rId4" Type="http://schemas.openxmlformats.org/officeDocument/2006/relationships/image" Target="../media/image77.png"/><Relationship Id="rId9" Type="http://schemas.openxmlformats.org/officeDocument/2006/relationships/image" Target="../media/image74.wmf"/></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notesSlide" Target="../notesSlides/notesSlide43.xml"/><Relationship Id="rId7" Type="http://schemas.openxmlformats.org/officeDocument/2006/relationships/image" Target="../media/image79.wmf"/><Relationship Id="rId2" Type="http://schemas.openxmlformats.org/officeDocument/2006/relationships/slideLayout" Target="../slideLayouts/slideLayout4.xml"/><Relationship Id="rId1" Type="http://schemas.openxmlformats.org/officeDocument/2006/relationships/vmlDrawing" Target="../drawings/vmlDrawing22.vml"/><Relationship Id="rId6" Type="http://schemas.openxmlformats.org/officeDocument/2006/relationships/oleObject" Target="../embeddings/oleObject46.bin"/><Relationship Id="rId5" Type="http://schemas.openxmlformats.org/officeDocument/2006/relationships/image" Target="../media/image78.wmf"/><Relationship Id="rId4" Type="http://schemas.openxmlformats.org/officeDocument/2006/relationships/oleObject" Target="../embeddings/oleObject45.bin"/><Relationship Id="rId9" Type="http://schemas.openxmlformats.org/officeDocument/2006/relationships/image" Target="../media/image80.wmf"/></Relationships>
</file>

<file path=ppt/slides/_rels/slide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4.emf"/></Relationships>
</file>

<file path=ppt/slides/_rels/slide5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notesSlide" Target="../notesSlides/notesSlide47.xml"/><Relationship Id="rId7" Type="http://schemas.openxmlformats.org/officeDocument/2006/relationships/image" Target="../media/image84.wmf"/><Relationship Id="rId2" Type="http://schemas.openxmlformats.org/officeDocument/2006/relationships/slideLayout" Target="../slideLayouts/slideLayout4.xml"/><Relationship Id="rId1" Type="http://schemas.openxmlformats.org/officeDocument/2006/relationships/vmlDrawing" Target="../drawings/vmlDrawing23.vml"/><Relationship Id="rId6" Type="http://schemas.openxmlformats.org/officeDocument/2006/relationships/oleObject" Target="../embeddings/oleObject49.bin"/><Relationship Id="rId5" Type="http://schemas.openxmlformats.org/officeDocument/2006/relationships/image" Target="../media/image83.wmf"/><Relationship Id="rId4" Type="http://schemas.openxmlformats.org/officeDocument/2006/relationships/oleObject" Target="../embeddings/oleObject48.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2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2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87.png"/><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7.png"/><Relationship Id="rId4" Type="http://schemas.openxmlformats.org/officeDocument/2006/relationships/image" Target="../media/image86.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87.png"/><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88.emf"/></Relationships>
</file>

<file path=ppt/slides/_rels/slide7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6.png"/><Relationship Id="rId7"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7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6.png"/><Relationship Id="rId7" Type="http://schemas.openxmlformats.org/officeDocument/2006/relationships/image" Target="../media/image92.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86.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8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86.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97.png"/><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xml"/><Relationship Id="rId1" Type="http://schemas.openxmlformats.org/officeDocument/2006/relationships/tags" Target="../tags/tag22.xml"/><Relationship Id="rId5" Type="http://schemas.openxmlformats.org/officeDocument/2006/relationships/image" Target="../media/image97.png"/><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97.png"/><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86.png"/><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97.png"/><Relationship Id="rId4" Type="http://schemas.openxmlformats.org/officeDocument/2006/relationships/image" Target="../media/image86.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tags" Target="../tags/tag26.xml"/><Relationship Id="rId5" Type="http://schemas.openxmlformats.org/officeDocument/2006/relationships/image" Target="../media/image86.png"/><Relationship Id="rId4" Type="http://schemas.openxmlformats.org/officeDocument/2006/relationships/image" Target="../media/image97.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oleObject" Target="../embeddings/oleObject52.bin"/><Relationship Id="rId3" Type="http://schemas.openxmlformats.org/officeDocument/2006/relationships/notesSlide" Target="../notesSlides/notesSlide70.xml"/><Relationship Id="rId7" Type="http://schemas.openxmlformats.org/officeDocument/2006/relationships/image" Target="../media/image99.wmf"/><Relationship Id="rId2" Type="http://schemas.openxmlformats.org/officeDocument/2006/relationships/slideLayout" Target="../slideLayouts/slideLayout4.xml"/><Relationship Id="rId1" Type="http://schemas.openxmlformats.org/officeDocument/2006/relationships/vmlDrawing" Target="../drawings/vmlDrawing24.vml"/><Relationship Id="rId6" Type="http://schemas.openxmlformats.org/officeDocument/2006/relationships/oleObject" Target="../embeddings/oleObject51.bin"/><Relationship Id="rId11" Type="http://schemas.openxmlformats.org/officeDocument/2006/relationships/image" Target="../media/image101.wmf"/><Relationship Id="rId5" Type="http://schemas.openxmlformats.org/officeDocument/2006/relationships/image" Target="../media/image98.wmf"/><Relationship Id="rId10" Type="http://schemas.openxmlformats.org/officeDocument/2006/relationships/oleObject" Target="../embeddings/oleObject53.bin"/><Relationship Id="rId4" Type="http://schemas.openxmlformats.org/officeDocument/2006/relationships/oleObject" Target="../embeddings/oleObject50.bin"/><Relationship Id="rId9" Type="http://schemas.openxmlformats.org/officeDocument/2006/relationships/image" Target="../media/image100.wmf"/></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1.xml"/><Relationship Id="rId7" Type="http://schemas.openxmlformats.org/officeDocument/2006/relationships/image" Target="../media/image103.wmf"/><Relationship Id="rId2" Type="http://schemas.openxmlformats.org/officeDocument/2006/relationships/slideLayout" Target="../slideLayouts/slideLayout4.xml"/><Relationship Id="rId1" Type="http://schemas.openxmlformats.org/officeDocument/2006/relationships/vmlDrawing" Target="../drawings/vmlDrawing25.vml"/><Relationship Id="rId6" Type="http://schemas.openxmlformats.org/officeDocument/2006/relationships/oleObject" Target="../embeddings/oleObject55.bin"/><Relationship Id="rId5" Type="http://schemas.openxmlformats.org/officeDocument/2006/relationships/image" Target="../media/image102.wmf"/><Relationship Id="rId4" Type="http://schemas.openxmlformats.org/officeDocument/2006/relationships/oleObject" Target="../embeddings/oleObject54.bin"/></Relationships>
</file>

<file path=ppt/slides/_rels/slide8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Topic 2: Motion in One Dimension</a:t>
            </a:r>
          </a:p>
        </p:txBody>
      </p:sp>
      <p:pic>
        <p:nvPicPr>
          <p:cNvPr id="7" name="Picture 18" descr="BrooksCole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711825"/>
            <a:ext cx="2584450" cy="925513"/>
          </a:xfrm>
          <a:prstGeom prst="rect">
            <a:avLst/>
          </a:prstGeom>
          <a:solidFill>
            <a:srgbClr val="0B4FA4"/>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30200" y="5905500"/>
            <a:ext cx="3200400" cy="923330"/>
          </a:xfrm>
          <a:prstGeom prst="rect">
            <a:avLst/>
          </a:prstGeom>
          <a:noFill/>
        </p:spPr>
        <p:txBody>
          <a:bodyPr wrap="square" rtlCol="0">
            <a:spAutoFit/>
          </a:bodyPr>
          <a:lstStyle/>
          <a:p>
            <a:r>
              <a:rPr lang="en-US" dirty="0"/>
              <a:t>College Physics, 11e</a:t>
            </a:r>
          </a:p>
          <a:p>
            <a:r>
              <a:rPr lang="en-US" dirty="0"/>
              <a:t>Raymond A. </a:t>
            </a:r>
            <a:r>
              <a:rPr lang="en-US" dirty="0" err="1"/>
              <a:t>Serway</a:t>
            </a:r>
            <a:r>
              <a:rPr lang="en-US" dirty="0"/>
              <a:t>; </a:t>
            </a:r>
          </a:p>
          <a:p>
            <a:r>
              <a:rPr lang="en-US" dirty="0"/>
              <a:t>Chris </a:t>
            </a:r>
            <a:r>
              <a:rPr lang="en-US" dirty="0" err="1"/>
              <a:t>Vuille</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293" y="1391780"/>
            <a:ext cx="6145414" cy="4081656"/>
          </a:xfrm>
          <a:prstGeom prst="rect">
            <a:avLst/>
          </a:prstGeom>
        </p:spPr>
      </p:pic>
    </p:spTree>
    <p:extLst>
      <p:ext uri="{BB962C8B-B14F-4D97-AF65-F5344CB8AC3E}">
        <p14:creationId xmlns:p14="http://schemas.microsoft.com/office/powerpoint/2010/main" val="2867937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2008094"/>
            <a:ext cx="8229600" cy="2863850"/>
          </a:xfrm>
        </p:spPr>
        <p:txBody>
          <a:bodyPr>
            <a:noAutofit/>
          </a:bodyPr>
          <a:lstStyle/>
          <a:p>
            <a:pPr marL="609600" indent="-609600">
              <a:buClr>
                <a:schemeClr val="tx1"/>
              </a:buClr>
              <a:buFontTx/>
              <a:buAutoNum type="arabicPeriod"/>
            </a:pPr>
            <a:r>
              <a:rPr lang="en-US" altLang="en-US" dirty="0"/>
              <a:t>must have the same sign.</a:t>
            </a:r>
          </a:p>
          <a:p>
            <a:pPr marL="609600" indent="-609600">
              <a:buClr>
                <a:schemeClr val="tx1"/>
              </a:buClr>
              <a:buFontTx/>
              <a:buAutoNum type="arabicPeriod"/>
            </a:pPr>
            <a:r>
              <a:rPr lang="en-US" altLang="en-US" dirty="0"/>
              <a:t>can have opposite signs.</a:t>
            </a:r>
          </a:p>
          <a:p>
            <a:pPr marL="609600" indent="-609600">
              <a:buClr>
                <a:schemeClr val="tx1"/>
              </a:buClr>
              <a:buFontTx/>
              <a:buAutoNum type="arabicPeriod"/>
            </a:pPr>
            <a:r>
              <a:rPr lang="en-US" altLang="en-US" dirty="0"/>
              <a:t>must both be zero simultaneously; one cannot be zero and the other nonzero.</a:t>
            </a:r>
          </a:p>
          <a:p>
            <a:pPr marL="609600" indent="-609600">
              <a:buClr>
                <a:schemeClr val="tx1"/>
              </a:buClr>
              <a:buFontTx/>
              <a:buAutoNum type="arabicPeriod"/>
            </a:pPr>
            <a:r>
              <a:rPr lang="en-US" altLang="en-US" dirty="0"/>
              <a:t>must have opposite signs.</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8229600" cy="820272"/>
          </a:xfrm>
        </p:spPr>
        <p:txBody>
          <a:bodyPr>
            <a:normAutofit/>
          </a:bodyPr>
          <a:lstStyle/>
          <a:p>
            <a:pPr marL="0" indent="0">
              <a:buNone/>
            </a:pPr>
            <a:r>
              <a:rPr lang="en-US" altLang="en-US" dirty="0"/>
              <a:t>The velocity and acceleration of an object</a:t>
            </a:r>
            <a:endParaRPr lang="en-US" dirty="0"/>
          </a:p>
        </p:txBody>
      </p:sp>
      <p:sp>
        <p:nvSpPr>
          <p:cNvPr id="2" name="Title 1"/>
          <p:cNvSpPr>
            <a:spLocks noGrp="1"/>
          </p:cNvSpPr>
          <p:nvPr>
            <p:ph type="title"/>
          </p:nvPr>
        </p:nvSpPr>
        <p:spPr/>
        <p:txBody>
          <a:bodyPr/>
          <a:lstStyle/>
          <a:p>
            <a:r>
              <a:rPr lang="en-US" dirty="0"/>
              <a:t>Reading Question 2-5</a:t>
            </a:r>
          </a:p>
        </p:txBody>
      </p:sp>
    </p:spTree>
    <p:extLst>
      <p:ext uri="{BB962C8B-B14F-4D97-AF65-F5344CB8AC3E}">
        <p14:creationId xmlns:p14="http://schemas.microsoft.com/office/powerpoint/2010/main" val="2716804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2008094"/>
            <a:ext cx="8229600" cy="2863850"/>
          </a:xfrm>
        </p:spPr>
        <p:txBody>
          <a:bodyPr>
            <a:noAutofit/>
          </a:bodyPr>
          <a:lstStyle/>
          <a:p>
            <a:pPr marL="609600" indent="-609600">
              <a:buClr>
                <a:schemeClr val="tx1"/>
              </a:buClr>
              <a:buFontTx/>
              <a:buAutoNum type="arabicPeriod"/>
            </a:pPr>
            <a:r>
              <a:rPr lang="en-US" altLang="en-US" dirty="0"/>
              <a:t>must have the same sign.</a:t>
            </a:r>
          </a:p>
          <a:p>
            <a:pPr marL="609600" indent="-609600">
              <a:buClr>
                <a:schemeClr val="tx1"/>
              </a:buClr>
              <a:buFontTx/>
              <a:buAutoNum type="arabicPeriod"/>
            </a:pPr>
            <a:r>
              <a:rPr lang="en-US" altLang="en-US" b="1" dirty="0"/>
              <a:t>can have opposite signs.</a:t>
            </a:r>
          </a:p>
          <a:p>
            <a:pPr marL="609600" indent="-609600">
              <a:buClr>
                <a:schemeClr val="tx1"/>
              </a:buClr>
              <a:buFontTx/>
              <a:buAutoNum type="arabicPeriod"/>
            </a:pPr>
            <a:r>
              <a:rPr lang="en-US" altLang="en-US" dirty="0"/>
              <a:t>must both be zero simultaneously; one cannot be zero and the other nonzero.</a:t>
            </a:r>
          </a:p>
          <a:p>
            <a:pPr marL="609600" indent="-609600">
              <a:buClr>
                <a:schemeClr val="tx1"/>
              </a:buClr>
              <a:buFontTx/>
              <a:buAutoNum type="arabicPeriod"/>
            </a:pPr>
            <a:r>
              <a:rPr lang="en-US" altLang="en-US" dirty="0"/>
              <a:t>must have opposite signs.</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8229600" cy="820272"/>
          </a:xfrm>
        </p:spPr>
        <p:txBody>
          <a:bodyPr>
            <a:normAutofit/>
          </a:bodyPr>
          <a:lstStyle/>
          <a:p>
            <a:pPr marL="0" indent="0">
              <a:buNone/>
            </a:pPr>
            <a:r>
              <a:rPr lang="en-US" altLang="en-US" dirty="0"/>
              <a:t>The velocity and acceleration of an object</a:t>
            </a:r>
            <a:endParaRPr lang="en-US" dirty="0"/>
          </a:p>
        </p:txBody>
      </p:sp>
      <p:sp>
        <p:nvSpPr>
          <p:cNvPr id="2" name="Title 1"/>
          <p:cNvSpPr>
            <a:spLocks noGrp="1"/>
          </p:cNvSpPr>
          <p:nvPr>
            <p:ph type="title"/>
          </p:nvPr>
        </p:nvSpPr>
        <p:spPr/>
        <p:txBody>
          <a:bodyPr/>
          <a:lstStyle/>
          <a:p>
            <a:r>
              <a:rPr lang="en-US" dirty="0"/>
              <a:t>Reading Question 2-5</a:t>
            </a:r>
          </a:p>
        </p:txBody>
      </p:sp>
    </p:spTree>
    <p:extLst>
      <p:ext uri="{BB962C8B-B14F-4D97-AF65-F5344CB8AC3E}">
        <p14:creationId xmlns:p14="http://schemas.microsoft.com/office/powerpoint/2010/main" val="3711647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2219217"/>
            <a:ext cx="8578825" cy="2262311"/>
          </a:xfrm>
        </p:spPr>
        <p:txBody>
          <a:bodyPr>
            <a:normAutofit/>
          </a:bodyPr>
          <a:lstStyle/>
          <a:p>
            <a:pPr marL="609600" indent="-609600">
              <a:buClr>
                <a:schemeClr val="tx1"/>
              </a:buClr>
              <a:buFontTx/>
              <a:buAutoNum type="arabicPeriod"/>
            </a:pPr>
            <a:r>
              <a:rPr lang="en-US" altLang="en-US" dirty="0"/>
              <a:t>cannot be used if the acceleration is equal to zero.</a:t>
            </a:r>
          </a:p>
          <a:p>
            <a:pPr marL="609600" indent="-609600">
              <a:buClr>
                <a:schemeClr val="tx1"/>
              </a:buClr>
              <a:buFontTx/>
              <a:buAutoNum type="arabicPeriod"/>
            </a:pPr>
            <a:r>
              <a:rPr lang="en-US" altLang="en-US" dirty="0"/>
              <a:t>cannot be used if the acceleration varies with time.</a:t>
            </a:r>
          </a:p>
          <a:p>
            <a:pPr marL="609600" indent="-609600">
              <a:buClr>
                <a:schemeClr val="tx1"/>
              </a:buClr>
              <a:buFontTx/>
              <a:buAutoNum type="arabicPeriod"/>
            </a:pPr>
            <a:r>
              <a:rPr lang="en-US" altLang="en-US" dirty="0"/>
              <a:t>can be used in any situation.</a:t>
            </a:r>
          </a:p>
          <a:p>
            <a:pPr marL="609600" indent="-609600">
              <a:buClr>
                <a:schemeClr val="tx1"/>
              </a:buClr>
              <a:buFontTx/>
              <a:buAutoNum type="arabicPeriod"/>
            </a:pPr>
            <a:r>
              <a:rPr lang="en-US" altLang="en-US" dirty="0"/>
              <a:t>None of these choices are correct.</a:t>
            </a:r>
          </a:p>
        </p:txBody>
      </p:sp>
      <p:sp>
        <p:nvSpPr>
          <p:cNvPr id="7" name="Content Placeholder 6"/>
          <p:cNvSpPr>
            <a:spLocks noGrp="1"/>
          </p:cNvSpPr>
          <p:nvPr>
            <p:ph sz="half" idx="1"/>
          </p:nvPr>
        </p:nvSpPr>
        <p:spPr>
          <a:xfrm>
            <a:off x="457200" y="1371600"/>
            <a:ext cx="7912100" cy="1016001"/>
          </a:xfrm>
        </p:spPr>
        <p:txBody>
          <a:bodyPr>
            <a:normAutofit/>
          </a:bodyPr>
          <a:lstStyle/>
          <a:p>
            <a:pPr marL="0" indent="0">
              <a:buNone/>
            </a:pPr>
            <a:r>
              <a:rPr lang="en-US" altLang="en-US" dirty="0"/>
              <a:t>The equations of kinematics, which are given in the table,</a:t>
            </a:r>
            <a:endParaRPr lang="el-GR" altLang="en-US" dirty="0">
              <a:cs typeface="Arial" panose="020B0604020202020204" pitchFamily="34" charset="0"/>
            </a:endParaRPr>
          </a:p>
        </p:txBody>
      </p:sp>
      <p:sp>
        <p:nvSpPr>
          <p:cNvPr id="2" name="Title 1"/>
          <p:cNvSpPr>
            <a:spLocks noGrp="1"/>
          </p:cNvSpPr>
          <p:nvPr>
            <p:ph type="title"/>
          </p:nvPr>
        </p:nvSpPr>
        <p:spPr/>
        <p:txBody>
          <a:bodyPr/>
          <a:lstStyle/>
          <a:p>
            <a:r>
              <a:rPr lang="en-US" dirty="0"/>
              <a:t>Reading Question 2-6</a:t>
            </a:r>
          </a:p>
        </p:txBody>
      </p:sp>
      <p:pic>
        <p:nvPicPr>
          <p:cNvPr id="3" name="Picture 2"/>
          <p:cNvPicPr>
            <a:picLocks noChangeAspect="1"/>
          </p:cNvPicPr>
          <p:nvPr/>
        </p:nvPicPr>
        <p:blipFill>
          <a:blip r:embed="rId2"/>
          <a:stretch>
            <a:fillRect/>
          </a:stretch>
        </p:blipFill>
        <p:spPr>
          <a:xfrm>
            <a:off x="1197084" y="4402004"/>
            <a:ext cx="6432331" cy="2455996"/>
          </a:xfrm>
          <a:prstGeom prst="rect">
            <a:avLst/>
          </a:prstGeom>
        </p:spPr>
      </p:pic>
    </p:spTree>
    <p:extLst>
      <p:ext uri="{BB962C8B-B14F-4D97-AF65-F5344CB8AC3E}">
        <p14:creationId xmlns:p14="http://schemas.microsoft.com/office/powerpoint/2010/main" val="141922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2214285"/>
            <a:ext cx="8578825" cy="2262311"/>
          </a:xfrm>
        </p:spPr>
        <p:txBody>
          <a:bodyPr>
            <a:normAutofit/>
          </a:bodyPr>
          <a:lstStyle/>
          <a:p>
            <a:pPr marL="609600" indent="-609600">
              <a:buClr>
                <a:schemeClr val="tx1"/>
              </a:buClr>
              <a:buFontTx/>
              <a:buAutoNum type="arabicPeriod"/>
            </a:pPr>
            <a:r>
              <a:rPr lang="en-US" altLang="en-US" dirty="0"/>
              <a:t>cannot be used if the acceleration is equal to zero.</a:t>
            </a:r>
          </a:p>
          <a:p>
            <a:pPr marL="609600" indent="-609600">
              <a:buClr>
                <a:schemeClr val="tx1"/>
              </a:buClr>
              <a:buFontTx/>
              <a:buAutoNum type="arabicPeriod"/>
            </a:pPr>
            <a:r>
              <a:rPr lang="en-US" altLang="en-US" b="1" dirty="0"/>
              <a:t>cannot be used if the acceleration varies with time.</a:t>
            </a:r>
          </a:p>
          <a:p>
            <a:pPr marL="609600" indent="-609600">
              <a:buClr>
                <a:schemeClr val="tx1"/>
              </a:buClr>
              <a:buFontTx/>
              <a:buAutoNum type="arabicPeriod"/>
            </a:pPr>
            <a:r>
              <a:rPr lang="en-US" altLang="en-US" dirty="0"/>
              <a:t>can be used in any situation.</a:t>
            </a:r>
          </a:p>
          <a:p>
            <a:pPr marL="609600" indent="-609600">
              <a:buClr>
                <a:schemeClr val="tx1"/>
              </a:buClr>
              <a:buFontTx/>
              <a:buAutoNum type="arabicPeriod"/>
            </a:pPr>
            <a:r>
              <a:rPr lang="en-US" altLang="en-US" dirty="0"/>
              <a:t>None of these choices are correct.</a:t>
            </a:r>
          </a:p>
        </p:txBody>
      </p:sp>
      <p:sp>
        <p:nvSpPr>
          <p:cNvPr id="7" name="Content Placeholder 6"/>
          <p:cNvSpPr>
            <a:spLocks noGrp="1"/>
          </p:cNvSpPr>
          <p:nvPr>
            <p:ph sz="half" idx="1"/>
          </p:nvPr>
        </p:nvSpPr>
        <p:spPr>
          <a:xfrm>
            <a:off x="457200" y="1371600"/>
            <a:ext cx="7912100" cy="1016001"/>
          </a:xfrm>
        </p:spPr>
        <p:txBody>
          <a:bodyPr>
            <a:normAutofit/>
          </a:bodyPr>
          <a:lstStyle/>
          <a:p>
            <a:pPr marL="0" indent="0">
              <a:buNone/>
            </a:pPr>
            <a:r>
              <a:rPr lang="en-US" altLang="en-US" dirty="0"/>
              <a:t>The equations of kinematics, which are given in the table,</a:t>
            </a:r>
            <a:endParaRPr lang="el-GR" altLang="en-US" dirty="0">
              <a:cs typeface="Arial" panose="020B0604020202020204" pitchFamily="34" charset="0"/>
            </a:endParaRPr>
          </a:p>
        </p:txBody>
      </p:sp>
      <p:sp>
        <p:nvSpPr>
          <p:cNvPr id="2" name="Title 1"/>
          <p:cNvSpPr>
            <a:spLocks noGrp="1"/>
          </p:cNvSpPr>
          <p:nvPr>
            <p:ph type="title"/>
          </p:nvPr>
        </p:nvSpPr>
        <p:spPr/>
        <p:txBody>
          <a:bodyPr/>
          <a:lstStyle/>
          <a:p>
            <a:r>
              <a:rPr lang="en-US" dirty="0"/>
              <a:t>Reading Question 2-6</a:t>
            </a:r>
          </a:p>
        </p:txBody>
      </p:sp>
      <p:pic>
        <p:nvPicPr>
          <p:cNvPr id="10" name="Picture 9"/>
          <p:cNvPicPr>
            <a:picLocks noChangeAspect="1"/>
          </p:cNvPicPr>
          <p:nvPr/>
        </p:nvPicPr>
        <p:blipFill>
          <a:blip r:embed="rId2"/>
          <a:stretch>
            <a:fillRect/>
          </a:stretch>
        </p:blipFill>
        <p:spPr>
          <a:xfrm>
            <a:off x="1197084" y="4402004"/>
            <a:ext cx="6432331" cy="2455996"/>
          </a:xfrm>
          <a:prstGeom prst="rect">
            <a:avLst/>
          </a:prstGeom>
        </p:spPr>
      </p:pic>
    </p:spTree>
    <p:extLst>
      <p:ext uri="{BB962C8B-B14F-4D97-AF65-F5344CB8AC3E}">
        <p14:creationId xmlns:p14="http://schemas.microsoft.com/office/powerpoint/2010/main" val="4114538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TOPIC </a:t>
            </a:r>
            <a:r>
              <a:rPr lang="en-US" dirty="0"/>
              <a:t>Discussion</a:t>
            </a:r>
          </a:p>
        </p:txBody>
      </p:sp>
      <p:sp>
        <p:nvSpPr>
          <p:cNvPr id="7" name="Text Placeholder 6"/>
          <p:cNvSpPr>
            <a:spLocks noGrp="1"/>
          </p:cNvSpPr>
          <p:nvPr>
            <p:ph type="body" idx="1"/>
          </p:nvPr>
        </p:nvSpPr>
        <p:spPr/>
        <p:txBody>
          <a:bodyPr/>
          <a:lstStyle/>
          <a:p>
            <a:r>
              <a:rPr lang="en-US" b="1" dirty="0">
                <a:solidFill>
                  <a:schemeClr val="tx1"/>
                </a:solidFill>
              </a:rPr>
              <a:t>Topic </a:t>
            </a:r>
            <a:r>
              <a:rPr lang="en-US" b="1" dirty="0"/>
              <a:t>2</a:t>
            </a:r>
            <a:r>
              <a:rPr lang="en-US" b="1" dirty="0">
                <a:solidFill>
                  <a:schemeClr val="tx1"/>
                </a:solidFill>
              </a:rPr>
              <a:t>: Motion in One Dimension</a:t>
            </a:r>
          </a:p>
        </p:txBody>
      </p:sp>
      <p:sp>
        <p:nvSpPr>
          <p:cNvPr id="4" name="Footer Placeholder 3"/>
          <p:cNvSpPr>
            <a:spLocks noGrp="1"/>
          </p:cNvSpPr>
          <p:nvPr>
            <p:ph type="ftr" sz="quarter" idx="11"/>
          </p:nvPr>
        </p:nvSpPr>
        <p:spPr/>
        <p:txBody>
          <a:bodyPr/>
          <a:lstStyle/>
          <a:p>
            <a:r>
              <a:rPr lang="en-US"/>
              <a:t>©Cengage</a:t>
            </a:r>
            <a:endParaRPr lang="en-US" dirty="0"/>
          </a:p>
        </p:txBody>
      </p:sp>
    </p:spTree>
    <p:extLst>
      <p:ext uri="{BB962C8B-B14F-4D97-AF65-F5344CB8AC3E}">
        <p14:creationId xmlns:p14="http://schemas.microsoft.com/office/powerpoint/2010/main" val="479765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730854426"/>
              </p:ext>
            </p:extLst>
          </p:nvPr>
        </p:nvGraphicFramePr>
        <p:xfrm>
          <a:off x="2581275" y="6088063"/>
          <a:ext cx="3981450" cy="633412"/>
        </p:xfrm>
        <a:graphic>
          <a:graphicData uri="http://schemas.openxmlformats.org/presentationml/2006/ole">
            <mc:AlternateContent xmlns:mc="http://schemas.openxmlformats.org/markup-compatibility/2006">
              <mc:Choice xmlns:v="urn:schemas-microsoft-com:vml" Requires="v">
                <p:oleObj spid="_x0000_s68685" name="Equation" r:id="rId4" imgW="1269720" imgH="203040" progId="Equation.DSMT4">
                  <p:embed/>
                </p:oleObj>
              </mc:Choice>
              <mc:Fallback>
                <p:oleObj name="Equation" r:id="rId4" imgW="1269720" imgH="203040" progId="Equation.DSMT4">
                  <p:embed/>
                  <p:pic>
                    <p:nvPicPr>
                      <p:cNvPr id="0" name=""/>
                      <p:cNvPicPr>
                        <a:picLocks noChangeAspect="1" noChangeArrowheads="1"/>
                      </p:cNvPicPr>
                      <p:nvPr/>
                    </p:nvPicPr>
                    <p:blipFill>
                      <a:blip r:embed="rId5"/>
                      <a:srcRect/>
                      <a:stretch>
                        <a:fillRect/>
                      </a:stretch>
                    </p:blipFill>
                    <p:spPr bwMode="auto">
                      <a:xfrm>
                        <a:off x="2581275" y="6088063"/>
                        <a:ext cx="3981450" cy="633412"/>
                      </a:xfrm>
                      <a:prstGeom prst="rect">
                        <a:avLst/>
                      </a:prstGeom>
                      <a:noFill/>
                    </p:spPr>
                  </p:pic>
                </p:oleObj>
              </mc:Fallback>
            </mc:AlternateContent>
          </a:graphicData>
        </a:graphic>
      </p:graphicFrame>
      <p:sp>
        <p:nvSpPr>
          <p:cNvPr id="3" name="Title 2"/>
          <p:cNvSpPr>
            <a:spLocks noGrp="1"/>
          </p:cNvSpPr>
          <p:nvPr>
            <p:ph type="title"/>
          </p:nvPr>
        </p:nvSpPr>
        <p:spPr/>
        <p:txBody>
          <a:bodyPr/>
          <a:lstStyle/>
          <a:p>
            <a:r>
              <a:rPr lang="en-US" dirty="0"/>
              <a:t>Displacement</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5306" y="1371165"/>
            <a:ext cx="6233387" cy="4767411"/>
          </a:xfrm>
          <a:prstGeom prst="rect">
            <a:avLst/>
          </a:prstGeom>
        </p:spPr>
      </p:pic>
    </p:spTree>
    <p:extLst>
      <p:ext uri="{BB962C8B-B14F-4D97-AF65-F5344CB8AC3E}">
        <p14:creationId xmlns:p14="http://schemas.microsoft.com/office/powerpoint/2010/main" val="269855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306" y="1371165"/>
            <a:ext cx="6233387" cy="4767411"/>
          </a:xfrm>
          <a:prstGeom prst="rect">
            <a:avLst/>
          </a:prstGeom>
        </p:spPr>
      </p:pic>
      <p:sp>
        <p:nvSpPr>
          <p:cNvPr id="4" name="Footer Placeholder 3"/>
          <p:cNvSpPr>
            <a:spLocks noGrp="1"/>
          </p:cNvSpPr>
          <p:nvPr>
            <p:ph type="ftr" sz="quarter" idx="11"/>
          </p:nvPr>
        </p:nvSpPr>
        <p:spPr/>
        <p:txBody>
          <a:bodyPr/>
          <a:lstStyle/>
          <a:p>
            <a:r>
              <a:rPr lang="en-US"/>
              <a:t>©Cengage</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4271415571"/>
              </p:ext>
            </p:extLst>
          </p:nvPr>
        </p:nvGraphicFramePr>
        <p:xfrm>
          <a:off x="1906588" y="6119812"/>
          <a:ext cx="5635625" cy="601663"/>
        </p:xfrm>
        <a:graphic>
          <a:graphicData uri="http://schemas.openxmlformats.org/presentationml/2006/ole">
            <mc:AlternateContent xmlns:mc="http://schemas.openxmlformats.org/markup-compatibility/2006">
              <mc:Choice xmlns:v="urn:schemas-microsoft-com:vml" Requires="v">
                <p:oleObj spid="_x0000_s39308" name="Equation" r:id="rId5" imgW="1892160" imgH="203040" progId="Equation.DSMT4">
                  <p:embed/>
                </p:oleObj>
              </mc:Choice>
              <mc:Fallback>
                <p:oleObj name="Equation" r:id="rId5" imgW="1892160" imgH="203040" progId="Equation.DSMT4">
                  <p:embed/>
                  <p:pic>
                    <p:nvPicPr>
                      <p:cNvPr id="0" name=""/>
                      <p:cNvPicPr>
                        <a:picLocks noChangeAspect="1" noChangeArrowheads="1"/>
                      </p:cNvPicPr>
                      <p:nvPr/>
                    </p:nvPicPr>
                    <p:blipFill>
                      <a:blip r:embed="rId6"/>
                      <a:srcRect/>
                      <a:stretch>
                        <a:fillRect/>
                      </a:stretch>
                    </p:blipFill>
                    <p:spPr bwMode="auto">
                      <a:xfrm>
                        <a:off x="1906588" y="6119812"/>
                        <a:ext cx="5635625" cy="601663"/>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323579884"/>
              </p:ext>
            </p:extLst>
          </p:nvPr>
        </p:nvGraphicFramePr>
        <p:xfrm>
          <a:off x="3777456" y="2491921"/>
          <a:ext cx="1589087" cy="563562"/>
        </p:xfrm>
        <a:graphic>
          <a:graphicData uri="http://schemas.openxmlformats.org/presentationml/2006/ole">
            <mc:AlternateContent xmlns:mc="http://schemas.openxmlformats.org/markup-compatibility/2006">
              <mc:Choice xmlns:v="urn:schemas-microsoft-com:vml" Requires="v">
                <p:oleObj spid="_x0000_s39309" name="Equation" r:id="rId7" imgW="533160" imgH="190440" progId="Equation.DSMT4">
                  <p:embed/>
                </p:oleObj>
              </mc:Choice>
              <mc:Fallback>
                <p:oleObj name="Equation" r:id="rId7" imgW="533160" imgH="190440" progId="Equation.DSMT4">
                  <p:embed/>
                  <p:pic>
                    <p:nvPicPr>
                      <p:cNvPr id="0" name=""/>
                      <p:cNvPicPr>
                        <a:picLocks noChangeAspect="1" noChangeArrowheads="1"/>
                      </p:cNvPicPr>
                      <p:nvPr/>
                    </p:nvPicPr>
                    <p:blipFill>
                      <a:blip r:embed="rId8"/>
                      <a:srcRect/>
                      <a:stretch>
                        <a:fillRect/>
                      </a:stretch>
                    </p:blipFill>
                    <p:spPr bwMode="auto">
                      <a:xfrm>
                        <a:off x="3777456" y="2491921"/>
                        <a:ext cx="1589087" cy="563562"/>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14526439"/>
              </p:ext>
            </p:extLst>
          </p:nvPr>
        </p:nvGraphicFramePr>
        <p:xfrm>
          <a:off x="7173911" y="2452233"/>
          <a:ext cx="1701800" cy="603250"/>
        </p:xfrm>
        <a:graphic>
          <a:graphicData uri="http://schemas.openxmlformats.org/presentationml/2006/ole">
            <mc:AlternateContent xmlns:mc="http://schemas.openxmlformats.org/markup-compatibility/2006">
              <mc:Choice xmlns:v="urn:schemas-microsoft-com:vml" Requires="v">
                <p:oleObj spid="_x0000_s39310" name="Equation" r:id="rId9" imgW="571320" imgH="203040" progId="Equation.DSMT4">
                  <p:embed/>
                </p:oleObj>
              </mc:Choice>
              <mc:Fallback>
                <p:oleObj name="Equation" r:id="rId9" imgW="571320" imgH="203040" progId="Equation.DSMT4">
                  <p:embed/>
                  <p:pic>
                    <p:nvPicPr>
                      <p:cNvPr id="0" name=""/>
                      <p:cNvPicPr>
                        <a:picLocks noChangeAspect="1" noChangeArrowheads="1"/>
                      </p:cNvPicPr>
                      <p:nvPr/>
                    </p:nvPicPr>
                    <p:blipFill>
                      <a:blip r:embed="rId10"/>
                      <a:srcRect/>
                      <a:stretch>
                        <a:fillRect/>
                      </a:stretch>
                    </p:blipFill>
                    <p:spPr bwMode="auto">
                      <a:xfrm>
                        <a:off x="7173911" y="2452233"/>
                        <a:ext cx="1701800" cy="603250"/>
                      </a:xfrm>
                      <a:prstGeom prst="rect">
                        <a:avLst/>
                      </a:prstGeom>
                      <a:noFill/>
                    </p:spPr>
                  </p:pic>
                </p:oleObj>
              </mc:Fallback>
            </mc:AlternateContent>
          </a:graphicData>
        </a:graphic>
      </p:graphicFrame>
      <p:sp>
        <p:nvSpPr>
          <p:cNvPr id="3" name="Title 2"/>
          <p:cNvSpPr>
            <a:spLocks noGrp="1"/>
          </p:cNvSpPr>
          <p:nvPr>
            <p:ph type="title"/>
          </p:nvPr>
        </p:nvSpPr>
        <p:spPr/>
        <p:txBody>
          <a:bodyPr/>
          <a:lstStyle/>
          <a:p>
            <a:r>
              <a:rPr lang="en-US" dirty="0"/>
              <a:t>Displacement</a:t>
            </a:r>
          </a:p>
        </p:txBody>
      </p:sp>
    </p:spTree>
    <p:extLst>
      <p:ext uri="{BB962C8B-B14F-4D97-AF65-F5344CB8AC3E}">
        <p14:creationId xmlns:p14="http://schemas.microsoft.com/office/powerpoint/2010/main" val="1629970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306" y="1371165"/>
            <a:ext cx="6233387" cy="4767411"/>
          </a:xfrm>
          <a:prstGeom prst="rect">
            <a:avLst/>
          </a:prstGeom>
        </p:spPr>
      </p:pic>
      <p:sp>
        <p:nvSpPr>
          <p:cNvPr id="4" name="Footer Placeholder 3"/>
          <p:cNvSpPr>
            <a:spLocks noGrp="1"/>
          </p:cNvSpPr>
          <p:nvPr>
            <p:ph type="ftr" sz="quarter" idx="11"/>
          </p:nvPr>
        </p:nvSpPr>
        <p:spPr/>
        <p:txBody>
          <a:bodyPr/>
          <a:lstStyle/>
          <a:p>
            <a:r>
              <a:rPr lang="en-US"/>
              <a:t>©Cengage</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359124134"/>
              </p:ext>
            </p:extLst>
          </p:nvPr>
        </p:nvGraphicFramePr>
        <p:xfrm>
          <a:off x="1527174" y="6080123"/>
          <a:ext cx="6089650" cy="633413"/>
        </p:xfrm>
        <a:graphic>
          <a:graphicData uri="http://schemas.openxmlformats.org/presentationml/2006/ole">
            <mc:AlternateContent xmlns:mc="http://schemas.openxmlformats.org/markup-compatibility/2006">
              <mc:Choice xmlns:v="urn:schemas-microsoft-com:vml" Requires="v">
                <p:oleObj spid="_x0000_s43393" name="Equation" r:id="rId5" imgW="1942920" imgH="203040" progId="Equation.DSMT4">
                  <p:embed/>
                </p:oleObj>
              </mc:Choice>
              <mc:Fallback>
                <p:oleObj name="Equation" r:id="rId5" imgW="1942920" imgH="203040" progId="Equation.DSMT4">
                  <p:embed/>
                  <p:pic>
                    <p:nvPicPr>
                      <p:cNvPr id="0" name=""/>
                      <p:cNvPicPr>
                        <a:picLocks noChangeAspect="1" noChangeArrowheads="1"/>
                      </p:cNvPicPr>
                      <p:nvPr/>
                    </p:nvPicPr>
                    <p:blipFill>
                      <a:blip r:embed="rId6"/>
                      <a:srcRect/>
                      <a:stretch>
                        <a:fillRect/>
                      </a:stretch>
                    </p:blipFill>
                    <p:spPr bwMode="auto">
                      <a:xfrm>
                        <a:off x="1527174" y="6080123"/>
                        <a:ext cx="6089650" cy="633413"/>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221039263"/>
              </p:ext>
            </p:extLst>
          </p:nvPr>
        </p:nvGraphicFramePr>
        <p:xfrm>
          <a:off x="180975" y="3228269"/>
          <a:ext cx="1990725" cy="633412"/>
        </p:xfrm>
        <a:graphic>
          <a:graphicData uri="http://schemas.openxmlformats.org/presentationml/2006/ole">
            <mc:AlternateContent xmlns:mc="http://schemas.openxmlformats.org/markup-compatibility/2006">
              <mc:Choice xmlns:v="urn:schemas-microsoft-com:vml" Requires="v">
                <p:oleObj spid="_x0000_s43394" name="Equation" r:id="rId7" imgW="634680" imgH="203040" progId="Equation.DSMT4">
                  <p:embed/>
                </p:oleObj>
              </mc:Choice>
              <mc:Fallback>
                <p:oleObj name="Equation" r:id="rId7" imgW="634680" imgH="203040" progId="Equation.DSMT4">
                  <p:embed/>
                  <p:pic>
                    <p:nvPicPr>
                      <p:cNvPr id="0" name=""/>
                      <p:cNvPicPr>
                        <a:picLocks noChangeAspect="1" noChangeArrowheads="1"/>
                      </p:cNvPicPr>
                      <p:nvPr/>
                    </p:nvPicPr>
                    <p:blipFill>
                      <a:blip r:embed="rId8"/>
                      <a:srcRect/>
                      <a:stretch>
                        <a:fillRect/>
                      </a:stretch>
                    </p:blipFill>
                    <p:spPr bwMode="auto">
                      <a:xfrm>
                        <a:off x="180975" y="3228269"/>
                        <a:ext cx="1990725" cy="633412"/>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281363995"/>
              </p:ext>
            </p:extLst>
          </p:nvPr>
        </p:nvGraphicFramePr>
        <p:xfrm>
          <a:off x="6353243" y="3487448"/>
          <a:ext cx="1671638" cy="593725"/>
        </p:xfrm>
        <a:graphic>
          <a:graphicData uri="http://schemas.openxmlformats.org/presentationml/2006/ole">
            <mc:AlternateContent xmlns:mc="http://schemas.openxmlformats.org/markup-compatibility/2006">
              <mc:Choice xmlns:v="urn:schemas-microsoft-com:vml" Requires="v">
                <p:oleObj spid="_x0000_s43395" name="Equation" r:id="rId9" imgW="533160" imgH="190440" progId="Equation.DSMT4">
                  <p:embed/>
                </p:oleObj>
              </mc:Choice>
              <mc:Fallback>
                <p:oleObj name="Equation" r:id="rId9" imgW="533160" imgH="190440" progId="Equation.DSMT4">
                  <p:embed/>
                  <p:pic>
                    <p:nvPicPr>
                      <p:cNvPr id="0" name=""/>
                      <p:cNvPicPr>
                        <a:picLocks noChangeAspect="1" noChangeArrowheads="1"/>
                      </p:cNvPicPr>
                      <p:nvPr/>
                    </p:nvPicPr>
                    <p:blipFill>
                      <a:blip r:embed="rId10"/>
                      <a:srcRect/>
                      <a:stretch>
                        <a:fillRect/>
                      </a:stretch>
                    </p:blipFill>
                    <p:spPr bwMode="auto">
                      <a:xfrm>
                        <a:off x="6353243" y="3487448"/>
                        <a:ext cx="1671638" cy="593725"/>
                      </a:xfrm>
                      <a:prstGeom prst="rect">
                        <a:avLst/>
                      </a:prstGeom>
                      <a:noFill/>
                    </p:spPr>
                  </p:pic>
                </p:oleObj>
              </mc:Fallback>
            </mc:AlternateContent>
          </a:graphicData>
        </a:graphic>
      </p:graphicFrame>
      <p:sp>
        <p:nvSpPr>
          <p:cNvPr id="3" name="Title 2"/>
          <p:cNvSpPr>
            <a:spLocks noGrp="1"/>
          </p:cNvSpPr>
          <p:nvPr>
            <p:ph type="title"/>
          </p:nvPr>
        </p:nvSpPr>
        <p:spPr/>
        <p:txBody>
          <a:bodyPr/>
          <a:lstStyle/>
          <a:p>
            <a:r>
              <a:rPr lang="en-US" dirty="0"/>
              <a:t>Displacement</a:t>
            </a:r>
          </a:p>
        </p:txBody>
      </p:sp>
    </p:spTree>
    <p:extLst>
      <p:ext uri="{BB962C8B-B14F-4D97-AF65-F5344CB8AC3E}">
        <p14:creationId xmlns:p14="http://schemas.microsoft.com/office/powerpoint/2010/main" val="2767438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Displacement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454" y="1284141"/>
            <a:ext cx="6453092" cy="5290080"/>
          </a:xfrm>
          <a:prstGeom prst="rect">
            <a:avLst/>
          </a:prstGeom>
        </p:spPr>
      </p:pic>
    </p:spTree>
    <p:extLst>
      <p:ext uri="{BB962C8B-B14F-4D97-AF65-F5344CB8AC3E}">
        <p14:creationId xmlns:p14="http://schemas.microsoft.com/office/powerpoint/2010/main" val="1576165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199889728"/>
              </p:ext>
            </p:extLst>
          </p:nvPr>
        </p:nvGraphicFramePr>
        <p:xfrm>
          <a:off x="988219" y="1600200"/>
          <a:ext cx="7167562" cy="1189037"/>
        </p:xfrm>
        <a:graphic>
          <a:graphicData uri="http://schemas.openxmlformats.org/presentationml/2006/ole">
            <mc:AlternateContent xmlns:mc="http://schemas.openxmlformats.org/markup-compatibility/2006">
              <mc:Choice xmlns:v="urn:schemas-microsoft-com:vml" Requires="v">
                <p:oleObj spid="_x0000_s44403" name="Equation" r:id="rId4" imgW="2286000" imgH="380880" progId="Equation.DSMT4">
                  <p:embed/>
                </p:oleObj>
              </mc:Choice>
              <mc:Fallback>
                <p:oleObj name="Equation" r:id="rId4" imgW="2286000" imgH="380880" progId="Equation.DSMT4">
                  <p:embed/>
                  <p:pic>
                    <p:nvPicPr>
                      <p:cNvPr id="0" name=""/>
                      <p:cNvPicPr>
                        <a:picLocks noChangeAspect="1" noChangeArrowheads="1"/>
                      </p:cNvPicPr>
                      <p:nvPr/>
                    </p:nvPicPr>
                    <p:blipFill>
                      <a:blip r:embed="rId5"/>
                      <a:srcRect/>
                      <a:stretch>
                        <a:fillRect/>
                      </a:stretch>
                    </p:blipFill>
                    <p:spPr bwMode="auto">
                      <a:xfrm>
                        <a:off x="988219" y="1600200"/>
                        <a:ext cx="7167562" cy="1189037"/>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748440868"/>
              </p:ext>
            </p:extLst>
          </p:nvPr>
        </p:nvGraphicFramePr>
        <p:xfrm>
          <a:off x="4054475" y="3236046"/>
          <a:ext cx="1035050" cy="1109662"/>
        </p:xfrm>
        <a:graphic>
          <a:graphicData uri="http://schemas.openxmlformats.org/presentationml/2006/ole">
            <mc:AlternateContent xmlns:mc="http://schemas.openxmlformats.org/markup-compatibility/2006">
              <mc:Choice xmlns:v="urn:schemas-microsoft-com:vml" Requires="v">
                <p:oleObj spid="_x0000_s44404" name="Equation" r:id="rId6" imgW="330120" imgH="355320" progId="Equation.DSMT4">
                  <p:embed/>
                </p:oleObj>
              </mc:Choice>
              <mc:Fallback>
                <p:oleObj name="Equation" r:id="rId6" imgW="330120" imgH="355320" progId="Equation.DSMT4">
                  <p:embed/>
                  <p:pic>
                    <p:nvPicPr>
                      <p:cNvPr id="0" name=""/>
                      <p:cNvPicPr>
                        <a:picLocks noChangeAspect="1" noChangeArrowheads="1"/>
                      </p:cNvPicPr>
                      <p:nvPr/>
                    </p:nvPicPr>
                    <p:blipFill>
                      <a:blip r:embed="rId7"/>
                      <a:srcRect/>
                      <a:stretch>
                        <a:fillRect/>
                      </a:stretch>
                    </p:blipFill>
                    <p:spPr bwMode="auto">
                      <a:xfrm>
                        <a:off x="4054475" y="3236046"/>
                        <a:ext cx="1035050" cy="1109662"/>
                      </a:xfrm>
                      <a:prstGeom prst="rect">
                        <a:avLst/>
                      </a:prstGeom>
                      <a:noFill/>
                    </p:spPr>
                  </p:pic>
                </p:oleObj>
              </mc:Fallback>
            </mc:AlternateContent>
          </a:graphicData>
        </a:graphic>
      </p:graphicFrame>
      <p:sp>
        <p:nvSpPr>
          <p:cNvPr id="3" name="Title 2"/>
          <p:cNvSpPr>
            <a:spLocks noGrp="1"/>
          </p:cNvSpPr>
          <p:nvPr>
            <p:ph type="title"/>
          </p:nvPr>
        </p:nvSpPr>
        <p:spPr/>
        <p:txBody>
          <a:bodyPr/>
          <a:lstStyle/>
          <a:p>
            <a:r>
              <a:rPr lang="en-US" dirty="0"/>
              <a:t>Velocity</a:t>
            </a:r>
          </a:p>
        </p:txBody>
      </p:sp>
    </p:spTree>
    <p:extLst>
      <p:ext uri="{BB962C8B-B14F-4D97-AF65-F5344CB8AC3E}">
        <p14:creationId xmlns:p14="http://schemas.microsoft.com/office/powerpoint/2010/main" val="3554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3748670"/>
            <a:ext cx="3467476" cy="2031315"/>
          </a:xfrm>
        </p:spPr>
        <p:txBody>
          <a:bodyPr>
            <a:normAutofit lnSpcReduction="10000"/>
          </a:bodyPr>
          <a:lstStyle/>
          <a:p>
            <a:pPr marL="609600" indent="-609600">
              <a:buClr>
                <a:schemeClr val="tx1"/>
              </a:buClr>
              <a:buFontTx/>
              <a:buAutoNum type="arabicPeriod"/>
            </a:pPr>
            <a:r>
              <a:rPr lang="en-US" altLang="en-US" dirty="0"/>
              <a:t>about 3 km</a:t>
            </a:r>
          </a:p>
          <a:p>
            <a:pPr marL="609600" indent="-609600">
              <a:buClr>
                <a:schemeClr val="tx1"/>
              </a:buClr>
              <a:buFontTx/>
              <a:buAutoNum type="arabicPeriod"/>
            </a:pPr>
            <a:r>
              <a:rPr lang="en-US" altLang="en-US" dirty="0"/>
              <a:t>about 0.3 km</a:t>
            </a:r>
          </a:p>
          <a:p>
            <a:pPr marL="609600" indent="-609600">
              <a:buClr>
                <a:schemeClr val="tx1"/>
              </a:buClr>
              <a:buFontTx/>
              <a:buAutoNum type="arabicPeriod"/>
            </a:pPr>
            <a:r>
              <a:rPr lang="en-US" altLang="en-US" dirty="0"/>
              <a:t>about 1 km</a:t>
            </a:r>
          </a:p>
          <a:p>
            <a:pPr marL="609600" indent="-609600">
              <a:buClr>
                <a:schemeClr val="tx1"/>
              </a:buClr>
              <a:buFontTx/>
              <a:buAutoNum type="arabicPeriod"/>
            </a:pPr>
            <a:r>
              <a:rPr lang="en-US" altLang="en-US" dirty="0"/>
              <a:t>about 10 km</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8229600" cy="4140231"/>
          </a:xfrm>
        </p:spPr>
        <p:txBody>
          <a:bodyPr>
            <a:noAutofit/>
          </a:bodyPr>
          <a:lstStyle/>
          <a:p>
            <a:pPr marL="0" indent="0">
              <a:buNone/>
            </a:pPr>
            <a:r>
              <a:rPr lang="en-US" altLang="en-US" dirty="0"/>
              <a:t>Let's say that during a thunderstorm you measure the time lag between the flash and the thunderclap to be 3 seconds. If the speed of sound is about 340 m/s, which of the following is the best estimate of your distance to the lightening bolt?</a:t>
            </a:r>
            <a:endParaRPr lang="en-US" dirty="0"/>
          </a:p>
        </p:txBody>
      </p:sp>
      <p:sp>
        <p:nvSpPr>
          <p:cNvPr id="2" name="Title 1"/>
          <p:cNvSpPr>
            <a:spLocks noGrp="1"/>
          </p:cNvSpPr>
          <p:nvPr>
            <p:ph type="title"/>
          </p:nvPr>
        </p:nvSpPr>
        <p:spPr/>
        <p:txBody>
          <a:bodyPr/>
          <a:lstStyle/>
          <a:p>
            <a:r>
              <a:rPr lang="en-US" dirty="0"/>
              <a:t>Reading Question 2-1</a:t>
            </a:r>
          </a:p>
        </p:txBody>
      </p:sp>
    </p:spTree>
    <p:extLst>
      <p:ext uri="{BB962C8B-B14F-4D97-AF65-F5344CB8AC3E}">
        <p14:creationId xmlns:p14="http://schemas.microsoft.com/office/powerpoint/2010/main" val="1027715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2005479929"/>
              </p:ext>
            </p:extLst>
          </p:nvPr>
        </p:nvGraphicFramePr>
        <p:xfrm>
          <a:off x="570875" y="3241202"/>
          <a:ext cx="4001125" cy="2004522"/>
        </p:xfrm>
        <a:graphic>
          <a:graphicData uri="http://schemas.openxmlformats.org/presentationml/2006/ole">
            <mc:AlternateContent xmlns:mc="http://schemas.openxmlformats.org/markup-compatibility/2006">
              <mc:Choice xmlns:v="urn:schemas-microsoft-com:vml" Requires="v">
                <p:oleObj spid="_x0000_s45597" name="Equation" r:id="rId4" imgW="1790640" imgH="901440" progId="Equation.DSMT4">
                  <p:embed/>
                </p:oleObj>
              </mc:Choice>
              <mc:Fallback>
                <p:oleObj name="Equation" r:id="rId4" imgW="1790640" imgH="901440" progId="Equation.DSMT4">
                  <p:embed/>
                  <p:pic>
                    <p:nvPicPr>
                      <p:cNvPr id="0" name=""/>
                      <p:cNvPicPr>
                        <a:picLocks noChangeAspect="1" noChangeArrowheads="1"/>
                      </p:cNvPicPr>
                      <p:nvPr/>
                    </p:nvPicPr>
                    <p:blipFill>
                      <a:blip r:embed="rId5"/>
                      <a:srcRect/>
                      <a:stretch>
                        <a:fillRect/>
                      </a:stretch>
                    </p:blipFill>
                    <p:spPr bwMode="auto">
                      <a:xfrm>
                        <a:off x="570875" y="3241202"/>
                        <a:ext cx="4001125" cy="2004522"/>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91203513"/>
              </p:ext>
            </p:extLst>
          </p:nvPr>
        </p:nvGraphicFramePr>
        <p:xfrm>
          <a:off x="4992329" y="3241202"/>
          <a:ext cx="3996813" cy="1988307"/>
        </p:xfrm>
        <a:graphic>
          <a:graphicData uri="http://schemas.openxmlformats.org/presentationml/2006/ole">
            <mc:AlternateContent xmlns:mc="http://schemas.openxmlformats.org/markup-compatibility/2006">
              <mc:Choice xmlns:v="urn:schemas-microsoft-com:vml" Requires="v">
                <p:oleObj spid="_x0000_s45598" name="Equation" r:id="rId6" imgW="1803240" imgH="901440" progId="Equation.DSMT4">
                  <p:embed/>
                </p:oleObj>
              </mc:Choice>
              <mc:Fallback>
                <p:oleObj name="Equation" r:id="rId6" imgW="1803240" imgH="901440" progId="Equation.DSMT4">
                  <p:embed/>
                  <p:pic>
                    <p:nvPicPr>
                      <p:cNvPr id="0" name=""/>
                      <p:cNvPicPr>
                        <a:picLocks noChangeAspect="1" noChangeArrowheads="1"/>
                      </p:cNvPicPr>
                      <p:nvPr/>
                    </p:nvPicPr>
                    <p:blipFill>
                      <a:blip r:embed="rId7"/>
                      <a:srcRect/>
                      <a:stretch>
                        <a:fillRect/>
                      </a:stretch>
                    </p:blipFill>
                    <p:spPr bwMode="auto">
                      <a:xfrm>
                        <a:off x="4992329" y="3241202"/>
                        <a:ext cx="3996813" cy="1988307"/>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969933156"/>
              </p:ext>
            </p:extLst>
          </p:nvPr>
        </p:nvGraphicFramePr>
        <p:xfrm>
          <a:off x="1845031" y="1602778"/>
          <a:ext cx="4935538" cy="1189037"/>
        </p:xfrm>
        <a:graphic>
          <a:graphicData uri="http://schemas.openxmlformats.org/presentationml/2006/ole">
            <mc:AlternateContent xmlns:mc="http://schemas.openxmlformats.org/markup-compatibility/2006">
              <mc:Choice xmlns:v="urn:schemas-microsoft-com:vml" Requires="v">
                <p:oleObj spid="_x0000_s45599" name="Equation" r:id="rId8" imgW="1574640" imgH="380880" progId="Equation.DSMT4">
                  <p:embed/>
                </p:oleObj>
              </mc:Choice>
              <mc:Fallback>
                <p:oleObj name="Equation" r:id="rId8" imgW="1574640" imgH="380880" progId="Equation.DSMT4">
                  <p:embed/>
                  <p:pic>
                    <p:nvPicPr>
                      <p:cNvPr id="0" name=""/>
                      <p:cNvPicPr>
                        <a:picLocks noChangeAspect="1" noChangeArrowheads="1"/>
                      </p:cNvPicPr>
                      <p:nvPr/>
                    </p:nvPicPr>
                    <p:blipFill>
                      <a:blip r:embed="rId9"/>
                      <a:srcRect/>
                      <a:stretch>
                        <a:fillRect/>
                      </a:stretch>
                    </p:blipFill>
                    <p:spPr bwMode="auto">
                      <a:xfrm>
                        <a:off x="1845031" y="1602778"/>
                        <a:ext cx="4935538" cy="1189037"/>
                      </a:xfrm>
                      <a:prstGeom prst="rect">
                        <a:avLst/>
                      </a:prstGeom>
                      <a:noFill/>
                    </p:spPr>
                  </p:pic>
                </p:oleObj>
              </mc:Fallback>
            </mc:AlternateContent>
          </a:graphicData>
        </a:graphic>
      </p:graphicFrame>
      <p:sp>
        <p:nvSpPr>
          <p:cNvPr id="3" name="Title 2"/>
          <p:cNvSpPr>
            <a:spLocks noGrp="1"/>
          </p:cNvSpPr>
          <p:nvPr>
            <p:ph type="title"/>
          </p:nvPr>
        </p:nvSpPr>
        <p:spPr/>
        <p:txBody>
          <a:bodyPr/>
          <a:lstStyle/>
          <a:p>
            <a:r>
              <a:rPr lang="en-US" dirty="0"/>
              <a:t>Velocity</a:t>
            </a:r>
          </a:p>
        </p:txBody>
      </p:sp>
    </p:spTree>
    <p:extLst>
      <p:ext uri="{BB962C8B-B14F-4D97-AF65-F5344CB8AC3E}">
        <p14:creationId xmlns:p14="http://schemas.microsoft.com/office/powerpoint/2010/main" val="384987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306" y="1371165"/>
            <a:ext cx="6233387" cy="4767411"/>
          </a:xfrm>
          <a:prstGeom prst="rect">
            <a:avLst/>
          </a:prstGeom>
        </p:spPr>
      </p:pic>
      <p:sp>
        <p:nvSpPr>
          <p:cNvPr id="4" name="Footer Placeholder 3"/>
          <p:cNvSpPr>
            <a:spLocks noGrp="1"/>
          </p:cNvSpPr>
          <p:nvPr>
            <p:ph type="ftr" sz="quarter" idx="11"/>
          </p:nvPr>
        </p:nvSpPr>
        <p:spPr/>
        <p:txBody>
          <a:bodyPr/>
          <a:lstStyle/>
          <a:p>
            <a:r>
              <a:rPr lang="en-US"/>
              <a:t>©Cengage</a:t>
            </a:r>
            <a:endParaRPr lang="en-US" dirty="0"/>
          </a:p>
        </p:txBody>
      </p:sp>
      <p:sp>
        <p:nvSpPr>
          <p:cNvPr id="3" name="Title 2"/>
          <p:cNvSpPr>
            <a:spLocks noGrp="1"/>
          </p:cNvSpPr>
          <p:nvPr>
            <p:ph type="title"/>
          </p:nvPr>
        </p:nvSpPr>
        <p:spPr/>
        <p:txBody>
          <a:bodyPr/>
          <a:lstStyle/>
          <a:p>
            <a:r>
              <a:rPr lang="en-US" dirty="0"/>
              <a:t>Velocity</a:t>
            </a:r>
          </a:p>
        </p:txBody>
      </p:sp>
      <p:graphicFrame>
        <p:nvGraphicFramePr>
          <p:cNvPr id="5" name="Object 4"/>
          <p:cNvGraphicFramePr>
            <a:graphicFrameLocks noChangeAspect="1"/>
          </p:cNvGraphicFramePr>
          <p:nvPr>
            <p:extLst>
              <p:ext uri="{D42A27DB-BD31-4B8C-83A1-F6EECF244321}">
                <p14:modId xmlns:p14="http://schemas.microsoft.com/office/powerpoint/2010/main" val="1291154627"/>
              </p:ext>
            </p:extLst>
          </p:nvPr>
        </p:nvGraphicFramePr>
        <p:xfrm>
          <a:off x="5861050" y="4937125"/>
          <a:ext cx="2825750" cy="1784350"/>
        </p:xfrm>
        <a:graphic>
          <a:graphicData uri="http://schemas.openxmlformats.org/presentationml/2006/ole">
            <mc:AlternateContent xmlns:mc="http://schemas.openxmlformats.org/markup-compatibility/2006">
              <mc:Choice xmlns:v="urn:schemas-microsoft-com:vml" Requires="v">
                <p:oleObj spid="_x0000_s46270" name="Equation" r:id="rId5" imgW="901440" imgH="571320" progId="Equation.DSMT4">
                  <p:embed/>
                </p:oleObj>
              </mc:Choice>
              <mc:Fallback>
                <p:oleObj name="Equation" r:id="rId5" imgW="901440" imgH="571320" progId="Equation.DSMT4">
                  <p:embed/>
                  <p:pic>
                    <p:nvPicPr>
                      <p:cNvPr id="0" name=""/>
                      <p:cNvPicPr>
                        <a:picLocks noChangeAspect="1" noChangeArrowheads="1"/>
                      </p:cNvPicPr>
                      <p:nvPr/>
                    </p:nvPicPr>
                    <p:blipFill>
                      <a:blip r:embed="rId6"/>
                      <a:srcRect/>
                      <a:stretch>
                        <a:fillRect/>
                      </a:stretch>
                    </p:blipFill>
                    <p:spPr bwMode="auto">
                      <a:xfrm>
                        <a:off x="5861050" y="4937125"/>
                        <a:ext cx="2825750" cy="1784350"/>
                      </a:xfrm>
                      <a:prstGeom prst="rect">
                        <a:avLst/>
                      </a:prstGeom>
                      <a:noFill/>
                    </p:spPr>
                  </p:pic>
                </p:oleObj>
              </mc:Fallback>
            </mc:AlternateContent>
          </a:graphicData>
        </a:graphic>
      </p:graphicFrame>
    </p:spTree>
    <p:extLst>
      <p:ext uri="{BB962C8B-B14F-4D97-AF65-F5344CB8AC3E}">
        <p14:creationId xmlns:p14="http://schemas.microsoft.com/office/powerpoint/2010/main" val="393661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837687817"/>
              </p:ext>
            </p:extLst>
          </p:nvPr>
        </p:nvGraphicFramePr>
        <p:xfrm>
          <a:off x="1128712" y="5589587"/>
          <a:ext cx="2827337" cy="1268413"/>
        </p:xfrm>
        <a:graphic>
          <a:graphicData uri="http://schemas.openxmlformats.org/presentationml/2006/ole">
            <mc:AlternateContent xmlns:mc="http://schemas.openxmlformats.org/markup-compatibility/2006">
              <mc:Choice xmlns:v="urn:schemas-microsoft-com:vml" Requires="v">
                <p:oleObj spid="_x0000_s47352" name="Equation" r:id="rId4" imgW="901440" imgH="406080" progId="Equation.DSMT4">
                  <p:embed/>
                </p:oleObj>
              </mc:Choice>
              <mc:Fallback>
                <p:oleObj name="Equation" r:id="rId4" imgW="901440" imgH="406080" progId="Equation.DSMT4">
                  <p:embed/>
                  <p:pic>
                    <p:nvPicPr>
                      <p:cNvPr id="0" name=""/>
                      <p:cNvPicPr>
                        <a:picLocks noChangeAspect="1" noChangeArrowheads="1"/>
                      </p:cNvPicPr>
                      <p:nvPr/>
                    </p:nvPicPr>
                    <p:blipFill>
                      <a:blip r:embed="rId5"/>
                      <a:srcRect/>
                      <a:stretch>
                        <a:fillRect/>
                      </a:stretch>
                    </p:blipFill>
                    <p:spPr bwMode="auto">
                      <a:xfrm>
                        <a:off x="1128712" y="5589587"/>
                        <a:ext cx="2827337" cy="1268413"/>
                      </a:xfrm>
                      <a:prstGeom prst="rect">
                        <a:avLst/>
                      </a:prstGeom>
                      <a:noFill/>
                    </p:spPr>
                  </p:pic>
                </p:oleObj>
              </mc:Fallback>
            </mc:AlternateContent>
          </a:graphicData>
        </a:graphic>
      </p:graphicFrame>
      <p:sp>
        <p:nvSpPr>
          <p:cNvPr id="3" name="Title 2"/>
          <p:cNvSpPr>
            <a:spLocks noGrp="1"/>
          </p:cNvSpPr>
          <p:nvPr>
            <p:ph type="title"/>
          </p:nvPr>
        </p:nvSpPr>
        <p:spPr/>
        <p:txBody>
          <a:bodyPr/>
          <a:lstStyle/>
          <a:p>
            <a:r>
              <a:rPr lang="en-US" dirty="0"/>
              <a:t>Velocity</a:t>
            </a:r>
          </a:p>
        </p:txBody>
      </p:sp>
      <p:graphicFrame>
        <p:nvGraphicFramePr>
          <p:cNvPr id="8" name="Object 7"/>
          <p:cNvGraphicFramePr>
            <a:graphicFrameLocks noChangeAspect="1"/>
          </p:cNvGraphicFramePr>
          <p:nvPr>
            <p:extLst>
              <p:ext uri="{D42A27DB-BD31-4B8C-83A1-F6EECF244321}">
                <p14:modId xmlns:p14="http://schemas.microsoft.com/office/powerpoint/2010/main" val="352128118"/>
              </p:ext>
            </p:extLst>
          </p:nvPr>
        </p:nvGraphicFramePr>
        <p:xfrm>
          <a:off x="1128712" y="5589587"/>
          <a:ext cx="6886575" cy="1268412"/>
        </p:xfrm>
        <a:graphic>
          <a:graphicData uri="http://schemas.openxmlformats.org/presentationml/2006/ole">
            <mc:AlternateContent xmlns:mc="http://schemas.openxmlformats.org/markup-compatibility/2006">
              <mc:Choice xmlns:v="urn:schemas-microsoft-com:vml" Requires="v">
                <p:oleObj spid="_x0000_s47353" name="Equation" r:id="rId6" imgW="2197080" imgH="406080" progId="Equation.DSMT4">
                  <p:embed/>
                </p:oleObj>
              </mc:Choice>
              <mc:Fallback>
                <p:oleObj name="Equation" r:id="rId6" imgW="2197080" imgH="406080" progId="Equation.DSMT4">
                  <p:embed/>
                  <p:pic>
                    <p:nvPicPr>
                      <p:cNvPr id="0" name=""/>
                      <p:cNvPicPr>
                        <a:picLocks noChangeAspect="1" noChangeArrowheads="1"/>
                      </p:cNvPicPr>
                      <p:nvPr/>
                    </p:nvPicPr>
                    <p:blipFill>
                      <a:blip r:embed="rId7"/>
                      <a:srcRect/>
                      <a:stretch>
                        <a:fillRect/>
                      </a:stretch>
                    </p:blipFill>
                    <p:spPr bwMode="auto">
                      <a:xfrm>
                        <a:off x="1128712" y="5589587"/>
                        <a:ext cx="6886575" cy="1268412"/>
                      </a:xfrm>
                      <a:prstGeom prst="rect">
                        <a:avLst/>
                      </a:prstGeom>
                      <a:noFill/>
                    </p:spPr>
                  </p:pic>
                </p:oleObj>
              </mc:Fallback>
            </mc:AlternateContent>
          </a:graphicData>
        </a:graphic>
      </p:graphicFrame>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545" y="1456383"/>
            <a:ext cx="5529836" cy="4229322"/>
          </a:xfrm>
          <a:prstGeom prst="rect">
            <a:avLst/>
          </a:prstGeom>
        </p:spPr>
      </p:pic>
      <p:pic>
        <p:nvPicPr>
          <p:cNvPr id="2" name="Picture 1"/>
          <p:cNvPicPr>
            <a:picLocks noChangeAspect="1"/>
          </p:cNvPicPr>
          <p:nvPr/>
        </p:nvPicPr>
        <p:blipFill>
          <a:blip r:embed="rId9"/>
          <a:stretch>
            <a:fillRect/>
          </a:stretch>
        </p:blipFill>
        <p:spPr>
          <a:xfrm>
            <a:off x="5829381" y="1857562"/>
            <a:ext cx="3065400" cy="2744076"/>
          </a:xfrm>
          <a:prstGeom prst="rect">
            <a:avLst/>
          </a:prstGeom>
        </p:spPr>
      </p:pic>
    </p:spTree>
    <p:extLst>
      <p:ext uri="{BB962C8B-B14F-4D97-AF65-F5344CB8AC3E}">
        <p14:creationId xmlns:p14="http://schemas.microsoft.com/office/powerpoint/2010/main" val="67333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6" name="Title 5"/>
          <p:cNvSpPr>
            <a:spLocks noGrp="1"/>
          </p:cNvSpPr>
          <p:nvPr>
            <p:ph type="title"/>
          </p:nvPr>
        </p:nvSpPr>
        <p:spPr/>
        <p:txBody>
          <a:bodyPr/>
          <a:lstStyle/>
          <a:p>
            <a:r>
              <a:rPr lang="en-US" dirty="0"/>
              <a:t>Velocity</a:t>
            </a:r>
          </a:p>
        </p:txBody>
      </p:sp>
      <p:sp>
        <p:nvSpPr>
          <p:cNvPr id="2" name="TextBox 1"/>
          <p:cNvSpPr txBox="1"/>
          <p:nvPr/>
        </p:nvSpPr>
        <p:spPr>
          <a:xfrm>
            <a:off x="1473708" y="4109499"/>
            <a:ext cx="619658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velocities are equal; speeds are different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676" y="2017833"/>
            <a:ext cx="8024648" cy="1737037"/>
          </a:xfrm>
          <a:prstGeom prst="rect">
            <a:avLst/>
          </a:prstGeom>
        </p:spPr>
      </p:pic>
    </p:spTree>
    <p:extLst>
      <p:ext uri="{BB962C8B-B14F-4D97-AF65-F5344CB8AC3E}">
        <p14:creationId xmlns:p14="http://schemas.microsoft.com/office/powerpoint/2010/main" val="3503583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4" name="TPQuestion"/>
          <p:cNvSpPr>
            <a:spLocks noChangeArrowheads="1"/>
          </p:cNvSpPr>
          <p:nvPr/>
        </p:nvSpPr>
        <p:spPr bwMode="auto">
          <a:xfrm>
            <a:off x="457200" y="1371600"/>
            <a:ext cx="831071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latin typeface="Times New Roman" panose="02020603050405020304" pitchFamily="18" charset="0"/>
                <a:cs typeface="Times New Roman" panose="02020603050405020304" pitchFamily="18" charset="0"/>
              </a:rPr>
              <a:t>The figure below shows the unusual path of a confused football player. After receiving a kickoff at his own goal, he runs downfield to within inches of a touchdown, then reverses direction and races back until he’s tackled at the exact location where he first caught the ball. During this run, which took 25 s, what is the path length he travels?</a:t>
            </a:r>
          </a:p>
        </p:txBody>
      </p:sp>
      <p:sp>
        <p:nvSpPr>
          <p:cNvPr id="5" name="TPAnswers"/>
          <p:cNvSpPr txBox="1">
            <a:spLocks noChangeArrowheads="1"/>
          </p:cNvSpPr>
          <p:nvPr>
            <p:custDataLst>
              <p:tags r:id="rId1"/>
            </p:custDataLst>
          </p:nvPr>
        </p:nvSpPr>
        <p:spPr>
          <a:xfrm>
            <a:off x="511553" y="3812824"/>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tx1"/>
              </a:buClr>
              <a:buFontTx/>
              <a:buAutoNum type="arabicPeriod"/>
            </a:pPr>
            <a:r>
              <a:rPr lang="en-US" altLang="en-US" sz="2400" dirty="0">
                <a:latin typeface="Times New Roman" panose="02020603050405020304" pitchFamily="18" charset="0"/>
                <a:cs typeface="Times New Roman" panose="02020603050405020304" pitchFamily="18" charset="0"/>
              </a:rPr>
              <a:t>100 </a:t>
            </a:r>
            <a:r>
              <a:rPr lang="en-US" altLang="en-US" sz="2400" dirty="0" err="1">
                <a:latin typeface="Times New Roman" panose="02020603050405020304" pitchFamily="18" charset="0"/>
                <a:cs typeface="Times New Roman" panose="02020603050405020304" pitchFamily="18" charset="0"/>
              </a:rPr>
              <a:t>yd</a:t>
            </a:r>
            <a:endParaRPr lang="en-US" altLang="en-US" sz="2400" dirty="0">
              <a:latin typeface="Times New Roman" panose="02020603050405020304" pitchFamily="18" charset="0"/>
              <a:cs typeface="Times New Roman" panose="02020603050405020304" pitchFamily="18" charset="0"/>
            </a:endParaRPr>
          </a:p>
          <a:p>
            <a:pPr marL="609600" indent="-609600">
              <a:buClr>
                <a:schemeClr val="tx1"/>
              </a:buClr>
              <a:buFontTx/>
              <a:buAutoNum type="arabicPeriod"/>
            </a:pPr>
            <a:r>
              <a:rPr lang="en-US" altLang="en-US" sz="2400" dirty="0">
                <a:latin typeface="Times New Roman" panose="02020603050405020304" pitchFamily="18" charset="0"/>
                <a:cs typeface="Times New Roman" panose="02020603050405020304" pitchFamily="18" charset="0"/>
              </a:rPr>
              <a:t>200 </a:t>
            </a:r>
            <a:r>
              <a:rPr lang="en-US" altLang="en-US" sz="2400" dirty="0" err="1">
                <a:latin typeface="Times New Roman" panose="02020603050405020304" pitchFamily="18" charset="0"/>
                <a:cs typeface="Times New Roman" panose="02020603050405020304" pitchFamily="18" charset="0"/>
              </a:rPr>
              <a:t>yd</a:t>
            </a:r>
            <a:endParaRPr lang="en-US" altLang="en-US" sz="2400" dirty="0">
              <a:latin typeface="Times New Roman" panose="02020603050405020304" pitchFamily="18" charset="0"/>
              <a:cs typeface="Times New Roman" panose="02020603050405020304" pitchFamily="18" charset="0"/>
            </a:endParaRPr>
          </a:p>
          <a:p>
            <a:pPr marL="609600" indent="-609600">
              <a:buClr>
                <a:schemeClr val="tx1"/>
              </a:buClr>
              <a:buFontTx/>
              <a:buAutoNum type="arabicPeriod"/>
            </a:pPr>
            <a:r>
              <a:rPr lang="en-US" altLang="en-US" sz="2400" dirty="0">
                <a:latin typeface="Times New Roman" panose="02020603050405020304" pitchFamily="18" charset="0"/>
                <a:cs typeface="Times New Roman" panose="02020603050405020304" pitchFamily="18" charset="0"/>
              </a:rPr>
              <a:t>0.00 </a:t>
            </a:r>
            <a:r>
              <a:rPr lang="en-US" altLang="en-US" sz="2400" dirty="0" err="1">
                <a:latin typeface="Times New Roman" panose="02020603050405020304" pitchFamily="18" charset="0"/>
                <a:cs typeface="Times New Roman" panose="02020603050405020304" pitchFamily="18" charset="0"/>
              </a:rPr>
              <a:t>yd</a:t>
            </a:r>
            <a:endParaRPr lang="en-US" altLang="en-US" sz="2400" dirty="0">
              <a:latin typeface="Times New Roman" panose="02020603050405020304" pitchFamily="18" charset="0"/>
              <a:cs typeface="Times New Roman" panose="02020603050405020304" pitchFamily="18" charset="0"/>
            </a:endParaRPr>
          </a:p>
          <a:p>
            <a:pPr marL="609600" indent="-609600">
              <a:buClr>
                <a:schemeClr val="tx1"/>
              </a:buClr>
              <a:buFontTx/>
              <a:buAutoNum type="arabicPeriod"/>
            </a:pPr>
            <a:r>
              <a:rPr lang="en-US" altLang="en-US" sz="2400" dirty="0">
                <a:latin typeface="Times New Roman" panose="02020603050405020304" pitchFamily="18" charset="0"/>
                <a:cs typeface="Times New Roman" panose="02020603050405020304" pitchFamily="18" charset="0"/>
              </a:rPr>
              <a:t>It is more than 100 </a:t>
            </a:r>
            <a:r>
              <a:rPr lang="en-US" altLang="en-US" sz="2400" dirty="0" err="1">
                <a:latin typeface="Times New Roman" panose="02020603050405020304" pitchFamily="18" charset="0"/>
                <a:cs typeface="Times New Roman" panose="02020603050405020304" pitchFamily="18" charset="0"/>
              </a:rPr>
              <a:t>yd</a:t>
            </a:r>
            <a:r>
              <a:rPr lang="en-US" altLang="en-US" sz="2400" dirty="0">
                <a:latin typeface="Times New Roman" panose="02020603050405020304" pitchFamily="18" charset="0"/>
                <a:cs typeface="Times New Roman" panose="02020603050405020304" pitchFamily="18" charset="0"/>
              </a:rPr>
              <a:t>, but you must know the exact path to say exactly.</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558" y="4146194"/>
            <a:ext cx="4289047" cy="2575281"/>
          </a:xfrm>
          <a:prstGeom prst="rect">
            <a:avLst/>
          </a:prstGeom>
        </p:spPr>
      </p:pic>
    </p:spTree>
    <p:extLst>
      <p:ext uri="{BB962C8B-B14F-4D97-AF65-F5344CB8AC3E}">
        <p14:creationId xmlns:p14="http://schemas.microsoft.com/office/powerpoint/2010/main" val="3454007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4" name="TPQuestion"/>
          <p:cNvSpPr>
            <a:spLocks noChangeArrowheads="1"/>
          </p:cNvSpPr>
          <p:nvPr/>
        </p:nvSpPr>
        <p:spPr bwMode="auto">
          <a:xfrm>
            <a:off x="457200" y="1371600"/>
            <a:ext cx="80599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Times New Roman" panose="02020603050405020304" pitchFamily="18" charset="0"/>
                <a:ea typeface="Tahoma" panose="020B0604030504040204" pitchFamily="34" charset="0"/>
                <a:cs typeface="Times New Roman" panose="02020603050405020304" pitchFamily="18" charset="0"/>
              </a:rPr>
              <a:t>What was the player’s displacement?</a:t>
            </a:r>
          </a:p>
        </p:txBody>
      </p:sp>
      <p:sp>
        <p:nvSpPr>
          <p:cNvPr id="7" name="TPAnswers"/>
          <p:cNvSpPr txBox="1">
            <a:spLocks noChangeArrowheads="1"/>
          </p:cNvSpPr>
          <p:nvPr>
            <p:custDataLst>
              <p:tags r:id="rId1"/>
            </p:custDataLst>
          </p:nvPr>
        </p:nvSpPr>
        <p:spPr>
          <a:xfrm>
            <a:off x="457200" y="2023735"/>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100 </a:t>
            </a:r>
            <a:r>
              <a:rPr lang="en-US" altLang="en-US" sz="2800" dirty="0" err="1">
                <a:latin typeface="Times New Roman" panose="02020603050405020304" pitchFamily="18" charset="0"/>
                <a:cs typeface="Times New Roman" panose="02020603050405020304" pitchFamily="18" charset="0"/>
              </a:rPr>
              <a:t>yd</a:t>
            </a:r>
            <a:endParaRPr lang="en-US" altLang="en-US" sz="2800" dirty="0">
              <a:latin typeface="Times New Roman" panose="02020603050405020304" pitchFamily="18" charset="0"/>
              <a:cs typeface="Times New Roman" panose="02020603050405020304" pitchFamily="18" charset="0"/>
            </a:endParaRP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200 </a:t>
            </a:r>
            <a:r>
              <a:rPr lang="en-US" altLang="en-US" sz="2800" dirty="0" err="1">
                <a:latin typeface="Times New Roman" panose="02020603050405020304" pitchFamily="18" charset="0"/>
                <a:cs typeface="Times New Roman" panose="02020603050405020304" pitchFamily="18" charset="0"/>
              </a:rPr>
              <a:t>yd</a:t>
            </a:r>
            <a:endParaRPr lang="en-US" altLang="en-US" sz="2800" dirty="0">
              <a:latin typeface="Times New Roman" panose="02020603050405020304" pitchFamily="18" charset="0"/>
              <a:cs typeface="Times New Roman" panose="02020603050405020304" pitchFamily="18" charset="0"/>
            </a:endParaRP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0.00 </a:t>
            </a:r>
            <a:r>
              <a:rPr lang="en-US" altLang="en-US" sz="2800" dirty="0" err="1">
                <a:latin typeface="Times New Roman" panose="02020603050405020304" pitchFamily="18" charset="0"/>
                <a:cs typeface="Times New Roman" panose="02020603050405020304" pitchFamily="18" charset="0"/>
              </a:rPr>
              <a:t>yd</a:t>
            </a:r>
            <a:endParaRPr lang="en-US" altLang="en-US" sz="2800" dirty="0">
              <a:latin typeface="Times New Roman" panose="02020603050405020304" pitchFamily="18" charset="0"/>
              <a:cs typeface="Times New Roman" panose="02020603050405020304" pitchFamily="18" charset="0"/>
            </a:endParaRP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It is more than 100 </a:t>
            </a:r>
            <a:r>
              <a:rPr lang="en-US" altLang="en-US" sz="2800" dirty="0" err="1">
                <a:latin typeface="Times New Roman" panose="02020603050405020304" pitchFamily="18" charset="0"/>
                <a:cs typeface="Times New Roman" panose="02020603050405020304" pitchFamily="18" charset="0"/>
              </a:rPr>
              <a:t>yd</a:t>
            </a:r>
            <a:r>
              <a:rPr lang="en-US" altLang="en-US" sz="2800" dirty="0">
                <a:latin typeface="Times New Roman" panose="02020603050405020304" pitchFamily="18" charset="0"/>
                <a:cs typeface="Times New Roman" panose="02020603050405020304" pitchFamily="18" charset="0"/>
              </a:rPr>
              <a:t>, but you must know the exact path to say exactly.</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558" y="4146194"/>
            <a:ext cx="4289047" cy="2575281"/>
          </a:xfrm>
          <a:prstGeom prst="rect">
            <a:avLst/>
          </a:prstGeom>
        </p:spPr>
      </p:pic>
    </p:spTree>
    <p:extLst>
      <p:ext uri="{BB962C8B-B14F-4D97-AF65-F5344CB8AC3E}">
        <p14:creationId xmlns:p14="http://schemas.microsoft.com/office/powerpoint/2010/main" val="4213228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4" name="TPQuestion"/>
          <p:cNvSpPr>
            <a:spLocks noChangeArrowheads="1"/>
          </p:cNvSpPr>
          <p:nvPr/>
        </p:nvSpPr>
        <p:spPr bwMode="auto">
          <a:xfrm>
            <a:off x="457200" y="1371600"/>
            <a:ext cx="81632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During the player’s run, which took 25 s, what is his average velocity in the </a:t>
            </a:r>
            <a:r>
              <a:rPr lang="en-US" altLang="en-US" sz="2800" i="1" dirty="0">
                <a:latin typeface="Times New Roman" panose="02020603050405020304" pitchFamily="18" charset="0"/>
                <a:cs typeface="Times New Roman" panose="02020603050405020304" pitchFamily="18" charset="0"/>
              </a:rPr>
              <a:t>x</a:t>
            </a:r>
            <a:r>
              <a:rPr lang="en-US" altLang="en-US" sz="2800" dirty="0">
                <a:latin typeface="Times New Roman" panose="02020603050405020304" pitchFamily="18" charset="0"/>
                <a:cs typeface="Times New Roman" panose="02020603050405020304" pitchFamily="18" charset="0"/>
              </a:rPr>
              <a:t>-direction?</a:t>
            </a:r>
          </a:p>
        </p:txBody>
      </p:sp>
      <p:sp>
        <p:nvSpPr>
          <p:cNvPr id="8" name="TPAnswers"/>
          <p:cNvSpPr txBox="1">
            <a:spLocks noChangeArrowheads="1"/>
          </p:cNvSpPr>
          <p:nvPr>
            <p:custDataLst>
              <p:tags r:id="rId1"/>
            </p:custDataLst>
          </p:nvPr>
        </p:nvSpPr>
        <p:spPr>
          <a:xfrm>
            <a:off x="457200" y="2543916"/>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100 </a:t>
            </a:r>
            <a:r>
              <a:rPr lang="en-US" altLang="en-US" sz="2800" dirty="0" err="1">
                <a:latin typeface="Times New Roman" panose="02020603050405020304" pitchFamily="18" charset="0"/>
                <a:cs typeface="Times New Roman" panose="02020603050405020304" pitchFamily="18" charset="0"/>
              </a:rPr>
              <a:t>yd</a:t>
            </a:r>
            <a:r>
              <a:rPr lang="en-US" altLang="en-US" sz="2800" dirty="0">
                <a:latin typeface="Times New Roman" panose="02020603050405020304" pitchFamily="18" charset="0"/>
                <a:cs typeface="Times New Roman" panose="02020603050405020304" pitchFamily="18" charset="0"/>
              </a:rPr>
              <a:t>/s</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25.0 </a:t>
            </a:r>
            <a:r>
              <a:rPr lang="en-US" altLang="en-US" sz="2800" dirty="0" err="1">
                <a:latin typeface="Times New Roman" panose="02020603050405020304" pitchFamily="18" charset="0"/>
                <a:cs typeface="Times New Roman" panose="02020603050405020304" pitchFamily="18" charset="0"/>
              </a:rPr>
              <a:t>yd</a:t>
            </a:r>
            <a:r>
              <a:rPr lang="en-US" altLang="en-US" sz="2800" dirty="0">
                <a:latin typeface="Times New Roman" panose="02020603050405020304" pitchFamily="18" charset="0"/>
                <a:cs typeface="Times New Roman" panose="02020603050405020304" pitchFamily="18" charset="0"/>
              </a:rPr>
              <a:t>/s</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8.00 </a:t>
            </a:r>
            <a:r>
              <a:rPr lang="en-US" altLang="en-US" sz="2800" dirty="0" err="1">
                <a:latin typeface="Times New Roman" panose="02020603050405020304" pitchFamily="18" charset="0"/>
                <a:cs typeface="Times New Roman" panose="02020603050405020304" pitchFamily="18" charset="0"/>
              </a:rPr>
              <a:t>yd</a:t>
            </a:r>
            <a:r>
              <a:rPr lang="en-US" altLang="en-US" sz="2800" dirty="0">
                <a:latin typeface="Times New Roman" panose="02020603050405020304" pitchFamily="18" charset="0"/>
                <a:cs typeface="Times New Roman" panose="02020603050405020304" pitchFamily="18" charset="0"/>
              </a:rPr>
              <a:t>/s</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0.00 </a:t>
            </a:r>
            <a:r>
              <a:rPr lang="en-US" altLang="en-US" sz="2800" dirty="0" err="1">
                <a:latin typeface="Times New Roman" panose="02020603050405020304" pitchFamily="18" charset="0"/>
                <a:cs typeface="Times New Roman" panose="02020603050405020304" pitchFamily="18" charset="0"/>
              </a:rPr>
              <a:t>yd</a:t>
            </a:r>
            <a:r>
              <a:rPr lang="en-US" altLang="en-US" sz="2800" dirty="0">
                <a:latin typeface="Times New Roman" panose="02020603050405020304" pitchFamily="18" charset="0"/>
                <a:cs typeface="Times New Roman" panose="02020603050405020304" pitchFamily="18" charset="0"/>
              </a:rPr>
              <a:t>/s</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558" y="4146194"/>
            <a:ext cx="4289047" cy="2575281"/>
          </a:xfrm>
          <a:prstGeom prst="rect">
            <a:avLst/>
          </a:prstGeom>
        </p:spPr>
      </p:pic>
    </p:spTree>
    <p:extLst>
      <p:ext uri="{BB962C8B-B14F-4D97-AF65-F5344CB8AC3E}">
        <p14:creationId xmlns:p14="http://schemas.microsoft.com/office/powerpoint/2010/main" val="1702986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4" name="TPQuestion"/>
          <p:cNvSpPr>
            <a:spLocks noChangeArrowheads="1"/>
          </p:cNvSpPr>
          <p:nvPr/>
        </p:nvSpPr>
        <p:spPr bwMode="auto">
          <a:xfrm>
            <a:off x="457200" y="1371600"/>
            <a:ext cx="808949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During the player’s run, which took 25 s, what is his average velocity in the </a:t>
            </a:r>
            <a:r>
              <a:rPr lang="en-US" altLang="en-US" sz="2800" i="1" dirty="0">
                <a:latin typeface="Times New Roman" panose="02020603050405020304" pitchFamily="18" charset="0"/>
                <a:cs typeface="Times New Roman" panose="02020603050405020304" pitchFamily="18" charset="0"/>
              </a:rPr>
              <a:t>x</a:t>
            </a:r>
            <a:r>
              <a:rPr lang="en-US" altLang="en-US" sz="2800" dirty="0">
                <a:latin typeface="Times New Roman" panose="02020603050405020304" pitchFamily="18" charset="0"/>
                <a:cs typeface="Times New Roman" panose="02020603050405020304" pitchFamily="18" charset="0"/>
              </a:rPr>
              <a:t>-direction?</a:t>
            </a:r>
          </a:p>
        </p:txBody>
      </p:sp>
      <p:sp>
        <p:nvSpPr>
          <p:cNvPr id="5" name="TPAnswers"/>
          <p:cNvSpPr txBox="1">
            <a:spLocks noChangeArrowheads="1"/>
          </p:cNvSpPr>
          <p:nvPr>
            <p:custDataLst>
              <p:tags r:id="rId1"/>
            </p:custDataLst>
          </p:nvPr>
        </p:nvSpPr>
        <p:spPr>
          <a:xfrm>
            <a:off x="457200" y="2543916"/>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100 </a:t>
            </a:r>
            <a:r>
              <a:rPr lang="en-US" altLang="en-US" sz="2800" dirty="0" err="1">
                <a:latin typeface="Times New Roman" panose="02020603050405020304" pitchFamily="18" charset="0"/>
                <a:cs typeface="Times New Roman" panose="02020603050405020304" pitchFamily="18" charset="0"/>
              </a:rPr>
              <a:t>yd</a:t>
            </a:r>
            <a:r>
              <a:rPr lang="en-US" altLang="en-US" sz="2800" dirty="0">
                <a:latin typeface="Times New Roman" panose="02020603050405020304" pitchFamily="18" charset="0"/>
                <a:cs typeface="Times New Roman" panose="02020603050405020304" pitchFamily="18" charset="0"/>
              </a:rPr>
              <a:t>/s</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25.0 </a:t>
            </a:r>
            <a:r>
              <a:rPr lang="en-US" altLang="en-US" sz="2800" dirty="0" err="1">
                <a:latin typeface="Times New Roman" panose="02020603050405020304" pitchFamily="18" charset="0"/>
                <a:cs typeface="Times New Roman" panose="02020603050405020304" pitchFamily="18" charset="0"/>
              </a:rPr>
              <a:t>yd</a:t>
            </a:r>
            <a:r>
              <a:rPr lang="en-US" altLang="en-US" sz="2800" dirty="0">
                <a:latin typeface="Times New Roman" panose="02020603050405020304" pitchFamily="18" charset="0"/>
                <a:cs typeface="Times New Roman" panose="02020603050405020304" pitchFamily="18" charset="0"/>
              </a:rPr>
              <a:t>/s</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8.00 </a:t>
            </a:r>
            <a:r>
              <a:rPr lang="en-US" altLang="en-US" sz="2800" dirty="0" err="1">
                <a:latin typeface="Times New Roman" panose="02020603050405020304" pitchFamily="18" charset="0"/>
                <a:cs typeface="Times New Roman" panose="02020603050405020304" pitchFamily="18" charset="0"/>
              </a:rPr>
              <a:t>yd</a:t>
            </a:r>
            <a:r>
              <a:rPr lang="en-US" altLang="en-US" sz="2800" dirty="0">
                <a:latin typeface="Times New Roman" panose="02020603050405020304" pitchFamily="18" charset="0"/>
                <a:cs typeface="Times New Roman" panose="02020603050405020304" pitchFamily="18" charset="0"/>
              </a:rPr>
              <a:t>/s</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0.00 </a:t>
            </a:r>
            <a:r>
              <a:rPr lang="en-US" altLang="en-US" sz="2800" dirty="0" err="1">
                <a:latin typeface="Times New Roman" panose="02020603050405020304" pitchFamily="18" charset="0"/>
                <a:cs typeface="Times New Roman" panose="02020603050405020304" pitchFamily="18" charset="0"/>
              </a:rPr>
              <a:t>yd</a:t>
            </a:r>
            <a:r>
              <a:rPr lang="en-US" altLang="en-US" sz="2800" dirty="0">
                <a:latin typeface="Times New Roman" panose="02020603050405020304" pitchFamily="18" charset="0"/>
                <a:cs typeface="Times New Roman" panose="02020603050405020304" pitchFamily="18" charset="0"/>
              </a:rPr>
              <a:t>/s</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558" y="4146194"/>
            <a:ext cx="4289047" cy="2575281"/>
          </a:xfrm>
          <a:prstGeom prst="rect">
            <a:avLst/>
          </a:prstGeom>
        </p:spPr>
      </p:pic>
    </p:spTree>
    <p:extLst>
      <p:ext uri="{BB962C8B-B14F-4D97-AF65-F5344CB8AC3E}">
        <p14:creationId xmlns:p14="http://schemas.microsoft.com/office/powerpoint/2010/main" val="3010216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fontScale="90000"/>
          </a:bodyPr>
          <a:lstStyle/>
          <a:p>
            <a:r>
              <a:rPr lang="en-US" dirty="0"/>
              <a:t>Graphical Interpretation of Velocity</a:t>
            </a:r>
          </a:p>
        </p:txBody>
      </p:sp>
      <p:graphicFrame>
        <p:nvGraphicFramePr>
          <p:cNvPr id="5" name="Object 4"/>
          <p:cNvGraphicFramePr>
            <a:graphicFrameLocks noChangeAspect="1"/>
          </p:cNvGraphicFramePr>
          <p:nvPr>
            <p:extLst>
              <p:ext uri="{D42A27DB-BD31-4B8C-83A1-F6EECF244321}">
                <p14:modId xmlns:p14="http://schemas.microsoft.com/office/powerpoint/2010/main" val="1081638568"/>
              </p:ext>
            </p:extLst>
          </p:nvPr>
        </p:nvGraphicFramePr>
        <p:xfrm>
          <a:off x="3159124" y="5453063"/>
          <a:ext cx="2825750" cy="1268412"/>
        </p:xfrm>
        <a:graphic>
          <a:graphicData uri="http://schemas.openxmlformats.org/presentationml/2006/ole">
            <mc:AlternateContent xmlns:mc="http://schemas.openxmlformats.org/markup-compatibility/2006">
              <mc:Choice xmlns:v="urn:schemas-microsoft-com:vml" Requires="v">
                <p:oleObj spid="_x0000_s50358" name="Equation" r:id="rId4" imgW="901440" imgH="406080" progId="Equation.DSMT4">
                  <p:embed/>
                </p:oleObj>
              </mc:Choice>
              <mc:Fallback>
                <p:oleObj name="Equation" r:id="rId4" imgW="901440" imgH="406080" progId="Equation.DSMT4">
                  <p:embed/>
                  <p:pic>
                    <p:nvPicPr>
                      <p:cNvPr id="0" name=""/>
                      <p:cNvPicPr>
                        <a:picLocks noChangeAspect="1" noChangeArrowheads="1"/>
                      </p:cNvPicPr>
                      <p:nvPr/>
                    </p:nvPicPr>
                    <p:blipFill>
                      <a:blip r:embed="rId5"/>
                      <a:srcRect/>
                      <a:stretch>
                        <a:fillRect/>
                      </a:stretch>
                    </p:blipFill>
                    <p:spPr bwMode="auto">
                      <a:xfrm>
                        <a:off x="3159124" y="5453063"/>
                        <a:ext cx="2825750" cy="1268412"/>
                      </a:xfrm>
                      <a:prstGeom prst="rect">
                        <a:avLst/>
                      </a:prstGeom>
                      <a:noFill/>
                    </p:spPr>
                  </p:pic>
                </p:oleObj>
              </mc:Fallback>
            </mc:AlternateContent>
          </a:graphicData>
        </a:graphic>
      </p:graphicFrame>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5809" y="1258207"/>
            <a:ext cx="5072379" cy="4090039"/>
          </a:xfrm>
          <a:prstGeom prst="rect">
            <a:avLst/>
          </a:prstGeom>
        </p:spPr>
      </p:pic>
    </p:spTree>
    <p:extLst>
      <p:ext uri="{BB962C8B-B14F-4D97-AF65-F5344CB8AC3E}">
        <p14:creationId xmlns:p14="http://schemas.microsoft.com/office/powerpoint/2010/main" val="3209230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Graphical Interpretation of Velocity</a:t>
            </a:r>
          </a:p>
        </p:txBody>
      </p:sp>
      <p:sp>
        <p:nvSpPr>
          <p:cNvPr id="5" name="Rectangle 4"/>
          <p:cNvSpPr/>
          <p:nvPr/>
        </p:nvSpPr>
        <p:spPr>
          <a:xfrm>
            <a:off x="457200" y="5377481"/>
            <a:ext cx="8394192"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Average velocity = slope of straight line joining the initial and final points on position-vs.-time graph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247" y="1313338"/>
            <a:ext cx="3555753" cy="3682074"/>
          </a:xfrm>
          <a:prstGeom prst="rect">
            <a:avLst/>
          </a:prstGeom>
        </p:spPr>
      </p:pic>
      <p:pic>
        <p:nvPicPr>
          <p:cNvPr id="8" name="Picture 7"/>
          <p:cNvPicPr>
            <a:picLocks noChangeAspect="1"/>
          </p:cNvPicPr>
          <p:nvPr/>
        </p:nvPicPr>
        <p:blipFill>
          <a:blip r:embed="rId4"/>
          <a:stretch>
            <a:fillRect/>
          </a:stretch>
        </p:blipFill>
        <p:spPr>
          <a:xfrm>
            <a:off x="5403712" y="1857562"/>
            <a:ext cx="3065400" cy="2744076"/>
          </a:xfrm>
          <a:prstGeom prst="rect">
            <a:avLst/>
          </a:prstGeom>
        </p:spPr>
      </p:pic>
    </p:spTree>
    <p:extLst>
      <p:ext uri="{BB962C8B-B14F-4D97-AF65-F5344CB8AC3E}">
        <p14:creationId xmlns:p14="http://schemas.microsoft.com/office/powerpoint/2010/main" val="212265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3748670"/>
            <a:ext cx="3467476" cy="2031315"/>
          </a:xfrm>
        </p:spPr>
        <p:txBody>
          <a:bodyPr>
            <a:normAutofit lnSpcReduction="10000"/>
          </a:bodyPr>
          <a:lstStyle/>
          <a:p>
            <a:pPr marL="609600" indent="-609600">
              <a:buClr>
                <a:schemeClr val="tx1"/>
              </a:buClr>
              <a:buFontTx/>
              <a:buAutoNum type="arabicPeriod"/>
            </a:pPr>
            <a:r>
              <a:rPr lang="en-US" altLang="en-US" dirty="0"/>
              <a:t>about 3 km</a:t>
            </a:r>
          </a:p>
          <a:p>
            <a:pPr marL="609600" indent="-609600">
              <a:buClr>
                <a:schemeClr val="tx1"/>
              </a:buClr>
              <a:buFontTx/>
              <a:buAutoNum type="arabicPeriod"/>
            </a:pPr>
            <a:r>
              <a:rPr lang="en-US" altLang="en-US" dirty="0"/>
              <a:t>about 0.3 km</a:t>
            </a:r>
          </a:p>
          <a:p>
            <a:pPr marL="609600" indent="-609600">
              <a:buClr>
                <a:schemeClr val="tx1"/>
              </a:buClr>
              <a:buFontTx/>
              <a:buAutoNum type="arabicPeriod"/>
            </a:pPr>
            <a:r>
              <a:rPr lang="en-US" altLang="en-US" b="1" dirty="0"/>
              <a:t>about 1 km</a:t>
            </a:r>
          </a:p>
          <a:p>
            <a:pPr marL="609600" indent="-609600">
              <a:buClr>
                <a:schemeClr val="tx1"/>
              </a:buClr>
              <a:buFontTx/>
              <a:buAutoNum type="arabicPeriod"/>
            </a:pPr>
            <a:r>
              <a:rPr lang="en-US" altLang="en-US" dirty="0"/>
              <a:t>about 10 km</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8229600" cy="4140231"/>
          </a:xfrm>
        </p:spPr>
        <p:txBody>
          <a:bodyPr>
            <a:noAutofit/>
          </a:bodyPr>
          <a:lstStyle/>
          <a:p>
            <a:pPr marL="0" indent="0">
              <a:buNone/>
            </a:pPr>
            <a:r>
              <a:rPr lang="en-US" altLang="en-US" dirty="0"/>
              <a:t>Let's say that during a thunderstorm you measure the time lag between the flash and the thunderclap to be 3 seconds. If the speed of sound is about 340 m/s, which of the following is the best estimate of your distance to the lightening bolt?</a:t>
            </a:r>
            <a:endParaRPr lang="en-US" dirty="0"/>
          </a:p>
        </p:txBody>
      </p:sp>
      <p:sp>
        <p:nvSpPr>
          <p:cNvPr id="2" name="Title 1"/>
          <p:cNvSpPr>
            <a:spLocks noGrp="1"/>
          </p:cNvSpPr>
          <p:nvPr>
            <p:ph type="title"/>
          </p:nvPr>
        </p:nvSpPr>
        <p:spPr/>
        <p:txBody>
          <a:bodyPr/>
          <a:lstStyle/>
          <a:p>
            <a:r>
              <a:rPr lang="en-US" dirty="0"/>
              <a:t>Reading Question 2-1</a:t>
            </a:r>
          </a:p>
        </p:txBody>
      </p:sp>
    </p:spTree>
    <p:extLst>
      <p:ext uri="{BB962C8B-B14F-4D97-AF65-F5344CB8AC3E}">
        <p14:creationId xmlns:p14="http://schemas.microsoft.com/office/powerpoint/2010/main" val="1104937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fontScale="90000"/>
          </a:bodyPr>
          <a:lstStyle/>
          <a:p>
            <a:r>
              <a:rPr lang="en-US" dirty="0"/>
              <a:t>Graphical Interpretation of Velocity</a:t>
            </a:r>
          </a:p>
        </p:txBody>
      </p:sp>
      <p:graphicFrame>
        <p:nvGraphicFramePr>
          <p:cNvPr id="10" name="Object 9"/>
          <p:cNvGraphicFramePr>
            <a:graphicFrameLocks noChangeAspect="1"/>
          </p:cNvGraphicFramePr>
          <p:nvPr>
            <p:extLst>
              <p:ext uri="{D42A27DB-BD31-4B8C-83A1-F6EECF244321}">
                <p14:modId xmlns:p14="http://schemas.microsoft.com/office/powerpoint/2010/main" val="4102169392"/>
              </p:ext>
            </p:extLst>
          </p:nvPr>
        </p:nvGraphicFramePr>
        <p:xfrm>
          <a:off x="2262981" y="5611813"/>
          <a:ext cx="4618038" cy="1109662"/>
        </p:xfrm>
        <a:graphic>
          <a:graphicData uri="http://schemas.openxmlformats.org/presentationml/2006/ole">
            <mc:AlternateContent xmlns:mc="http://schemas.openxmlformats.org/markup-compatibility/2006">
              <mc:Choice xmlns:v="urn:schemas-microsoft-com:vml" Requires="v">
                <p:oleObj spid="_x0000_s51558" name="Equation" r:id="rId4" imgW="1473120" imgH="355320" progId="Equation.DSMT4">
                  <p:embed/>
                </p:oleObj>
              </mc:Choice>
              <mc:Fallback>
                <p:oleObj name="Equation" r:id="rId4" imgW="1473120" imgH="355320" progId="Equation.DSMT4">
                  <p:embed/>
                  <p:pic>
                    <p:nvPicPr>
                      <p:cNvPr id="0" name=""/>
                      <p:cNvPicPr>
                        <a:picLocks noChangeAspect="1" noChangeArrowheads="1"/>
                      </p:cNvPicPr>
                      <p:nvPr/>
                    </p:nvPicPr>
                    <p:blipFill>
                      <a:blip r:embed="rId5"/>
                      <a:srcRect/>
                      <a:stretch>
                        <a:fillRect/>
                      </a:stretch>
                    </p:blipFill>
                    <p:spPr bwMode="auto">
                      <a:xfrm>
                        <a:off x="2262981" y="5611813"/>
                        <a:ext cx="4618038" cy="1109662"/>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041690033"/>
              </p:ext>
            </p:extLst>
          </p:nvPr>
        </p:nvGraphicFramePr>
        <p:xfrm>
          <a:off x="1965325" y="4995412"/>
          <a:ext cx="5213350" cy="671512"/>
        </p:xfrm>
        <a:graphic>
          <a:graphicData uri="http://schemas.openxmlformats.org/presentationml/2006/ole">
            <mc:AlternateContent xmlns:mc="http://schemas.openxmlformats.org/markup-compatibility/2006">
              <mc:Choice xmlns:v="urn:schemas-microsoft-com:vml" Requires="v">
                <p:oleObj spid="_x0000_s51559" name="Equation" r:id="rId6" imgW="1663560" imgH="215640" progId="Equation.DSMT4">
                  <p:embed/>
                </p:oleObj>
              </mc:Choice>
              <mc:Fallback>
                <p:oleObj name="Equation" r:id="rId6" imgW="1663560" imgH="215640" progId="Equation.DSMT4">
                  <p:embed/>
                  <p:pic>
                    <p:nvPicPr>
                      <p:cNvPr id="0" name=""/>
                      <p:cNvPicPr>
                        <a:picLocks noChangeAspect="1" noChangeArrowheads="1"/>
                      </p:cNvPicPr>
                      <p:nvPr/>
                    </p:nvPicPr>
                    <p:blipFill>
                      <a:blip r:embed="rId7"/>
                      <a:srcRect/>
                      <a:stretch>
                        <a:fillRect/>
                      </a:stretch>
                    </p:blipFill>
                    <p:spPr bwMode="auto">
                      <a:xfrm>
                        <a:off x="1965325" y="4995412"/>
                        <a:ext cx="5213350" cy="671512"/>
                      </a:xfrm>
                      <a:prstGeom prst="rect">
                        <a:avLst/>
                      </a:prstGeom>
                      <a:noFill/>
                    </p:spPr>
                  </p:pic>
                </p:oleObj>
              </mc:Fallback>
            </mc:AlternateContent>
          </a:graphicData>
        </a:graphic>
      </p:graphicFrame>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247" y="1313338"/>
            <a:ext cx="3555753" cy="3682074"/>
          </a:xfrm>
          <a:prstGeom prst="rect">
            <a:avLst/>
          </a:prstGeom>
        </p:spPr>
      </p:pic>
      <p:pic>
        <p:nvPicPr>
          <p:cNvPr id="8" name="Picture 7"/>
          <p:cNvPicPr>
            <a:picLocks noChangeAspect="1"/>
          </p:cNvPicPr>
          <p:nvPr/>
        </p:nvPicPr>
        <p:blipFill>
          <a:blip r:embed="rId9"/>
          <a:stretch>
            <a:fillRect/>
          </a:stretch>
        </p:blipFill>
        <p:spPr>
          <a:xfrm>
            <a:off x="5403712" y="1857562"/>
            <a:ext cx="3065400" cy="2744076"/>
          </a:xfrm>
          <a:prstGeom prst="rect">
            <a:avLst/>
          </a:prstGeom>
        </p:spPr>
      </p:pic>
    </p:spTree>
    <p:extLst>
      <p:ext uri="{BB962C8B-B14F-4D97-AF65-F5344CB8AC3E}">
        <p14:creationId xmlns:p14="http://schemas.microsoft.com/office/powerpoint/2010/main" val="297227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Instantaneous Velocity</a:t>
            </a:r>
          </a:p>
        </p:txBody>
      </p:sp>
      <p:graphicFrame>
        <p:nvGraphicFramePr>
          <p:cNvPr id="10" name="Object 9"/>
          <p:cNvGraphicFramePr>
            <a:graphicFrameLocks noChangeAspect="1"/>
          </p:cNvGraphicFramePr>
          <p:nvPr>
            <p:extLst>
              <p:ext uri="{D42A27DB-BD31-4B8C-83A1-F6EECF244321}">
                <p14:modId xmlns:p14="http://schemas.microsoft.com/office/powerpoint/2010/main" val="1522563264"/>
              </p:ext>
            </p:extLst>
          </p:nvPr>
        </p:nvGraphicFramePr>
        <p:xfrm>
          <a:off x="2582069" y="5429249"/>
          <a:ext cx="3979862" cy="1109663"/>
        </p:xfrm>
        <a:graphic>
          <a:graphicData uri="http://schemas.openxmlformats.org/presentationml/2006/ole">
            <mc:AlternateContent xmlns:mc="http://schemas.openxmlformats.org/markup-compatibility/2006">
              <mc:Choice xmlns:v="urn:schemas-microsoft-com:vml" Requires="v">
                <p:oleObj spid="_x0000_s52400" name="Equation" r:id="rId4" imgW="1269720" imgH="355320" progId="Equation.DSMT4">
                  <p:embed/>
                </p:oleObj>
              </mc:Choice>
              <mc:Fallback>
                <p:oleObj name="Equation" r:id="rId4" imgW="1269720" imgH="355320" progId="Equation.DSMT4">
                  <p:embed/>
                  <p:pic>
                    <p:nvPicPr>
                      <p:cNvPr id="0" name=""/>
                      <p:cNvPicPr>
                        <a:picLocks noChangeAspect="1" noChangeArrowheads="1"/>
                      </p:cNvPicPr>
                      <p:nvPr/>
                    </p:nvPicPr>
                    <p:blipFill>
                      <a:blip r:embed="rId5"/>
                      <a:srcRect/>
                      <a:stretch>
                        <a:fillRect/>
                      </a:stretch>
                    </p:blipFill>
                    <p:spPr bwMode="auto">
                      <a:xfrm>
                        <a:off x="2582069" y="5429249"/>
                        <a:ext cx="3979862" cy="1109663"/>
                      </a:xfrm>
                      <a:prstGeom prst="rect">
                        <a:avLst/>
                      </a:prstGeom>
                      <a:noFill/>
                    </p:spPr>
                  </p:pic>
                </p:oleObj>
              </mc:Fallback>
            </mc:AlternateContent>
          </a:graphicData>
        </a:graphic>
      </p:graphicFrame>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2089" y="1189911"/>
            <a:ext cx="5659821" cy="4239338"/>
          </a:xfrm>
          <a:prstGeom prst="rect">
            <a:avLst/>
          </a:prstGeom>
        </p:spPr>
      </p:pic>
    </p:spTree>
    <p:extLst>
      <p:ext uri="{BB962C8B-B14F-4D97-AF65-F5344CB8AC3E}">
        <p14:creationId xmlns:p14="http://schemas.microsoft.com/office/powerpoint/2010/main" val="186218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Instantaneous Velocity</a:t>
            </a:r>
          </a:p>
        </p:txBody>
      </p:sp>
      <p:graphicFrame>
        <p:nvGraphicFramePr>
          <p:cNvPr id="10" name="Object 9"/>
          <p:cNvGraphicFramePr>
            <a:graphicFrameLocks noChangeAspect="1"/>
          </p:cNvGraphicFramePr>
          <p:nvPr>
            <p:extLst>
              <p:ext uri="{D42A27DB-BD31-4B8C-83A1-F6EECF244321}">
                <p14:modId xmlns:p14="http://schemas.microsoft.com/office/powerpoint/2010/main" val="2713511349"/>
              </p:ext>
            </p:extLst>
          </p:nvPr>
        </p:nvGraphicFramePr>
        <p:xfrm>
          <a:off x="457200" y="4142847"/>
          <a:ext cx="4268872" cy="1725320"/>
        </p:xfrm>
        <a:graphic>
          <a:graphicData uri="http://schemas.openxmlformats.org/presentationml/2006/ole">
            <mc:AlternateContent xmlns:mc="http://schemas.openxmlformats.org/markup-compatibility/2006">
              <mc:Choice xmlns:v="urn:schemas-microsoft-com:vml" Requires="v">
                <p:oleObj spid="_x0000_s53595" name="Equation" r:id="rId4" imgW="1752480" imgH="711000" progId="Equation.DSMT4">
                  <p:embed/>
                </p:oleObj>
              </mc:Choice>
              <mc:Fallback>
                <p:oleObj name="Equation" r:id="rId4" imgW="1752480" imgH="711000" progId="Equation.DSMT4">
                  <p:embed/>
                  <p:pic>
                    <p:nvPicPr>
                      <p:cNvPr id="0" name=""/>
                      <p:cNvPicPr>
                        <a:picLocks noChangeAspect="1" noChangeArrowheads="1"/>
                      </p:cNvPicPr>
                      <p:nvPr/>
                    </p:nvPicPr>
                    <p:blipFill>
                      <a:blip r:embed="rId5"/>
                      <a:srcRect/>
                      <a:stretch>
                        <a:fillRect/>
                      </a:stretch>
                    </p:blipFill>
                    <p:spPr bwMode="auto">
                      <a:xfrm>
                        <a:off x="457200" y="4142847"/>
                        <a:ext cx="4268872" cy="1725320"/>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046873447"/>
              </p:ext>
            </p:extLst>
          </p:nvPr>
        </p:nvGraphicFramePr>
        <p:xfrm>
          <a:off x="5228664" y="4607044"/>
          <a:ext cx="3314700" cy="796925"/>
        </p:xfrm>
        <a:graphic>
          <a:graphicData uri="http://schemas.openxmlformats.org/presentationml/2006/ole">
            <mc:AlternateContent xmlns:mc="http://schemas.openxmlformats.org/markup-compatibility/2006">
              <mc:Choice xmlns:v="urn:schemas-microsoft-com:vml" Requires="v">
                <p:oleObj spid="_x0000_s53596" name="Equation" r:id="rId6" imgW="1473120" imgH="355320" progId="Equation.DSMT4">
                  <p:embed/>
                </p:oleObj>
              </mc:Choice>
              <mc:Fallback>
                <p:oleObj name="Equation" r:id="rId6" imgW="1473120" imgH="355320" progId="Equation.DSMT4">
                  <p:embed/>
                  <p:pic>
                    <p:nvPicPr>
                      <p:cNvPr id="0" name=""/>
                      <p:cNvPicPr>
                        <a:picLocks noChangeAspect="1" noChangeArrowheads="1"/>
                      </p:cNvPicPr>
                      <p:nvPr/>
                    </p:nvPicPr>
                    <p:blipFill>
                      <a:blip r:embed="rId7"/>
                      <a:srcRect/>
                      <a:stretch>
                        <a:fillRect/>
                      </a:stretch>
                    </p:blipFill>
                    <p:spPr bwMode="auto">
                      <a:xfrm>
                        <a:off x="5228664" y="4607044"/>
                        <a:ext cx="3314700" cy="796925"/>
                      </a:xfrm>
                      <a:prstGeom prst="rect">
                        <a:avLst/>
                      </a:prstGeom>
                      <a:noFill/>
                    </p:spPr>
                  </p:pic>
                </p:oleObj>
              </mc:Fallback>
            </mc:AlternateContent>
          </a:graphicData>
        </a:graphic>
      </p:graphicFrame>
      <p:pic>
        <p:nvPicPr>
          <p:cNvPr id="5" name="Picture 4"/>
          <p:cNvPicPr>
            <a:picLocks noChangeAspect="1"/>
          </p:cNvPicPr>
          <p:nvPr/>
        </p:nvPicPr>
        <p:blipFill>
          <a:blip r:embed="rId8"/>
          <a:stretch>
            <a:fillRect/>
          </a:stretch>
        </p:blipFill>
        <p:spPr>
          <a:xfrm>
            <a:off x="457200" y="1424959"/>
            <a:ext cx="2527738" cy="2402533"/>
          </a:xfrm>
          <a:prstGeom prst="rect">
            <a:avLst/>
          </a:prstGeom>
        </p:spPr>
      </p:pic>
      <p:pic>
        <p:nvPicPr>
          <p:cNvPr id="7" name="Picture 6"/>
          <p:cNvPicPr>
            <a:picLocks noChangeAspect="1"/>
          </p:cNvPicPr>
          <p:nvPr/>
        </p:nvPicPr>
        <p:blipFill>
          <a:blip r:embed="rId9"/>
          <a:stretch>
            <a:fillRect/>
          </a:stretch>
        </p:blipFill>
        <p:spPr>
          <a:xfrm>
            <a:off x="3342290" y="1456499"/>
            <a:ext cx="5344510" cy="2198165"/>
          </a:xfrm>
          <a:prstGeom prst="rect">
            <a:avLst/>
          </a:prstGeom>
        </p:spPr>
      </p:pic>
    </p:spTree>
    <p:extLst>
      <p:ext uri="{BB962C8B-B14F-4D97-AF65-F5344CB8AC3E}">
        <p14:creationId xmlns:p14="http://schemas.microsoft.com/office/powerpoint/2010/main" val="229936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Instantaneous Velocity</a:t>
            </a:r>
          </a:p>
        </p:txBody>
      </p:sp>
      <p:graphicFrame>
        <p:nvGraphicFramePr>
          <p:cNvPr id="6" name="Object 5"/>
          <p:cNvGraphicFramePr>
            <a:graphicFrameLocks noChangeAspect="1"/>
          </p:cNvGraphicFramePr>
          <p:nvPr>
            <p:extLst>
              <p:ext uri="{D42A27DB-BD31-4B8C-83A1-F6EECF244321}">
                <p14:modId xmlns:p14="http://schemas.microsoft.com/office/powerpoint/2010/main" val="253624746"/>
              </p:ext>
            </p:extLst>
          </p:nvPr>
        </p:nvGraphicFramePr>
        <p:xfrm>
          <a:off x="457200" y="5461280"/>
          <a:ext cx="8254111" cy="1048700"/>
        </p:xfrm>
        <a:graphic>
          <a:graphicData uri="http://schemas.openxmlformats.org/presentationml/2006/ole">
            <mc:AlternateContent xmlns:mc="http://schemas.openxmlformats.org/markup-compatibility/2006">
              <mc:Choice xmlns:v="urn:schemas-microsoft-com:vml" Requires="v">
                <p:oleObj spid="_x0000_s69700" name="Equation" r:id="rId4" imgW="3085920" imgH="393480" progId="Equation.DSMT4">
                  <p:embed/>
                </p:oleObj>
              </mc:Choice>
              <mc:Fallback>
                <p:oleObj name="Equation" r:id="rId4" imgW="3085920" imgH="393480" progId="Equation.DSMT4">
                  <p:embed/>
                  <p:pic>
                    <p:nvPicPr>
                      <p:cNvPr id="0" name=""/>
                      <p:cNvPicPr>
                        <a:picLocks noChangeAspect="1" noChangeArrowheads="1"/>
                      </p:cNvPicPr>
                      <p:nvPr/>
                    </p:nvPicPr>
                    <p:blipFill>
                      <a:blip r:embed="rId5"/>
                      <a:srcRect/>
                      <a:stretch>
                        <a:fillRect/>
                      </a:stretch>
                    </p:blipFill>
                    <p:spPr bwMode="auto">
                      <a:xfrm>
                        <a:off x="457200" y="5461280"/>
                        <a:ext cx="8254111" cy="1048700"/>
                      </a:xfrm>
                      <a:prstGeom prst="rect">
                        <a:avLst/>
                      </a:prstGeom>
                      <a:noFill/>
                    </p:spPr>
                  </p:pic>
                </p:oleObj>
              </mc:Fallback>
            </mc:AlternateContent>
          </a:graphicData>
        </a:graphic>
      </p:graphicFrame>
      <p:sp>
        <p:nvSpPr>
          <p:cNvPr id="7" name="Rectangle 6"/>
          <p:cNvSpPr/>
          <p:nvPr/>
        </p:nvSpPr>
        <p:spPr>
          <a:xfrm>
            <a:off x="5580850" y="1631400"/>
            <a:ext cx="3130461" cy="3108543"/>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The slope of the line tangent to the position-versus-time curve at “a given time” is defined to be the instantaneous velocity at that time. </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631400"/>
            <a:ext cx="4978529" cy="3378757"/>
          </a:xfrm>
          <a:prstGeom prst="rect">
            <a:avLst/>
          </a:prstGeom>
        </p:spPr>
      </p:pic>
    </p:spTree>
    <p:extLst>
      <p:ext uri="{BB962C8B-B14F-4D97-AF65-F5344CB8AC3E}">
        <p14:creationId xmlns:p14="http://schemas.microsoft.com/office/powerpoint/2010/main" val="242344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Average Acceleration</a:t>
            </a:r>
          </a:p>
        </p:txBody>
      </p:sp>
      <p:graphicFrame>
        <p:nvGraphicFramePr>
          <p:cNvPr id="6" name="Object 5"/>
          <p:cNvGraphicFramePr>
            <a:graphicFrameLocks noChangeAspect="1"/>
          </p:cNvGraphicFramePr>
          <p:nvPr>
            <p:extLst>
              <p:ext uri="{D42A27DB-BD31-4B8C-83A1-F6EECF244321}">
                <p14:modId xmlns:p14="http://schemas.microsoft.com/office/powerpoint/2010/main" val="2633963188"/>
              </p:ext>
            </p:extLst>
          </p:nvPr>
        </p:nvGraphicFramePr>
        <p:xfrm>
          <a:off x="3491987" y="5460778"/>
          <a:ext cx="5011737" cy="1268412"/>
        </p:xfrm>
        <a:graphic>
          <a:graphicData uri="http://schemas.openxmlformats.org/presentationml/2006/ole">
            <mc:AlternateContent xmlns:mc="http://schemas.openxmlformats.org/markup-compatibility/2006">
              <mc:Choice xmlns:v="urn:schemas-microsoft-com:vml" Requires="v">
                <p:oleObj spid="_x0000_s55805" name="Equation" r:id="rId4" imgW="1600200" imgH="406080" progId="Equation.DSMT4">
                  <p:embed/>
                </p:oleObj>
              </mc:Choice>
              <mc:Fallback>
                <p:oleObj name="Equation" r:id="rId4" imgW="1600200" imgH="406080" progId="Equation.DSMT4">
                  <p:embed/>
                  <p:pic>
                    <p:nvPicPr>
                      <p:cNvPr id="0" name=""/>
                      <p:cNvPicPr>
                        <a:picLocks noChangeAspect="1" noChangeArrowheads="1"/>
                      </p:cNvPicPr>
                      <p:nvPr/>
                    </p:nvPicPr>
                    <p:blipFill>
                      <a:blip r:embed="rId5"/>
                      <a:srcRect/>
                      <a:stretch>
                        <a:fillRect/>
                      </a:stretch>
                    </p:blipFill>
                    <p:spPr bwMode="auto">
                      <a:xfrm>
                        <a:off x="3491987" y="5460778"/>
                        <a:ext cx="5011737" cy="1268412"/>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63092312"/>
              </p:ext>
            </p:extLst>
          </p:nvPr>
        </p:nvGraphicFramePr>
        <p:xfrm>
          <a:off x="892598" y="5460778"/>
          <a:ext cx="1947862" cy="635000"/>
        </p:xfrm>
        <a:graphic>
          <a:graphicData uri="http://schemas.openxmlformats.org/presentationml/2006/ole">
            <mc:AlternateContent xmlns:mc="http://schemas.openxmlformats.org/markup-compatibility/2006">
              <mc:Choice xmlns:v="urn:schemas-microsoft-com:vml" Requires="v">
                <p:oleObj spid="_x0000_s55806" name="Equation" r:id="rId6" imgW="622080" imgH="203040" progId="Equation.DSMT4">
                  <p:embed/>
                </p:oleObj>
              </mc:Choice>
              <mc:Fallback>
                <p:oleObj name="Equation" r:id="rId6" imgW="622080" imgH="203040" progId="Equation.DSMT4">
                  <p:embed/>
                  <p:pic>
                    <p:nvPicPr>
                      <p:cNvPr id="0" name=""/>
                      <p:cNvPicPr>
                        <a:picLocks noChangeAspect="1" noChangeArrowheads="1"/>
                      </p:cNvPicPr>
                      <p:nvPr/>
                    </p:nvPicPr>
                    <p:blipFill>
                      <a:blip r:embed="rId7"/>
                      <a:srcRect/>
                      <a:stretch>
                        <a:fillRect/>
                      </a:stretch>
                    </p:blipFill>
                    <p:spPr bwMode="auto">
                      <a:xfrm>
                        <a:off x="892598" y="5460778"/>
                        <a:ext cx="1947862" cy="635000"/>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30285434"/>
              </p:ext>
            </p:extLst>
          </p:nvPr>
        </p:nvGraphicFramePr>
        <p:xfrm>
          <a:off x="971972" y="6095778"/>
          <a:ext cx="1789113" cy="633412"/>
        </p:xfrm>
        <a:graphic>
          <a:graphicData uri="http://schemas.openxmlformats.org/presentationml/2006/ole">
            <mc:AlternateContent xmlns:mc="http://schemas.openxmlformats.org/markup-compatibility/2006">
              <mc:Choice xmlns:v="urn:schemas-microsoft-com:vml" Requires="v">
                <p:oleObj spid="_x0000_s55807" name="Equation" r:id="rId8" imgW="571320" imgH="203040" progId="Equation.DSMT4">
                  <p:embed/>
                </p:oleObj>
              </mc:Choice>
              <mc:Fallback>
                <p:oleObj name="Equation" r:id="rId8" imgW="571320" imgH="203040" progId="Equation.DSMT4">
                  <p:embed/>
                  <p:pic>
                    <p:nvPicPr>
                      <p:cNvPr id="0" name=""/>
                      <p:cNvPicPr>
                        <a:picLocks noChangeAspect="1" noChangeArrowheads="1"/>
                      </p:cNvPicPr>
                      <p:nvPr/>
                    </p:nvPicPr>
                    <p:blipFill>
                      <a:blip r:embed="rId9"/>
                      <a:srcRect/>
                      <a:stretch>
                        <a:fillRect/>
                      </a:stretch>
                    </p:blipFill>
                    <p:spPr bwMode="auto">
                      <a:xfrm>
                        <a:off x="971972" y="6095778"/>
                        <a:ext cx="1789113" cy="633412"/>
                      </a:xfrm>
                      <a:prstGeom prst="rect">
                        <a:avLst/>
                      </a:prstGeom>
                      <a:noFill/>
                    </p:spPr>
                  </p:pic>
                </p:oleObj>
              </mc:Fallback>
            </mc:AlternateContent>
          </a:graphicData>
        </a:graphic>
      </p:graphicFrame>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200" y="1788391"/>
            <a:ext cx="8434552" cy="3273019"/>
          </a:xfrm>
          <a:prstGeom prst="rect">
            <a:avLst/>
          </a:prstGeom>
        </p:spPr>
      </p:pic>
    </p:spTree>
    <p:extLst>
      <p:ext uri="{BB962C8B-B14F-4D97-AF65-F5344CB8AC3E}">
        <p14:creationId xmlns:p14="http://schemas.microsoft.com/office/powerpoint/2010/main" val="412058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Average Acceleration</a:t>
            </a:r>
          </a:p>
        </p:txBody>
      </p:sp>
      <p:graphicFrame>
        <p:nvGraphicFramePr>
          <p:cNvPr id="6" name="Object 5"/>
          <p:cNvGraphicFramePr>
            <a:graphicFrameLocks noChangeAspect="1"/>
          </p:cNvGraphicFramePr>
          <p:nvPr>
            <p:extLst>
              <p:ext uri="{D42A27DB-BD31-4B8C-83A1-F6EECF244321}">
                <p14:modId xmlns:p14="http://schemas.microsoft.com/office/powerpoint/2010/main" val="3885042098"/>
              </p:ext>
            </p:extLst>
          </p:nvPr>
        </p:nvGraphicFramePr>
        <p:xfrm>
          <a:off x="1628775" y="5429249"/>
          <a:ext cx="5886450" cy="1109663"/>
        </p:xfrm>
        <a:graphic>
          <a:graphicData uri="http://schemas.openxmlformats.org/presentationml/2006/ole">
            <mc:AlternateContent xmlns:mc="http://schemas.openxmlformats.org/markup-compatibility/2006">
              <mc:Choice xmlns:v="urn:schemas-microsoft-com:vml" Requires="v">
                <p:oleObj spid="_x0000_s54445" name="Equation" r:id="rId4" imgW="1879560" imgH="355320" progId="Equation.DSMT4">
                  <p:embed/>
                </p:oleObj>
              </mc:Choice>
              <mc:Fallback>
                <p:oleObj name="Equation" r:id="rId4" imgW="1879560" imgH="355320" progId="Equation.DSMT4">
                  <p:embed/>
                  <p:pic>
                    <p:nvPicPr>
                      <p:cNvPr id="0" name=""/>
                      <p:cNvPicPr>
                        <a:picLocks noChangeAspect="1" noChangeArrowheads="1"/>
                      </p:cNvPicPr>
                      <p:nvPr/>
                    </p:nvPicPr>
                    <p:blipFill>
                      <a:blip r:embed="rId5"/>
                      <a:srcRect/>
                      <a:stretch>
                        <a:fillRect/>
                      </a:stretch>
                    </p:blipFill>
                    <p:spPr bwMode="auto">
                      <a:xfrm>
                        <a:off x="1628775" y="5429249"/>
                        <a:ext cx="5886450" cy="1109663"/>
                      </a:xfrm>
                      <a:prstGeom prst="rect">
                        <a:avLst/>
                      </a:prstGeom>
                      <a:noFill/>
                    </p:spPr>
                  </p:pic>
                </p:oleObj>
              </mc:Fallback>
            </mc:AlternateContent>
          </a:graphicData>
        </a:graphic>
      </p:graphicFrame>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788391"/>
            <a:ext cx="8434552" cy="3273019"/>
          </a:xfrm>
          <a:prstGeom prst="rect">
            <a:avLst/>
          </a:prstGeom>
        </p:spPr>
      </p:pic>
    </p:spTree>
    <p:extLst>
      <p:ext uri="{BB962C8B-B14F-4D97-AF65-F5344CB8AC3E}">
        <p14:creationId xmlns:p14="http://schemas.microsoft.com/office/powerpoint/2010/main" val="101328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Average Acceleration</a:t>
            </a:r>
          </a:p>
        </p:txBody>
      </p:sp>
      <p:graphicFrame>
        <p:nvGraphicFramePr>
          <p:cNvPr id="6" name="Object 5"/>
          <p:cNvGraphicFramePr>
            <a:graphicFrameLocks noChangeAspect="1"/>
          </p:cNvGraphicFramePr>
          <p:nvPr>
            <p:extLst>
              <p:ext uri="{D42A27DB-BD31-4B8C-83A1-F6EECF244321}">
                <p14:modId xmlns:p14="http://schemas.microsoft.com/office/powerpoint/2010/main" val="1524323843"/>
              </p:ext>
            </p:extLst>
          </p:nvPr>
        </p:nvGraphicFramePr>
        <p:xfrm>
          <a:off x="1276826" y="5089525"/>
          <a:ext cx="6681788" cy="1149350"/>
        </p:xfrm>
        <a:graphic>
          <a:graphicData uri="http://schemas.openxmlformats.org/presentationml/2006/ole">
            <mc:AlternateContent xmlns:mc="http://schemas.openxmlformats.org/markup-compatibility/2006">
              <mc:Choice xmlns:v="urn:schemas-microsoft-com:vml" Requires="v">
                <p:oleObj spid="_x0000_s56647" name="Equation" r:id="rId4" imgW="2133360" imgH="368280" progId="Equation.DSMT4">
                  <p:embed/>
                </p:oleObj>
              </mc:Choice>
              <mc:Fallback>
                <p:oleObj name="Equation" r:id="rId4" imgW="2133360" imgH="368280" progId="Equation.DSMT4">
                  <p:embed/>
                  <p:pic>
                    <p:nvPicPr>
                      <p:cNvPr id="0" name=""/>
                      <p:cNvPicPr>
                        <a:picLocks noChangeAspect="1" noChangeArrowheads="1"/>
                      </p:cNvPicPr>
                      <p:nvPr/>
                    </p:nvPicPr>
                    <p:blipFill>
                      <a:blip r:embed="rId5"/>
                      <a:srcRect/>
                      <a:stretch>
                        <a:fillRect/>
                      </a:stretch>
                    </p:blipFill>
                    <p:spPr bwMode="auto">
                      <a:xfrm>
                        <a:off x="1276826" y="5089525"/>
                        <a:ext cx="6681788" cy="1149350"/>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614868244"/>
              </p:ext>
            </p:extLst>
          </p:nvPr>
        </p:nvGraphicFramePr>
        <p:xfrm>
          <a:off x="1468438" y="4151313"/>
          <a:ext cx="6207125" cy="633412"/>
        </p:xfrm>
        <a:graphic>
          <a:graphicData uri="http://schemas.openxmlformats.org/presentationml/2006/ole">
            <mc:AlternateContent xmlns:mc="http://schemas.openxmlformats.org/markup-compatibility/2006">
              <mc:Choice xmlns:v="urn:schemas-microsoft-com:vml" Requires="v">
                <p:oleObj spid="_x0000_s56648" name="Equation" r:id="rId6" imgW="1981080" imgH="203040" progId="Equation.DSMT4">
                  <p:embed/>
                </p:oleObj>
              </mc:Choice>
              <mc:Fallback>
                <p:oleObj name="Equation" r:id="rId6" imgW="1981080" imgH="203040" progId="Equation.DSMT4">
                  <p:embed/>
                  <p:pic>
                    <p:nvPicPr>
                      <p:cNvPr id="0" name=""/>
                      <p:cNvPicPr>
                        <a:picLocks noChangeAspect="1" noChangeArrowheads="1"/>
                      </p:cNvPicPr>
                      <p:nvPr/>
                    </p:nvPicPr>
                    <p:blipFill>
                      <a:blip r:embed="rId7"/>
                      <a:srcRect/>
                      <a:stretch>
                        <a:fillRect/>
                      </a:stretch>
                    </p:blipFill>
                    <p:spPr bwMode="auto">
                      <a:xfrm>
                        <a:off x="1468438" y="4151313"/>
                        <a:ext cx="6207125" cy="633412"/>
                      </a:xfrm>
                      <a:prstGeom prst="rect">
                        <a:avLst/>
                      </a:prstGeom>
                      <a:noFill/>
                    </p:spPr>
                  </p:pic>
                </p:oleObj>
              </mc:Fallback>
            </mc:AlternateContent>
          </a:graphicData>
        </a:graphic>
      </p:graphicFrame>
      <p:sp>
        <p:nvSpPr>
          <p:cNvPr id="3" name="Rectangle 2"/>
          <p:cNvSpPr/>
          <p:nvPr/>
        </p:nvSpPr>
        <p:spPr>
          <a:xfrm>
            <a:off x="457200" y="1600200"/>
            <a:ext cx="7882128"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velocity and acceleration in same direction </a:t>
            </a:r>
            <a:r>
              <a:rPr 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sz="2800" dirty="0">
                <a:latin typeface="Times New Roman" panose="02020603050405020304" pitchFamily="18" charset="0"/>
                <a:cs typeface="Times New Roman" panose="02020603050405020304" pitchFamily="18" charset="0"/>
              </a:rPr>
              <a:t> speed increases with time</a:t>
            </a:r>
          </a:p>
          <a:p>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velocity and acceleration are in opposite directions </a:t>
            </a:r>
            <a:r>
              <a:rPr 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sz="2800" dirty="0">
                <a:latin typeface="Times New Roman" panose="02020603050405020304" pitchFamily="18" charset="0"/>
                <a:cs typeface="Times New Roman" panose="02020603050405020304" pitchFamily="18" charset="0"/>
              </a:rPr>
              <a:t> speed decreases with time.</a:t>
            </a:r>
          </a:p>
        </p:txBody>
      </p:sp>
    </p:spTree>
    <p:extLst>
      <p:ext uri="{BB962C8B-B14F-4D97-AF65-F5344CB8AC3E}">
        <p14:creationId xmlns:p14="http://schemas.microsoft.com/office/powerpoint/2010/main" val="263124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4" name="TPQuestion"/>
          <p:cNvSpPr>
            <a:spLocks noChangeArrowheads="1"/>
          </p:cNvSpPr>
          <p:nvPr/>
        </p:nvSpPr>
        <p:spPr bwMode="auto">
          <a:xfrm>
            <a:off x="457200" y="1371600"/>
            <a:ext cx="83245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a:latin typeface="Times New Roman" panose="02020603050405020304" pitchFamily="18" charset="0"/>
                <a:cs typeface="Times New Roman" panose="02020603050405020304" pitchFamily="18" charset="0"/>
              </a:rPr>
              <a:t>True or False? </a:t>
            </a:r>
            <a:r>
              <a:rPr lang="en-US" altLang="en-US" sz="2800" dirty="0">
                <a:latin typeface="Times New Roman" panose="02020603050405020304" pitchFamily="18" charset="0"/>
                <a:cs typeface="Times New Roman" panose="02020603050405020304" pitchFamily="18" charset="0"/>
              </a:rPr>
              <a:t>A car must always have an acceleration in the same direction as its velocity.</a:t>
            </a:r>
          </a:p>
        </p:txBody>
      </p:sp>
    </p:spTree>
    <p:extLst>
      <p:ext uri="{BB962C8B-B14F-4D97-AF65-F5344CB8AC3E}">
        <p14:creationId xmlns:p14="http://schemas.microsoft.com/office/powerpoint/2010/main" val="3013704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4" name="TPQuestion"/>
          <p:cNvSpPr>
            <a:spLocks noChangeArrowheads="1"/>
          </p:cNvSpPr>
          <p:nvPr/>
        </p:nvSpPr>
        <p:spPr bwMode="auto">
          <a:xfrm>
            <a:off x="457200" y="1371600"/>
            <a:ext cx="83245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a:latin typeface="Times New Roman" panose="02020603050405020304" pitchFamily="18" charset="0"/>
                <a:cs typeface="Times New Roman" panose="02020603050405020304" pitchFamily="18" charset="0"/>
              </a:rPr>
              <a:t>True or False? </a:t>
            </a:r>
            <a:r>
              <a:rPr lang="en-US" altLang="en-US" sz="2800" dirty="0">
                <a:latin typeface="Times New Roman" panose="02020603050405020304" pitchFamily="18" charset="0"/>
                <a:cs typeface="Times New Roman" panose="02020603050405020304" pitchFamily="18" charset="0"/>
              </a:rPr>
              <a:t>It’s possible for a slowing car to have a positive acceleration. </a:t>
            </a:r>
          </a:p>
        </p:txBody>
      </p:sp>
    </p:spTree>
    <p:extLst>
      <p:ext uri="{BB962C8B-B14F-4D97-AF65-F5344CB8AC3E}">
        <p14:creationId xmlns:p14="http://schemas.microsoft.com/office/powerpoint/2010/main" val="4001381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4" name="TPQuestion"/>
          <p:cNvSpPr>
            <a:spLocks noChangeArrowheads="1"/>
          </p:cNvSpPr>
          <p:nvPr/>
        </p:nvSpPr>
        <p:spPr bwMode="auto">
          <a:xfrm>
            <a:off x="457200" y="1371600"/>
            <a:ext cx="83245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a:latin typeface="Times New Roman" panose="02020603050405020304" pitchFamily="18" charset="0"/>
                <a:cs typeface="Times New Roman" panose="02020603050405020304" pitchFamily="18" charset="0"/>
              </a:rPr>
              <a:t>True or False? </a:t>
            </a:r>
            <a:r>
              <a:rPr lang="en-US" altLang="en-US" sz="2800" dirty="0">
                <a:latin typeface="Times New Roman" panose="02020603050405020304" pitchFamily="18" charset="0"/>
                <a:cs typeface="Times New Roman" panose="02020603050405020304" pitchFamily="18" charset="0"/>
              </a:rPr>
              <a:t>An object with constant nonzero acceleration can never stop and remain at rest.</a:t>
            </a:r>
          </a:p>
        </p:txBody>
      </p:sp>
    </p:spTree>
    <p:extLst>
      <p:ext uri="{BB962C8B-B14F-4D97-AF65-F5344CB8AC3E}">
        <p14:creationId xmlns:p14="http://schemas.microsoft.com/office/powerpoint/2010/main" val="302382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3272740"/>
            <a:ext cx="8229600" cy="2635248"/>
          </a:xfrm>
        </p:spPr>
        <p:txBody>
          <a:bodyPr>
            <a:noAutofit/>
          </a:bodyPr>
          <a:lstStyle/>
          <a:p>
            <a:pPr marL="609600" indent="-609600">
              <a:buClr>
                <a:schemeClr val="tx1"/>
              </a:buClr>
              <a:buFontTx/>
              <a:buAutoNum type="arabicPeriod"/>
            </a:pPr>
            <a:r>
              <a:rPr lang="en-US" altLang="en-US" dirty="0"/>
              <a:t>A particle moves in the +</a:t>
            </a:r>
            <a:r>
              <a:rPr lang="en-US" altLang="en-US" i="1" dirty="0"/>
              <a:t>x</a:t>
            </a:r>
            <a:r>
              <a:rPr lang="en-US" altLang="en-US" dirty="0"/>
              <a:t> direction and then reverses the direction of its motion.</a:t>
            </a:r>
          </a:p>
          <a:p>
            <a:pPr marL="609600" indent="-609600">
              <a:buClr>
                <a:schemeClr val="tx1"/>
              </a:buClr>
              <a:buFontTx/>
              <a:buAutoNum type="arabicPeriod"/>
            </a:pPr>
            <a:r>
              <a:rPr lang="en-US" altLang="en-US" dirty="0"/>
              <a:t>A particle moves in the </a:t>
            </a:r>
            <a:r>
              <a:rPr lang="es-CO" dirty="0"/>
              <a:t>–</a:t>
            </a:r>
            <a:r>
              <a:rPr lang="en-US" altLang="en-US" i="1" dirty="0"/>
              <a:t>x</a:t>
            </a:r>
            <a:r>
              <a:rPr lang="en-US" altLang="en-US" dirty="0"/>
              <a:t> direction without reversing.</a:t>
            </a:r>
          </a:p>
          <a:p>
            <a:pPr marL="609600" indent="-609600">
              <a:buClr>
                <a:schemeClr val="tx1"/>
              </a:buClr>
              <a:buFontTx/>
              <a:buAutoNum type="arabicPeriod"/>
            </a:pPr>
            <a:r>
              <a:rPr lang="en-US" altLang="en-US" dirty="0"/>
              <a:t>There are no conditions for which this is true.</a:t>
            </a:r>
          </a:p>
          <a:p>
            <a:pPr marL="609600" indent="-609600">
              <a:buClr>
                <a:schemeClr val="tx1"/>
              </a:buClr>
              <a:buFontTx/>
              <a:buAutoNum type="arabicPeriod"/>
            </a:pPr>
            <a:r>
              <a:rPr lang="en-US" altLang="en-US" dirty="0"/>
              <a:t>A particle moves in the +</a:t>
            </a:r>
            <a:r>
              <a:rPr lang="en-US" altLang="en-US" i="1" dirty="0"/>
              <a:t>x</a:t>
            </a:r>
            <a:r>
              <a:rPr lang="en-US" altLang="en-US" dirty="0"/>
              <a:t> direction without reversing.</a:t>
            </a:r>
          </a:p>
        </p:txBody>
      </p:sp>
      <p:sp>
        <p:nvSpPr>
          <p:cNvPr id="7" name="Content Placeholder 6"/>
          <p:cNvSpPr>
            <a:spLocks noGrp="1"/>
          </p:cNvSpPr>
          <p:nvPr>
            <p:ph sz="half" idx="1"/>
          </p:nvPr>
        </p:nvSpPr>
        <p:spPr>
          <a:xfrm>
            <a:off x="457200" y="1371600"/>
            <a:ext cx="8470900" cy="1703791"/>
          </a:xfrm>
        </p:spPr>
        <p:txBody>
          <a:bodyPr>
            <a:noAutofit/>
          </a:bodyPr>
          <a:lstStyle/>
          <a:p>
            <a:pPr marL="0" indent="0">
              <a:buNone/>
            </a:pPr>
            <a:r>
              <a:rPr lang="en-US" altLang="en-US" dirty="0"/>
              <a:t>Under which of the following conditions is the magnitude of the average velocity of a particle moving in one dimension smaller than the average speed over the time interval?</a:t>
            </a:r>
            <a:endParaRPr lang="en-US" dirty="0"/>
          </a:p>
        </p:txBody>
      </p:sp>
      <p:sp>
        <p:nvSpPr>
          <p:cNvPr id="2" name="Title 1"/>
          <p:cNvSpPr>
            <a:spLocks noGrp="1"/>
          </p:cNvSpPr>
          <p:nvPr>
            <p:ph type="title"/>
          </p:nvPr>
        </p:nvSpPr>
        <p:spPr/>
        <p:txBody>
          <a:bodyPr/>
          <a:lstStyle/>
          <a:p>
            <a:r>
              <a:rPr lang="en-US" dirty="0"/>
              <a:t>Reading Question 2-2</a:t>
            </a:r>
          </a:p>
        </p:txBody>
      </p:sp>
    </p:spTree>
    <p:extLst>
      <p:ext uri="{BB962C8B-B14F-4D97-AF65-F5344CB8AC3E}">
        <p14:creationId xmlns:p14="http://schemas.microsoft.com/office/powerpoint/2010/main" val="3525872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F90626-7FF5-494C-BBAD-8042F80647DD}"/>
              </a:ext>
            </a:extLst>
          </p:cNvPr>
          <p:cNvSpPr>
            <a:spLocks noGrp="1"/>
          </p:cNvSpPr>
          <p:nvPr>
            <p:ph type="ftr" sz="quarter" idx="11"/>
          </p:nvPr>
        </p:nvSpPr>
        <p:spPr/>
        <p:txBody>
          <a:bodyPr/>
          <a:lstStyle/>
          <a:p>
            <a:r>
              <a:rPr lang="en-US"/>
              <a:t>©Cengage</a:t>
            </a:r>
            <a:endParaRPr lang="en-US" dirty="0"/>
          </a:p>
        </p:txBody>
      </p:sp>
      <p:pic>
        <p:nvPicPr>
          <p:cNvPr id="3" name="Picture 2">
            <a:extLst>
              <a:ext uri="{FF2B5EF4-FFF2-40B4-BE49-F238E27FC236}">
                <a16:creationId xmlns:a16="http://schemas.microsoft.com/office/drawing/2014/main" id="{0BEA7B3F-2394-A943-9561-2CC27A46C9D3}"/>
              </a:ext>
            </a:extLst>
          </p:cNvPr>
          <p:cNvPicPr>
            <a:picLocks noChangeAspect="1"/>
          </p:cNvPicPr>
          <p:nvPr/>
        </p:nvPicPr>
        <p:blipFill>
          <a:blip r:embed="rId2"/>
          <a:stretch>
            <a:fillRect/>
          </a:stretch>
        </p:blipFill>
        <p:spPr>
          <a:xfrm>
            <a:off x="2295331" y="1353390"/>
            <a:ext cx="4982548" cy="5345859"/>
          </a:xfrm>
          <a:prstGeom prst="rect">
            <a:avLst/>
          </a:prstGeom>
        </p:spPr>
      </p:pic>
    </p:spTree>
    <p:extLst>
      <p:ext uri="{BB962C8B-B14F-4D97-AF65-F5344CB8AC3E}">
        <p14:creationId xmlns:p14="http://schemas.microsoft.com/office/powerpoint/2010/main" val="1188195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191926047"/>
              </p:ext>
            </p:extLst>
          </p:nvPr>
        </p:nvGraphicFramePr>
        <p:xfrm>
          <a:off x="2445543" y="1600200"/>
          <a:ext cx="4252913" cy="1109663"/>
        </p:xfrm>
        <a:graphic>
          <a:graphicData uri="http://schemas.openxmlformats.org/presentationml/2006/ole">
            <mc:AlternateContent xmlns:mc="http://schemas.openxmlformats.org/markup-compatibility/2006">
              <mc:Choice xmlns:v="urn:schemas-microsoft-com:vml" Requires="v">
                <p:oleObj spid="_x0000_s57506" name="Equation" r:id="rId4" imgW="1358640" imgH="355320" progId="Equation.DSMT4">
                  <p:embed/>
                </p:oleObj>
              </mc:Choice>
              <mc:Fallback>
                <p:oleObj name="Equation" r:id="rId4" imgW="1358640" imgH="355320" progId="Equation.DSMT4">
                  <p:embed/>
                  <p:pic>
                    <p:nvPicPr>
                      <p:cNvPr id="0" name=""/>
                      <p:cNvPicPr>
                        <a:picLocks noChangeAspect="1" noChangeArrowheads="1"/>
                      </p:cNvPicPr>
                      <p:nvPr/>
                    </p:nvPicPr>
                    <p:blipFill>
                      <a:blip r:embed="rId5"/>
                      <a:srcRect/>
                      <a:stretch>
                        <a:fillRect/>
                      </a:stretch>
                    </p:blipFill>
                    <p:spPr bwMode="auto">
                      <a:xfrm>
                        <a:off x="2445543" y="1600200"/>
                        <a:ext cx="4252913" cy="1109663"/>
                      </a:xfrm>
                      <a:prstGeom prst="rect">
                        <a:avLst/>
                      </a:prstGeom>
                      <a:noFill/>
                    </p:spPr>
                  </p:pic>
                </p:oleObj>
              </mc:Fallback>
            </mc:AlternateContent>
          </a:graphicData>
        </a:graphic>
      </p:graphicFrame>
      <p:sp>
        <p:nvSpPr>
          <p:cNvPr id="3" name="Title 2"/>
          <p:cNvSpPr>
            <a:spLocks noGrp="1"/>
          </p:cNvSpPr>
          <p:nvPr>
            <p:ph type="title"/>
          </p:nvPr>
        </p:nvSpPr>
        <p:spPr/>
        <p:txBody>
          <a:bodyPr/>
          <a:lstStyle/>
          <a:p>
            <a:r>
              <a:rPr lang="en-US" dirty="0"/>
              <a:t>Instantaneous Acceleration</a:t>
            </a:r>
          </a:p>
        </p:txBody>
      </p:sp>
    </p:spTree>
    <p:extLst>
      <p:ext uri="{BB962C8B-B14F-4D97-AF65-F5344CB8AC3E}">
        <p14:creationId xmlns:p14="http://schemas.microsoft.com/office/powerpoint/2010/main" val="2962046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Instantaneous Acceleration</a:t>
            </a:r>
          </a:p>
        </p:txBody>
      </p:sp>
      <p:sp>
        <p:nvSpPr>
          <p:cNvPr id="2" name="Rectangle 1"/>
          <p:cNvSpPr/>
          <p:nvPr/>
        </p:nvSpPr>
        <p:spPr>
          <a:xfrm>
            <a:off x="3352800" y="4747998"/>
            <a:ext cx="5334000" cy="1815882"/>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The instantaneous acceleration of an object at a given time equals the slope of the tangent to the velocity versus time graph at that time. </a:t>
            </a:r>
          </a:p>
        </p:txBody>
      </p:sp>
      <p:pic>
        <p:nvPicPr>
          <p:cNvPr id="7" name="Picture 6"/>
          <p:cNvPicPr>
            <a:picLocks noChangeAspect="1"/>
          </p:cNvPicPr>
          <p:nvPr/>
        </p:nvPicPr>
        <p:blipFill>
          <a:blip r:embed="rId3"/>
          <a:stretch>
            <a:fillRect/>
          </a:stretch>
        </p:blipFill>
        <p:spPr>
          <a:xfrm>
            <a:off x="4460738" y="1421439"/>
            <a:ext cx="3766874" cy="3058510"/>
          </a:xfrm>
          <a:prstGeom prst="rect">
            <a:avLst/>
          </a:prstGeom>
        </p:spPr>
      </p:pic>
      <p:pic>
        <p:nvPicPr>
          <p:cNvPr id="8" name="Picture 7"/>
          <p:cNvPicPr>
            <a:picLocks noChangeAspect="1"/>
          </p:cNvPicPr>
          <p:nvPr/>
        </p:nvPicPr>
        <p:blipFill>
          <a:blip r:embed="rId4"/>
          <a:stretch>
            <a:fillRect/>
          </a:stretch>
        </p:blipFill>
        <p:spPr>
          <a:xfrm>
            <a:off x="325860" y="1282432"/>
            <a:ext cx="3026940" cy="5281448"/>
          </a:xfrm>
          <a:prstGeom prst="rect">
            <a:avLst/>
          </a:prstGeom>
        </p:spPr>
      </p:pic>
    </p:spTree>
    <p:extLst>
      <p:ext uri="{BB962C8B-B14F-4D97-AF65-F5344CB8AC3E}">
        <p14:creationId xmlns:p14="http://schemas.microsoft.com/office/powerpoint/2010/main" val="371121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4" name="TPQuestion"/>
          <p:cNvSpPr>
            <a:spLocks noChangeArrowheads="1"/>
          </p:cNvSpPr>
          <p:nvPr/>
        </p:nvSpPr>
        <p:spPr bwMode="auto">
          <a:xfrm>
            <a:off x="457200" y="1371600"/>
            <a:ext cx="796413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latin typeface="Times New Roman" panose="02020603050405020304" pitchFamily="18" charset="0"/>
                <a:cs typeface="Times New Roman" panose="02020603050405020304" pitchFamily="18" charset="0"/>
              </a:rPr>
              <a:t>Parts (a), (b), and (c) of the figure below represent three graphs of the velocities of different objects moving in straight-line paths as functions of time. The possible accelerations of each object as functions of time are shown in parts (d), (e), and (f). Match each velocity vs. time graph with the acceleration vs. time graph that best describes the motion.</a:t>
            </a:r>
            <a:endParaRPr lang="en-US" altLang="en-US" sz="2400" dirty="0">
              <a:solidFill>
                <a:schemeClr val="tx2"/>
              </a:solidFill>
              <a:latin typeface="Times New Roman" panose="02020603050405020304" pitchFamily="18" charset="0"/>
              <a:cs typeface="Times New Roman" panose="02020603050405020304" pitchFamily="18" charset="0"/>
            </a:endParaRPr>
          </a:p>
        </p:txBody>
      </p:sp>
      <p:sp>
        <p:nvSpPr>
          <p:cNvPr id="5" name="TPAnswers"/>
          <p:cNvSpPr txBox="1">
            <a:spLocks noChangeArrowheads="1"/>
          </p:cNvSpPr>
          <p:nvPr>
            <p:custDataLst>
              <p:tags r:id="rId1"/>
            </p:custDataLst>
          </p:nvPr>
        </p:nvSpPr>
        <p:spPr>
          <a:xfrm>
            <a:off x="457200" y="3898133"/>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AutoNum type="arabicPeriod"/>
            </a:pPr>
            <a:r>
              <a:rPr lang="en-US" altLang="en-US" sz="2400" dirty="0">
                <a:latin typeface="Times New Roman" panose="02020603050405020304" pitchFamily="18" charset="0"/>
                <a:cs typeface="Times New Roman" panose="02020603050405020304" pitchFamily="18" charset="0"/>
              </a:rPr>
              <a:t>a and e, b and f, c and d</a:t>
            </a:r>
          </a:p>
          <a:p>
            <a:pPr>
              <a:buFontTx/>
              <a:buAutoNum type="arabicPeriod"/>
            </a:pPr>
            <a:r>
              <a:rPr lang="en-US" altLang="en-US" sz="2400" dirty="0">
                <a:latin typeface="Times New Roman" panose="02020603050405020304" pitchFamily="18" charset="0"/>
                <a:cs typeface="Times New Roman" panose="02020603050405020304" pitchFamily="18" charset="0"/>
              </a:rPr>
              <a:t>a and d, b and f, c and e</a:t>
            </a:r>
          </a:p>
          <a:p>
            <a:pPr>
              <a:buFontTx/>
              <a:buAutoNum type="arabicPeriod"/>
            </a:pPr>
            <a:r>
              <a:rPr lang="en-US" altLang="en-US" sz="2400" dirty="0">
                <a:latin typeface="Times New Roman" panose="02020603050405020304" pitchFamily="18" charset="0"/>
                <a:cs typeface="Times New Roman" panose="02020603050405020304" pitchFamily="18" charset="0"/>
              </a:rPr>
              <a:t>a and e, b and d, c and f</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5359" y="3741229"/>
            <a:ext cx="4035972" cy="2980246"/>
          </a:xfrm>
          <a:prstGeom prst="rect">
            <a:avLst/>
          </a:prstGeom>
        </p:spPr>
      </p:pic>
    </p:spTree>
    <p:extLst>
      <p:ext uri="{BB962C8B-B14F-4D97-AF65-F5344CB8AC3E}">
        <p14:creationId xmlns:p14="http://schemas.microsoft.com/office/powerpoint/2010/main" val="3449782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Motion Diagrams</a:t>
            </a:r>
          </a:p>
        </p:txBody>
      </p:sp>
      <p:pic>
        <p:nvPicPr>
          <p:cNvPr id="3" name="Picture 2"/>
          <p:cNvPicPr>
            <a:picLocks noChangeAspect="1"/>
          </p:cNvPicPr>
          <p:nvPr/>
        </p:nvPicPr>
        <p:blipFill>
          <a:blip r:embed="rId3"/>
          <a:stretch>
            <a:fillRect/>
          </a:stretch>
        </p:blipFill>
        <p:spPr>
          <a:xfrm>
            <a:off x="329184" y="2129019"/>
            <a:ext cx="8485632" cy="1251433"/>
          </a:xfrm>
          <a:prstGeom prst="rect">
            <a:avLst/>
          </a:prstGeom>
        </p:spPr>
      </p:pic>
    </p:spTree>
    <p:extLst>
      <p:ext uri="{BB962C8B-B14F-4D97-AF65-F5344CB8AC3E}">
        <p14:creationId xmlns:p14="http://schemas.microsoft.com/office/powerpoint/2010/main" val="3842793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Motion Diagrams</a:t>
            </a:r>
          </a:p>
        </p:txBody>
      </p:sp>
      <p:pic>
        <p:nvPicPr>
          <p:cNvPr id="6" name="Picture 5"/>
          <p:cNvPicPr>
            <a:picLocks noChangeAspect="1"/>
          </p:cNvPicPr>
          <p:nvPr/>
        </p:nvPicPr>
        <p:blipFill>
          <a:blip r:embed="rId3"/>
          <a:stretch>
            <a:fillRect/>
          </a:stretch>
        </p:blipFill>
        <p:spPr>
          <a:xfrm>
            <a:off x="331076" y="2130552"/>
            <a:ext cx="8481848" cy="1232174"/>
          </a:xfrm>
          <a:prstGeom prst="rect">
            <a:avLst/>
          </a:prstGeom>
        </p:spPr>
      </p:pic>
    </p:spTree>
    <p:extLst>
      <p:ext uri="{BB962C8B-B14F-4D97-AF65-F5344CB8AC3E}">
        <p14:creationId xmlns:p14="http://schemas.microsoft.com/office/powerpoint/2010/main" val="264134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Motion Diagrams</a:t>
            </a:r>
          </a:p>
        </p:txBody>
      </p:sp>
      <p:pic>
        <p:nvPicPr>
          <p:cNvPr id="5" name="Picture 4"/>
          <p:cNvPicPr>
            <a:picLocks noChangeAspect="1"/>
          </p:cNvPicPr>
          <p:nvPr/>
        </p:nvPicPr>
        <p:blipFill>
          <a:blip r:embed="rId3"/>
          <a:stretch>
            <a:fillRect/>
          </a:stretch>
        </p:blipFill>
        <p:spPr>
          <a:xfrm>
            <a:off x="329184" y="2130552"/>
            <a:ext cx="8485632" cy="1308843"/>
          </a:xfrm>
          <a:prstGeom prst="rect">
            <a:avLst/>
          </a:prstGeom>
        </p:spPr>
      </p:pic>
    </p:spTree>
    <p:extLst>
      <p:ext uri="{BB962C8B-B14F-4D97-AF65-F5344CB8AC3E}">
        <p14:creationId xmlns:p14="http://schemas.microsoft.com/office/powerpoint/2010/main" val="1362083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4" name="TPQuestion"/>
          <p:cNvSpPr>
            <a:spLocks noChangeArrowheads="1"/>
          </p:cNvSpPr>
          <p:nvPr/>
        </p:nvSpPr>
        <p:spPr bwMode="auto">
          <a:xfrm>
            <a:off x="457200" y="1371600"/>
            <a:ext cx="771340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latin typeface="Times New Roman" panose="02020603050405020304" pitchFamily="18" charset="0"/>
                <a:cs typeface="Times New Roman" panose="02020603050405020304" pitchFamily="18" charset="0"/>
              </a:rPr>
              <a:t>The three graphs in the figures below represent the position vs. time for objects moving along the </a:t>
            </a:r>
            <a:r>
              <a:rPr lang="en-US" altLang="en-US" sz="2400" i="1" dirty="0">
                <a:latin typeface="Times New Roman" panose="02020603050405020304" pitchFamily="18" charset="0"/>
                <a:cs typeface="Times New Roman" panose="02020603050405020304" pitchFamily="18" charset="0"/>
              </a:rPr>
              <a:t>x</a:t>
            </a:r>
            <a:r>
              <a:rPr lang="en-US" altLang="en-US" sz="2400" dirty="0">
                <a:latin typeface="Times New Roman" panose="02020603050405020304" pitchFamily="18" charset="0"/>
                <a:cs typeface="Times New Roman" panose="02020603050405020304" pitchFamily="18" charset="0"/>
              </a:rPr>
              <a:t>-axis. Which, if any, of these graphs is </a:t>
            </a:r>
            <a:r>
              <a:rPr lang="en-US" altLang="en-US" sz="2400" b="1" i="1" dirty="0">
                <a:latin typeface="Times New Roman" panose="02020603050405020304" pitchFamily="18" charset="0"/>
                <a:cs typeface="Times New Roman" panose="02020603050405020304" pitchFamily="18" charset="0"/>
              </a:rPr>
              <a:t>not</a:t>
            </a:r>
            <a:r>
              <a:rPr lang="en-US" altLang="en-US" sz="2400" dirty="0">
                <a:latin typeface="Times New Roman" panose="02020603050405020304" pitchFamily="18" charset="0"/>
                <a:cs typeface="Times New Roman" panose="02020603050405020304" pitchFamily="18" charset="0"/>
              </a:rPr>
              <a:t> physically possible?</a:t>
            </a:r>
            <a:endParaRPr lang="en-US" altLang="en-US" sz="2400" dirty="0">
              <a:solidFill>
                <a:schemeClr val="tx2"/>
              </a:solidFill>
              <a:latin typeface="Times New Roman" panose="02020603050405020304" pitchFamily="18" charset="0"/>
              <a:cs typeface="Times New Roman" panose="02020603050405020304" pitchFamily="18" charset="0"/>
            </a:endParaRPr>
          </a:p>
          <a:p>
            <a:pPr eaLnBrk="1" hangingPunct="1"/>
            <a:endParaRPr lang="en-US" altLang="en-US" sz="2400" dirty="0">
              <a:latin typeface="Times New Roman" panose="02020603050405020304" pitchFamily="18" charset="0"/>
              <a:cs typeface="Times New Roman" panose="02020603050405020304" pitchFamily="18" charset="0"/>
            </a:endParaRPr>
          </a:p>
        </p:txBody>
      </p:sp>
      <p:sp>
        <p:nvSpPr>
          <p:cNvPr id="5" name="TPAnswers"/>
          <p:cNvSpPr txBox="1">
            <a:spLocks noChangeArrowheads="1"/>
          </p:cNvSpPr>
          <p:nvPr>
            <p:custDataLst>
              <p:tags r:id="rId1"/>
            </p:custDataLst>
          </p:nvPr>
        </p:nvSpPr>
        <p:spPr>
          <a:xfrm>
            <a:off x="457200" y="2766313"/>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AutoNum type="arabicPeriod"/>
            </a:pPr>
            <a:r>
              <a:rPr lang="en-US" altLang="en-US" sz="2400" dirty="0">
                <a:latin typeface="Times New Roman" panose="02020603050405020304" pitchFamily="18" charset="0"/>
                <a:cs typeface="Times New Roman" panose="02020603050405020304" pitchFamily="18" charset="0"/>
              </a:rPr>
              <a:t>Graph a is impossible.</a:t>
            </a:r>
          </a:p>
          <a:p>
            <a:pPr>
              <a:buFontTx/>
              <a:buAutoNum type="arabicPeriod"/>
            </a:pPr>
            <a:r>
              <a:rPr lang="en-US" altLang="en-US" sz="2400" dirty="0">
                <a:latin typeface="Times New Roman" panose="02020603050405020304" pitchFamily="18" charset="0"/>
                <a:cs typeface="Times New Roman" panose="02020603050405020304" pitchFamily="18" charset="0"/>
              </a:rPr>
              <a:t>Graph b is impossible.</a:t>
            </a:r>
          </a:p>
          <a:p>
            <a:pPr>
              <a:buFontTx/>
              <a:buAutoNum type="arabicPeriod"/>
            </a:pPr>
            <a:r>
              <a:rPr lang="en-US" altLang="en-US" sz="2400" dirty="0">
                <a:latin typeface="Times New Roman" panose="02020603050405020304" pitchFamily="18" charset="0"/>
                <a:cs typeface="Times New Roman" panose="02020603050405020304" pitchFamily="18" charset="0"/>
              </a:rPr>
              <a:t>Graph c is impossible.</a:t>
            </a:r>
          </a:p>
          <a:p>
            <a:pPr>
              <a:buFontTx/>
              <a:buAutoNum type="arabicPeriod"/>
            </a:pPr>
            <a:r>
              <a:rPr lang="en-US" altLang="en-US" sz="2400" dirty="0">
                <a:latin typeface="Times New Roman" panose="02020603050405020304" pitchFamily="18" charset="0"/>
                <a:cs typeface="Times New Roman" panose="02020603050405020304" pitchFamily="18" charset="0"/>
              </a:rPr>
              <a:t>All three are possible.</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6055" y="4539467"/>
            <a:ext cx="6331889" cy="2145579"/>
          </a:xfrm>
          <a:prstGeom prst="rect">
            <a:avLst/>
          </a:prstGeom>
        </p:spPr>
      </p:pic>
    </p:spTree>
    <p:extLst>
      <p:ext uri="{BB962C8B-B14F-4D97-AF65-F5344CB8AC3E}">
        <p14:creationId xmlns:p14="http://schemas.microsoft.com/office/powerpoint/2010/main" val="4115233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4" name="TPQuestion"/>
          <p:cNvSpPr>
            <a:spLocks noChangeArrowheads="1"/>
          </p:cNvSpPr>
          <p:nvPr/>
        </p:nvSpPr>
        <p:spPr bwMode="auto">
          <a:xfrm>
            <a:off x="457200" y="1371600"/>
            <a:ext cx="817798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latin typeface="Times New Roman" panose="02020603050405020304" pitchFamily="18" charset="0"/>
                <a:cs typeface="Times New Roman" panose="02020603050405020304" pitchFamily="18" charset="0"/>
              </a:rPr>
              <a:t>This figure is a diagram of a </a:t>
            </a:r>
            <a:r>
              <a:rPr lang="en-US" altLang="en-US" sz="2400" dirty="0" err="1">
                <a:latin typeface="Times New Roman" panose="02020603050405020304" pitchFamily="18" charset="0"/>
                <a:cs typeface="Times New Roman" panose="02020603050405020304" pitchFamily="18" charset="0"/>
              </a:rPr>
              <a:t>multiflash</a:t>
            </a:r>
            <a:r>
              <a:rPr lang="en-US" altLang="en-US" sz="2400" dirty="0">
                <a:latin typeface="Times New Roman" panose="02020603050405020304" pitchFamily="18" charset="0"/>
                <a:cs typeface="Times New Roman" panose="02020603050405020304" pitchFamily="18" charset="0"/>
              </a:rPr>
              <a:t> image of an air puck moving to the right on a horizontal surface. The images sketched are separated by equal time intervals, and the first and last images show the puck at rest. In the graph, which color graph best shows the puck’s position as a function of time? </a:t>
            </a:r>
          </a:p>
        </p:txBody>
      </p:sp>
      <p:sp>
        <p:nvSpPr>
          <p:cNvPr id="5" name="TPAnswers"/>
          <p:cNvSpPr txBox="1">
            <a:spLocks noChangeArrowheads="1"/>
          </p:cNvSpPr>
          <p:nvPr>
            <p:custDataLst>
              <p:tags r:id="rId1"/>
            </p:custDataLst>
          </p:nvPr>
        </p:nvSpPr>
        <p:spPr>
          <a:xfrm>
            <a:off x="457200" y="3528801"/>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3700" indent="-393700">
              <a:buClr>
                <a:schemeClr val="tx1"/>
              </a:buClr>
              <a:buFontTx/>
              <a:buAutoNum type="arabicPeriod"/>
            </a:pPr>
            <a:r>
              <a:rPr lang="en-US" altLang="en-US" sz="2400" dirty="0">
                <a:latin typeface="Times New Roman" panose="02020603050405020304" pitchFamily="18" charset="0"/>
                <a:cs typeface="Times New Roman" panose="02020603050405020304" pitchFamily="18" charset="0"/>
              </a:rPr>
              <a:t>red</a:t>
            </a:r>
          </a:p>
          <a:p>
            <a:pPr marL="393700" indent="-393700">
              <a:buClr>
                <a:schemeClr val="tx1"/>
              </a:buClr>
              <a:buFontTx/>
              <a:buAutoNum type="arabicPeriod"/>
            </a:pPr>
            <a:r>
              <a:rPr lang="en-US" altLang="en-US" sz="2400" dirty="0">
                <a:latin typeface="Times New Roman" panose="02020603050405020304" pitchFamily="18" charset="0"/>
                <a:cs typeface="Times New Roman" panose="02020603050405020304" pitchFamily="18" charset="0"/>
              </a:rPr>
              <a:t>green</a:t>
            </a:r>
          </a:p>
          <a:p>
            <a:pPr marL="393700" indent="-393700">
              <a:buClr>
                <a:schemeClr val="tx1"/>
              </a:buClr>
              <a:buFontTx/>
              <a:buAutoNum type="arabicPeriod"/>
            </a:pPr>
            <a:r>
              <a:rPr lang="en-US" altLang="en-US" sz="2400" dirty="0">
                <a:latin typeface="Times New Roman" panose="02020603050405020304" pitchFamily="18" charset="0"/>
                <a:cs typeface="Times New Roman" panose="02020603050405020304" pitchFamily="18" charset="0"/>
              </a:rPr>
              <a:t>blue</a:t>
            </a:r>
          </a:p>
        </p:txBody>
      </p:sp>
      <p:pic>
        <p:nvPicPr>
          <p:cNvPr id="8" name="Picture 7"/>
          <p:cNvPicPr>
            <a:picLocks noChangeAspect="1"/>
          </p:cNvPicPr>
          <p:nvPr/>
        </p:nvPicPr>
        <p:blipFill>
          <a:blip r:embed="rId5"/>
          <a:stretch>
            <a:fillRect/>
          </a:stretch>
        </p:blipFill>
        <p:spPr>
          <a:xfrm>
            <a:off x="3937795" y="3504629"/>
            <a:ext cx="5092262" cy="824898"/>
          </a:xfrm>
          <a:prstGeom prst="rect">
            <a:avLst/>
          </a:prstGeom>
        </p:spPr>
      </p:pic>
      <p:pic>
        <p:nvPicPr>
          <p:cNvPr id="9" name="Picture 8"/>
          <p:cNvPicPr>
            <a:picLocks noChangeAspect="1"/>
          </p:cNvPicPr>
          <p:nvPr/>
        </p:nvPicPr>
        <p:blipFill>
          <a:blip r:embed="rId6"/>
          <a:stretch>
            <a:fillRect/>
          </a:stretch>
        </p:blipFill>
        <p:spPr>
          <a:xfrm>
            <a:off x="4176875" y="4451837"/>
            <a:ext cx="4614102" cy="2228928"/>
          </a:xfrm>
          <a:prstGeom prst="rect">
            <a:avLst/>
          </a:prstGeom>
        </p:spPr>
      </p:pic>
    </p:spTree>
    <p:extLst>
      <p:ext uri="{BB962C8B-B14F-4D97-AF65-F5344CB8AC3E}">
        <p14:creationId xmlns:p14="http://schemas.microsoft.com/office/powerpoint/2010/main" val="3509298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4" name="TPQuestion"/>
          <p:cNvSpPr>
            <a:spLocks noChangeArrowheads="1"/>
          </p:cNvSpPr>
          <p:nvPr/>
        </p:nvSpPr>
        <p:spPr bwMode="auto">
          <a:xfrm>
            <a:off x="457200" y="1371600"/>
            <a:ext cx="81632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In the figure, which color graph best shows the puck’s velocity as a function of time? </a:t>
            </a:r>
          </a:p>
        </p:txBody>
      </p:sp>
      <p:sp>
        <p:nvSpPr>
          <p:cNvPr id="5" name="TPAnswers"/>
          <p:cNvSpPr txBox="1">
            <a:spLocks noChangeArrowheads="1"/>
          </p:cNvSpPr>
          <p:nvPr>
            <p:custDataLst>
              <p:tags r:id="rId1"/>
            </p:custDataLst>
          </p:nvPr>
        </p:nvSpPr>
        <p:spPr>
          <a:xfrm>
            <a:off x="457200" y="2543916"/>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3700" indent="-3937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red</a:t>
            </a:r>
          </a:p>
          <a:p>
            <a:pPr marL="393700" indent="-3937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green</a:t>
            </a:r>
          </a:p>
          <a:p>
            <a:pPr marL="393700" indent="-3937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blue</a:t>
            </a:r>
          </a:p>
        </p:txBody>
      </p:sp>
      <p:pic>
        <p:nvPicPr>
          <p:cNvPr id="10" name="Picture 9"/>
          <p:cNvPicPr>
            <a:picLocks noChangeAspect="1"/>
          </p:cNvPicPr>
          <p:nvPr/>
        </p:nvPicPr>
        <p:blipFill>
          <a:blip r:embed="rId5"/>
          <a:stretch>
            <a:fillRect/>
          </a:stretch>
        </p:blipFill>
        <p:spPr>
          <a:xfrm>
            <a:off x="3937795" y="3504629"/>
            <a:ext cx="5092262" cy="824898"/>
          </a:xfrm>
          <a:prstGeom prst="rect">
            <a:avLst/>
          </a:prstGeom>
        </p:spPr>
      </p:pic>
      <p:pic>
        <p:nvPicPr>
          <p:cNvPr id="6" name="Picture 5"/>
          <p:cNvPicPr>
            <a:picLocks noChangeAspect="1"/>
          </p:cNvPicPr>
          <p:nvPr/>
        </p:nvPicPr>
        <p:blipFill>
          <a:blip r:embed="rId6"/>
          <a:stretch>
            <a:fillRect/>
          </a:stretch>
        </p:blipFill>
        <p:spPr>
          <a:xfrm>
            <a:off x="4404670" y="4329527"/>
            <a:ext cx="4158512" cy="2508691"/>
          </a:xfrm>
          <a:prstGeom prst="rect">
            <a:avLst/>
          </a:prstGeom>
        </p:spPr>
      </p:pic>
    </p:spTree>
    <p:extLst>
      <p:ext uri="{BB962C8B-B14F-4D97-AF65-F5344CB8AC3E}">
        <p14:creationId xmlns:p14="http://schemas.microsoft.com/office/powerpoint/2010/main" val="224743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3272740"/>
            <a:ext cx="8128000" cy="2635248"/>
          </a:xfrm>
        </p:spPr>
        <p:txBody>
          <a:bodyPr>
            <a:noAutofit/>
          </a:bodyPr>
          <a:lstStyle/>
          <a:p>
            <a:pPr marL="609600" indent="-609600">
              <a:buClr>
                <a:schemeClr val="tx1"/>
              </a:buClr>
              <a:buFontTx/>
              <a:buAutoNum type="arabicPeriod"/>
            </a:pPr>
            <a:r>
              <a:rPr lang="en-US" altLang="en-US" b="1" dirty="0"/>
              <a:t>A particle moves in the +</a:t>
            </a:r>
            <a:r>
              <a:rPr lang="en-US" altLang="en-US" b="1" i="1" dirty="0"/>
              <a:t>x</a:t>
            </a:r>
            <a:r>
              <a:rPr lang="en-US" altLang="en-US" b="1" dirty="0"/>
              <a:t> direction and then reverses the direction of its motion.</a:t>
            </a:r>
          </a:p>
          <a:p>
            <a:pPr marL="609600" indent="-609600">
              <a:buClr>
                <a:schemeClr val="tx1"/>
              </a:buClr>
              <a:buFontTx/>
              <a:buAutoNum type="arabicPeriod"/>
            </a:pPr>
            <a:r>
              <a:rPr lang="en-US" altLang="en-US" dirty="0"/>
              <a:t>A particle moves in the </a:t>
            </a:r>
            <a:r>
              <a:rPr lang="es-CO" dirty="0"/>
              <a:t>–</a:t>
            </a:r>
            <a:r>
              <a:rPr lang="en-US" altLang="en-US" i="1" dirty="0"/>
              <a:t>x</a:t>
            </a:r>
            <a:r>
              <a:rPr lang="en-US" altLang="en-US" dirty="0"/>
              <a:t> direction without reversing.</a:t>
            </a:r>
          </a:p>
          <a:p>
            <a:pPr marL="609600" indent="-609600">
              <a:buClr>
                <a:schemeClr val="tx1"/>
              </a:buClr>
              <a:buFontTx/>
              <a:buAutoNum type="arabicPeriod"/>
            </a:pPr>
            <a:r>
              <a:rPr lang="en-US" altLang="en-US" dirty="0"/>
              <a:t>There are no conditions for which this is true.</a:t>
            </a:r>
          </a:p>
          <a:p>
            <a:pPr marL="609600" indent="-609600">
              <a:buClr>
                <a:schemeClr val="tx1"/>
              </a:buClr>
              <a:buFontTx/>
              <a:buAutoNum type="arabicPeriod"/>
            </a:pPr>
            <a:r>
              <a:rPr lang="en-US" altLang="en-US" dirty="0"/>
              <a:t>A particle moves in the +</a:t>
            </a:r>
            <a:r>
              <a:rPr lang="en-US" altLang="en-US" i="1" dirty="0"/>
              <a:t>x</a:t>
            </a:r>
            <a:r>
              <a:rPr lang="en-US" altLang="en-US" dirty="0"/>
              <a:t> direction without reversing.</a:t>
            </a:r>
          </a:p>
        </p:txBody>
      </p:sp>
      <p:sp>
        <p:nvSpPr>
          <p:cNvPr id="7" name="Content Placeholder 6"/>
          <p:cNvSpPr>
            <a:spLocks noGrp="1"/>
          </p:cNvSpPr>
          <p:nvPr>
            <p:ph sz="half" idx="1"/>
          </p:nvPr>
        </p:nvSpPr>
        <p:spPr>
          <a:xfrm>
            <a:off x="457200" y="1371600"/>
            <a:ext cx="8470900" cy="1703791"/>
          </a:xfrm>
        </p:spPr>
        <p:txBody>
          <a:bodyPr>
            <a:noAutofit/>
          </a:bodyPr>
          <a:lstStyle/>
          <a:p>
            <a:pPr marL="0" indent="0">
              <a:buNone/>
            </a:pPr>
            <a:r>
              <a:rPr lang="en-US" altLang="en-US" dirty="0"/>
              <a:t>Under which of the following conditions is the magnitude of the average velocity of a particle moving in one dimension smaller than the average speed over the time interval?</a:t>
            </a:r>
            <a:endParaRPr lang="en-US" dirty="0"/>
          </a:p>
        </p:txBody>
      </p:sp>
      <p:sp>
        <p:nvSpPr>
          <p:cNvPr id="2" name="Title 1"/>
          <p:cNvSpPr>
            <a:spLocks noGrp="1"/>
          </p:cNvSpPr>
          <p:nvPr>
            <p:ph type="title"/>
          </p:nvPr>
        </p:nvSpPr>
        <p:spPr/>
        <p:txBody>
          <a:bodyPr/>
          <a:lstStyle/>
          <a:p>
            <a:r>
              <a:rPr lang="en-US" dirty="0"/>
              <a:t>Reading Question 2-2</a:t>
            </a:r>
          </a:p>
        </p:txBody>
      </p:sp>
    </p:spTree>
    <p:extLst>
      <p:ext uri="{BB962C8B-B14F-4D97-AF65-F5344CB8AC3E}">
        <p14:creationId xmlns:p14="http://schemas.microsoft.com/office/powerpoint/2010/main" val="3576920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4" name="TPQuestion"/>
          <p:cNvSpPr>
            <a:spLocks noChangeArrowheads="1"/>
          </p:cNvSpPr>
          <p:nvPr/>
        </p:nvSpPr>
        <p:spPr bwMode="auto">
          <a:xfrm>
            <a:off x="457200" y="1371600"/>
            <a:ext cx="82222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In the figure, which color graph best shows the puck’s acceleration as a function of time? </a:t>
            </a:r>
          </a:p>
        </p:txBody>
      </p:sp>
      <p:sp>
        <p:nvSpPr>
          <p:cNvPr id="5" name="TPAnswers"/>
          <p:cNvSpPr txBox="1">
            <a:spLocks noChangeArrowheads="1"/>
          </p:cNvSpPr>
          <p:nvPr>
            <p:custDataLst>
              <p:tags r:id="rId1"/>
            </p:custDataLst>
          </p:nvPr>
        </p:nvSpPr>
        <p:spPr>
          <a:xfrm>
            <a:off x="457200" y="2543916"/>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3700" indent="-3937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red</a:t>
            </a:r>
          </a:p>
          <a:p>
            <a:pPr marL="393700" indent="-3937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green</a:t>
            </a:r>
          </a:p>
          <a:p>
            <a:pPr marL="393700" indent="-3937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blue</a:t>
            </a:r>
          </a:p>
        </p:txBody>
      </p:sp>
      <p:pic>
        <p:nvPicPr>
          <p:cNvPr id="9" name="Picture 8"/>
          <p:cNvPicPr>
            <a:picLocks noChangeAspect="1"/>
          </p:cNvPicPr>
          <p:nvPr/>
        </p:nvPicPr>
        <p:blipFill>
          <a:blip r:embed="rId5"/>
          <a:stretch>
            <a:fillRect/>
          </a:stretch>
        </p:blipFill>
        <p:spPr>
          <a:xfrm>
            <a:off x="3937795" y="3504629"/>
            <a:ext cx="5092262" cy="824898"/>
          </a:xfrm>
          <a:prstGeom prst="rect">
            <a:avLst/>
          </a:prstGeom>
        </p:spPr>
      </p:pic>
      <p:pic>
        <p:nvPicPr>
          <p:cNvPr id="7" name="Picture 6"/>
          <p:cNvPicPr>
            <a:picLocks noChangeAspect="1"/>
          </p:cNvPicPr>
          <p:nvPr/>
        </p:nvPicPr>
        <p:blipFill>
          <a:blip r:embed="rId6"/>
          <a:stretch>
            <a:fillRect/>
          </a:stretch>
        </p:blipFill>
        <p:spPr>
          <a:xfrm>
            <a:off x="4877635" y="4475288"/>
            <a:ext cx="3212582" cy="2205477"/>
          </a:xfrm>
          <a:prstGeom prst="rect">
            <a:avLst/>
          </a:prstGeom>
        </p:spPr>
      </p:pic>
    </p:spTree>
    <p:extLst>
      <p:ext uri="{BB962C8B-B14F-4D97-AF65-F5344CB8AC3E}">
        <p14:creationId xmlns:p14="http://schemas.microsoft.com/office/powerpoint/2010/main" val="18636243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0869"/>
            <a:ext cx="7494494" cy="1142522"/>
          </a:xfrm>
        </p:spPr>
        <p:txBody>
          <a:bodyPr>
            <a:normAutofit fontScale="90000"/>
          </a:bodyPr>
          <a:lstStyle/>
          <a:p>
            <a:r>
              <a:rPr lang="en-US" dirty="0"/>
              <a:t>One-Dimensional Motion with Constant Acceleration</a:t>
            </a:r>
          </a:p>
        </p:txBody>
      </p:sp>
      <p:graphicFrame>
        <p:nvGraphicFramePr>
          <p:cNvPr id="8" name="Object 7"/>
          <p:cNvGraphicFramePr>
            <a:graphicFrameLocks noChangeAspect="1"/>
          </p:cNvGraphicFramePr>
          <p:nvPr>
            <p:extLst>
              <p:ext uri="{D42A27DB-BD31-4B8C-83A1-F6EECF244321}">
                <p14:modId xmlns:p14="http://schemas.microsoft.com/office/powerpoint/2010/main" val="1757312269"/>
              </p:ext>
            </p:extLst>
          </p:nvPr>
        </p:nvGraphicFramePr>
        <p:xfrm>
          <a:off x="4333875" y="4341813"/>
          <a:ext cx="1866900" cy="1266825"/>
        </p:xfrm>
        <a:graphic>
          <a:graphicData uri="http://schemas.openxmlformats.org/presentationml/2006/ole">
            <mc:AlternateContent xmlns:mc="http://schemas.openxmlformats.org/markup-compatibility/2006">
              <mc:Choice xmlns:v="urn:schemas-microsoft-com:vml" Requires="v">
                <p:oleObj spid="_x0000_s58820" name="Equation" r:id="rId4" imgW="596880" imgH="406080" progId="Equation.DSMT4">
                  <p:embed/>
                </p:oleObj>
              </mc:Choice>
              <mc:Fallback>
                <p:oleObj name="Equation" r:id="rId4" imgW="596880" imgH="406080" progId="Equation.DSMT4">
                  <p:embed/>
                  <p:pic>
                    <p:nvPicPr>
                      <p:cNvPr id="0" name=""/>
                      <p:cNvPicPr>
                        <a:picLocks noChangeAspect="1" noChangeArrowheads="1"/>
                      </p:cNvPicPr>
                      <p:nvPr/>
                    </p:nvPicPr>
                    <p:blipFill>
                      <a:blip r:embed="rId5"/>
                      <a:srcRect/>
                      <a:stretch>
                        <a:fillRect/>
                      </a:stretch>
                    </p:blipFill>
                    <p:spPr bwMode="auto">
                      <a:xfrm>
                        <a:off x="4333875" y="4341813"/>
                        <a:ext cx="1866900" cy="1266825"/>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74316278"/>
              </p:ext>
            </p:extLst>
          </p:nvPr>
        </p:nvGraphicFramePr>
        <p:xfrm>
          <a:off x="6200775" y="4413250"/>
          <a:ext cx="2184400" cy="1109663"/>
        </p:xfrm>
        <a:graphic>
          <a:graphicData uri="http://schemas.openxmlformats.org/presentationml/2006/ole">
            <mc:AlternateContent xmlns:mc="http://schemas.openxmlformats.org/markup-compatibility/2006">
              <mc:Choice xmlns:v="urn:schemas-microsoft-com:vml" Requires="v">
                <p:oleObj spid="_x0000_s58821" name="Equation" r:id="rId6" imgW="698400" imgH="355320" progId="Equation.DSMT4">
                  <p:embed/>
                </p:oleObj>
              </mc:Choice>
              <mc:Fallback>
                <p:oleObj name="Equation" r:id="rId6" imgW="698400" imgH="355320" progId="Equation.DSMT4">
                  <p:embed/>
                  <p:pic>
                    <p:nvPicPr>
                      <p:cNvPr id="0" name=""/>
                      <p:cNvPicPr>
                        <a:picLocks noChangeAspect="1" noChangeArrowheads="1"/>
                      </p:cNvPicPr>
                      <p:nvPr/>
                    </p:nvPicPr>
                    <p:blipFill>
                      <a:blip r:embed="rId7"/>
                      <a:srcRect/>
                      <a:stretch>
                        <a:fillRect/>
                      </a:stretch>
                    </p:blipFill>
                    <p:spPr bwMode="auto">
                      <a:xfrm>
                        <a:off x="6200775" y="4413250"/>
                        <a:ext cx="2184400" cy="1109663"/>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07904239"/>
              </p:ext>
            </p:extLst>
          </p:nvPr>
        </p:nvGraphicFramePr>
        <p:xfrm>
          <a:off x="4334256" y="5887144"/>
          <a:ext cx="4527550" cy="674687"/>
        </p:xfrm>
        <a:graphic>
          <a:graphicData uri="http://schemas.openxmlformats.org/presentationml/2006/ole">
            <mc:AlternateContent xmlns:mc="http://schemas.openxmlformats.org/markup-compatibility/2006">
              <mc:Choice xmlns:v="urn:schemas-microsoft-com:vml" Requires="v">
                <p:oleObj spid="_x0000_s58822" name="Equation" r:id="rId8" imgW="1447560" imgH="215640" progId="Equation.DSMT4">
                  <p:embed/>
                </p:oleObj>
              </mc:Choice>
              <mc:Fallback>
                <p:oleObj name="Equation" r:id="rId8" imgW="1447560" imgH="215640" progId="Equation.DSMT4">
                  <p:embed/>
                  <p:pic>
                    <p:nvPicPr>
                      <p:cNvPr id="0" name=""/>
                      <p:cNvPicPr>
                        <a:picLocks noChangeAspect="1" noChangeArrowheads="1"/>
                      </p:cNvPicPr>
                      <p:nvPr/>
                    </p:nvPicPr>
                    <p:blipFill>
                      <a:blip r:embed="rId9"/>
                      <a:srcRect/>
                      <a:stretch>
                        <a:fillRect/>
                      </a:stretch>
                    </p:blipFill>
                    <p:spPr bwMode="auto">
                      <a:xfrm>
                        <a:off x="4334256" y="5887144"/>
                        <a:ext cx="4527550" cy="674687"/>
                      </a:xfrm>
                      <a:prstGeom prst="rect">
                        <a:avLst/>
                      </a:prstGeom>
                      <a:noFill/>
                    </p:spPr>
                  </p:pic>
                </p:oleObj>
              </mc:Fallback>
            </mc:AlternateContent>
          </a:graphicData>
        </a:graphic>
      </p:graphicFrame>
      <p:sp>
        <p:nvSpPr>
          <p:cNvPr id="3" name="Rectangle 2"/>
          <p:cNvSpPr/>
          <p:nvPr/>
        </p:nvSpPr>
        <p:spPr>
          <a:xfrm>
            <a:off x="4334256" y="1371600"/>
            <a:ext cx="4572000" cy="2677656"/>
          </a:xfrm>
          <a:prstGeom prst="rect">
            <a:avLst/>
          </a:prstGeom>
        </p:spPr>
        <p:txBody>
          <a:bodyPr>
            <a:spAutoFit/>
          </a:bodyPr>
          <a:lstStyle/>
          <a:p>
            <a:r>
              <a:rPr lang="en-US" sz="2800" dirty="0">
                <a:latin typeface="Times New Roman" panose="02020603050405020304" pitchFamily="18" charset="0"/>
                <a:cs typeface="Times New Roman" panose="02020603050405020304" pitchFamily="18" charset="0"/>
              </a:rPr>
              <a:t>For constant acceleration, the instantaneous acceleration at any point in a time interval is equal to the value of the average acceleration over the entire time interval.</a:t>
            </a:r>
          </a:p>
        </p:txBody>
      </p:sp>
      <p:pic>
        <p:nvPicPr>
          <p:cNvPr id="5" name="Picture 4"/>
          <p:cNvPicPr>
            <a:picLocks noChangeAspect="1"/>
          </p:cNvPicPr>
          <p:nvPr/>
        </p:nvPicPr>
        <p:blipFill>
          <a:blip r:embed="rId10"/>
          <a:stretch>
            <a:fillRect/>
          </a:stretch>
        </p:blipFill>
        <p:spPr>
          <a:xfrm>
            <a:off x="241847" y="1366018"/>
            <a:ext cx="3689896" cy="2683238"/>
          </a:xfrm>
          <a:prstGeom prst="rect">
            <a:avLst/>
          </a:prstGeom>
        </p:spPr>
      </p:pic>
      <p:pic>
        <p:nvPicPr>
          <p:cNvPr id="7" name="Picture 6"/>
          <p:cNvPicPr>
            <a:picLocks noChangeAspect="1"/>
          </p:cNvPicPr>
          <p:nvPr/>
        </p:nvPicPr>
        <p:blipFill>
          <a:blip r:embed="rId11"/>
          <a:stretch>
            <a:fillRect/>
          </a:stretch>
        </p:blipFill>
        <p:spPr>
          <a:xfrm>
            <a:off x="241847" y="3914301"/>
            <a:ext cx="3815255" cy="2831205"/>
          </a:xfrm>
          <a:prstGeom prst="rect">
            <a:avLst/>
          </a:prstGeom>
        </p:spPr>
      </p:pic>
    </p:spTree>
    <p:extLst>
      <p:ext uri="{BB962C8B-B14F-4D97-AF65-F5344CB8AC3E}">
        <p14:creationId xmlns:p14="http://schemas.microsoft.com/office/powerpoint/2010/main" val="286496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706040819"/>
              </p:ext>
            </p:extLst>
          </p:nvPr>
        </p:nvGraphicFramePr>
        <p:xfrm>
          <a:off x="733425" y="2489632"/>
          <a:ext cx="2343150" cy="1779588"/>
        </p:xfrm>
        <a:graphic>
          <a:graphicData uri="http://schemas.openxmlformats.org/presentationml/2006/ole">
            <mc:AlternateContent xmlns:mc="http://schemas.openxmlformats.org/markup-compatibility/2006">
              <mc:Choice xmlns:v="urn:schemas-microsoft-com:vml" Requires="v">
                <p:oleObj spid="_x0000_s60658" name="Equation" r:id="rId4" imgW="749160" imgH="571320" progId="Equation.DSMT4">
                  <p:embed/>
                </p:oleObj>
              </mc:Choice>
              <mc:Fallback>
                <p:oleObj name="Equation" r:id="rId4" imgW="749160" imgH="571320" progId="Equation.DSMT4">
                  <p:embed/>
                  <p:pic>
                    <p:nvPicPr>
                      <p:cNvPr id="0" name=""/>
                      <p:cNvPicPr>
                        <a:picLocks noChangeAspect="1" noChangeArrowheads="1"/>
                      </p:cNvPicPr>
                      <p:nvPr/>
                    </p:nvPicPr>
                    <p:blipFill>
                      <a:blip r:embed="rId5"/>
                      <a:srcRect/>
                      <a:stretch>
                        <a:fillRect/>
                      </a:stretch>
                    </p:blipFill>
                    <p:spPr bwMode="auto">
                      <a:xfrm>
                        <a:off x="733425" y="2489632"/>
                        <a:ext cx="2343150" cy="1779588"/>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55089472"/>
              </p:ext>
            </p:extLst>
          </p:nvPr>
        </p:nvGraphicFramePr>
        <p:xfrm>
          <a:off x="403412" y="5603308"/>
          <a:ext cx="8420100" cy="750888"/>
        </p:xfrm>
        <a:graphic>
          <a:graphicData uri="http://schemas.openxmlformats.org/presentationml/2006/ole">
            <mc:AlternateContent xmlns:mc="http://schemas.openxmlformats.org/markup-compatibility/2006">
              <mc:Choice xmlns:v="urn:schemas-microsoft-com:vml" Requires="v">
                <p:oleObj spid="_x0000_s60659" name="Equation" r:id="rId6" imgW="2692080" imgH="241200" progId="Equation.DSMT4">
                  <p:embed/>
                </p:oleObj>
              </mc:Choice>
              <mc:Fallback>
                <p:oleObj name="Equation" r:id="rId6" imgW="2692080" imgH="241200" progId="Equation.DSMT4">
                  <p:embed/>
                  <p:pic>
                    <p:nvPicPr>
                      <p:cNvPr id="0" name=""/>
                      <p:cNvPicPr>
                        <a:picLocks noChangeAspect="1" noChangeArrowheads="1"/>
                      </p:cNvPicPr>
                      <p:nvPr/>
                    </p:nvPicPr>
                    <p:blipFill>
                      <a:blip r:embed="rId7"/>
                      <a:srcRect/>
                      <a:stretch>
                        <a:fillRect/>
                      </a:stretch>
                    </p:blipFill>
                    <p:spPr bwMode="auto">
                      <a:xfrm>
                        <a:off x="403412" y="5603308"/>
                        <a:ext cx="8420100" cy="750888"/>
                      </a:xfrm>
                      <a:prstGeom prst="rect">
                        <a:avLst/>
                      </a:prstGeom>
                      <a:noFill/>
                    </p:spPr>
                  </p:pic>
                </p:oleObj>
              </mc:Fallback>
            </mc:AlternateContent>
          </a:graphicData>
        </a:graphic>
      </p:graphicFrame>
      <p:sp>
        <p:nvSpPr>
          <p:cNvPr id="7" name="Title 1"/>
          <p:cNvSpPr>
            <a:spLocks noGrp="1"/>
          </p:cNvSpPr>
          <p:nvPr>
            <p:ph type="title"/>
          </p:nvPr>
        </p:nvSpPr>
        <p:spPr>
          <a:xfrm>
            <a:off x="806824" y="10869"/>
            <a:ext cx="7494494" cy="1142522"/>
          </a:xfrm>
        </p:spPr>
        <p:txBody>
          <a:bodyPr>
            <a:normAutofit fontScale="90000"/>
          </a:bodyPr>
          <a:lstStyle/>
          <a:p>
            <a:r>
              <a:rPr lang="en-US" dirty="0"/>
              <a:t>One-Dimensional Motion with Constant Acceleration</a:t>
            </a:r>
          </a:p>
        </p:txBody>
      </p:sp>
      <p:pic>
        <p:nvPicPr>
          <p:cNvPr id="9" name="Picture 8"/>
          <p:cNvPicPr>
            <a:picLocks noChangeAspect="1"/>
          </p:cNvPicPr>
          <p:nvPr/>
        </p:nvPicPr>
        <p:blipFill>
          <a:blip r:embed="rId8"/>
          <a:stretch>
            <a:fillRect/>
          </a:stretch>
        </p:blipFill>
        <p:spPr>
          <a:xfrm>
            <a:off x="3076575" y="1438015"/>
            <a:ext cx="5515632" cy="4093012"/>
          </a:xfrm>
          <a:prstGeom prst="rect">
            <a:avLst/>
          </a:prstGeom>
        </p:spPr>
      </p:pic>
    </p:spTree>
    <p:extLst>
      <p:ext uri="{BB962C8B-B14F-4D97-AF65-F5344CB8AC3E}">
        <p14:creationId xmlns:p14="http://schemas.microsoft.com/office/powerpoint/2010/main" val="178106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672299926"/>
              </p:ext>
            </p:extLst>
          </p:nvPr>
        </p:nvGraphicFramePr>
        <p:xfrm>
          <a:off x="2248693" y="1600200"/>
          <a:ext cx="4646612" cy="1068387"/>
        </p:xfrm>
        <a:graphic>
          <a:graphicData uri="http://schemas.openxmlformats.org/presentationml/2006/ole">
            <mc:AlternateContent xmlns:mc="http://schemas.openxmlformats.org/markup-compatibility/2006">
              <mc:Choice xmlns:v="urn:schemas-microsoft-com:vml" Requires="v">
                <p:oleObj spid="_x0000_s59898" name="Equation" r:id="rId4" imgW="1485720" imgH="342720" progId="Equation.DSMT4">
                  <p:embed/>
                </p:oleObj>
              </mc:Choice>
              <mc:Fallback>
                <p:oleObj name="Equation" r:id="rId4" imgW="1485720" imgH="342720" progId="Equation.DSMT4">
                  <p:embed/>
                  <p:pic>
                    <p:nvPicPr>
                      <p:cNvPr id="0" name=""/>
                      <p:cNvPicPr>
                        <a:picLocks noChangeAspect="1" noChangeArrowheads="1"/>
                      </p:cNvPicPr>
                      <p:nvPr/>
                    </p:nvPicPr>
                    <p:blipFill>
                      <a:blip r:embed="rId5"/>
                      <a:srcRect/>
                      <a:stretch>
                        <a:fillRect/>
                      </a:stretch>
                    </p:blipFill>
                    <p:spPr bwMode="auto">
                      <a:xfrm>
                        <a:off x="2248693" y="1600200"/>
                        <a:ext cx="4646612" cy="1068387"/>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687061293"/>
              </p:ext>
            </p:extLst>
          </p:nvPr>
        </p:nvGraphicFramePr>
        <p:xfrm>
          <a:off x="1330652" y="3115396"/>
          <a:ext cx="6446838" cy="1268412"/>
        </p:xfrm>
        <a:graphic>
          <a:graphicData uri="http://schemas.openxmlformats.org/presentationml/2006/ole">
            <mc:AlternateContent xmlns:mc="http://schemas.openxmlformats.org/markup-compatibility/2006">
              <mc:Choice xmlns:v="urn:schemas-microsoft-com:vml" Requires="v">
                <p:oleObj spid="_x0000_s59899" name="Equation" r:id="rId6" imgW="2057400" imgH="406080" progId="Equation.DSMT4">
                  <p:embed/>
                </p:oleObj>
              </mc:Choice>
              <mc:Fallback>
                <p:oleObj name="Equation" r:id="rId6" imgW="2057400" imgH="406080" progId="Equation.DSMT4">
                  <p:embed/>
                  <p:pic>
                    <p:nvPicPr>
                      <p:cNvPr id="0" name=""/>
                      <p:cNvPicPr>
                        <a:picLocks noChangeAspect="1" noChangeArrowheads="1"/>
                      </p:cNvPicPr>
                      <p:nvPr/>
                    </p:nvPicPr>
                    <p:blipFill>
                      <a:blip r:embed="rId7"/>
                      <a:srcRect/>
                      <a:stretch>
                        <a:fillRect/>
                      </a:stretch>
                    </p:blipFill>
                    <p:spPr bwMode="auto">
                      <a:xfrm>
                        <a:off x="1330652" y="3115396"/>
                        <a:ext cx="6446838" cy="1268412"/>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747120425"/>
              </p:ext>
            </p:extLst>
          </p:nvPr>
        </p:nvGraphicFramePr>
        <p:xfrm>
          <a:off x="1568449" y="4830617"/>
          <a:ext cx="6007100" cy="1069975"/>
        </p:xfrm>
        <a:graphic>
          <a:graphicData uri="http://schemas.openxmlformats.org/presentationml/2006/ole">
            <mc:AlternateContent xmlns:mc="http://schemas.openxmlformats.org/markup-compatibility/2006">
              <mc:Choice xmlns:v="urn:schemas-microsoft-com:vml" Requires="v">
                <p:oleObj spid="_x0000_s59900" name="Equation" r:id="rId8" imgW="1917360" imgH="342720" progId="Equation.DSMT4">
                  <p:embed/>
                </p:oleObj>
              </mc:Choice>
              <mc:Fallback>
                <p:oleObj name="Equation" r:id="rId8" imgW="1917360" imgH="342720" progId="Equation.DSMT4">
                  <p:embed/>
                  <p:pic>
                    <p:nvPicPr>
                      <p:cNvPr id="0" name=""/>
                      <p:cNvPicPr>
                        <a:picLocks noChangeAspect="1" noChangeArrowheads="1"/>
                      </p:cNvPicPr>
                      <p:nvPr/>
                    </p:nvPicPr>
                    <p:blipFill>
                      <a:blip r:embed="rId9"/>
                      <a:srcRect/>
                      <a:stretch>
                        <a:fillRect/>
                      </a:stretch>
                    </p:blipFill>
                    <p:spPr bwMode="auto">
                      <a:xfrm>
                        <a:off x="1568449" y="4830617"/>
                        <a:ext cx="6007100" cy="1069975"/>
                      </a:xfrm>
                      <a:prstGeom prst="rect">
                        <a:avLst/>
                      </a:prstGeom>
                      <a:noFill/>
                    </p:spPr>
                  </p:pic>
                </p:oleObj>
              </mc:Fallback>
            </mc:AlternateContent>
          </a:graphicData>
        </a:graphic>
      </p:graphicFrame>
      <p:sp>
        <p:nvSpPr>
          <p:cNvPr id="10" name="Title 1"/>
          <p:cNvSpPr>
            <a:spLocks noGrp="1"/>
          </p:cNvSpPr>
          <p:nvPr>
            <p:ph type="title"/>
          </p:nvPr>
        </p:nvSpPr>
        <p:spPr>
          <a:xfrm>
            <a:off x="806824" y="10869"/>
            <a:ext cx="7494494" cy="1142522"/>
          </a:xfrm>
        </p:spPr>
        <p:txBody>
          <a:bodyPr>
            <a:normAutofit fontScale="90000"/>
          </a:bodyPr>
          <a:lstStyle/>
          <a:p>
            <a:r>
              <a:rPr lang="en-US" dirty="0"/>
              <a:t>One-Dimensional Motion with Constant Acceleration</a:t>
            </a:r>
          </a:p>
        </p:txBody>
      </p:sp>
    </p:spTree>
    <p:extLst>
      <p:ext uri="{BB962C8B-B14F-4D97-AF65-F5344CB8AC3E}">
        <p14:creationId xmlns:p14="http://schemas.microsoft.com/office/powerpoint/2010/main" val="365486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279236480"/>
              </p:ext>
            </p:extLst>
          </p:nvPr>
        </p:nvGraphicFramePr>
        <p:xfrm>
          <a:off x="3240087" y="1371600"/>
          <a:ext cx="2660650" cy="1068388"/>
        </p:xfrm>
        <a:graphic>
          <a:graphicData uri="http://schemas.openxmlformats.org/presentationml/2006/ole">
            <mc:AlternateContent xmlns:mc="http://schemas.openxmlformats.org/markup-compatibility/2006">
              <mc:Choice xmlns:v="urn:schemas-microsoft-com:vml" Requires="v">
                <p:oleObj spid="_x0000_s62859" name="Equation" r:id="rId4" imgW="850680" imgH="342720" progId="Equation.DSMT4">
                  <p:embed/>
                </p:oleObj>
              </mc:Choice>
              <mc:Fallback>
                <p:oleObj name="Equation" r:id="rId4" imgW="850680" imgH="342720" progId="Equation.DSMT4">
                  <p:embed/>
                  <p:pic>
                    <p:nvPicPr>
                      <p:cNvPr id="0" name=""/>
                      <p:cNvPicPr>
                        <a:picLocks noChangeAspect="1" noChangeArrowheads="1"/>
                      </p:cNvPicPr>
                      <p:nvPr/>
                    </p:nvPicPr>
                    <p:blipFill>
                      <a:blip r:embed="rId5"/>
                      <a:srcRect/>
                      <a:stretch>
                        <a:fillRect/>
                      </a:stretch>
                    </p:blipFill>
                    <p:spPr bwMode="auto">
                      <a:xfrm>
                        <a:off x="3240087" y="1371600"/>
                        <a:ext cx="2660650" cy="1068388"/>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83691609"/>
              </p:ext>
            </p:extLst>
          </p:nvPr>
        </p:nvGraphicFramePr>
        <p:xfrm>
          <a:off x="2879724" y="2658197"/>
          <a:ext cx="3381375" cy="593725"/>
        </p:xfrm>
        <a:graphic>
          <a:graphicData uri="http://schemas.openxmlformats.org/presentationml/2006/ole">
            <mc:AlternateContent xmlns:mc="http://schemas.openxmlformats.org/markup-compatibility/2006">
              <mc:Choice xmlns:v="urn:schemas-microsoft-com:vml" Requires="v">
                <p:oleObj spid="_x0000_s62860" name="Equation" r:id="rId6" imgW="1079280" imgH="190440" progId="Equation.DSMT4">
                  <p:embed/>
                </p:oleObj>
              </mc:Choice>
              <mc:Fallback>
                <p:oleObj name="Equation" r:id="rId6" imgW="1079280" imgH="190440" progId="Equation.DSMT4">
                  <p:embed/>
                  <p:pic>
                    <p:nvPicPr>
                      <p:cNvPr id="0" name=""/>
                      <p:cNvPicPr>
                        <a:picLocks noChangeAspect="1" noChangeArrowheads="1"/>
                      </p:cNvPicPr>
                      <p:nvPr/>
                    </p:nvPicPr>
                    <p:blipFill>
                      <a:blip r:embed="rId7"/>
                      <a:srcRect/>
                      <a:stretch>
                        <a:fillRect/>
                      </a:stretch>
                    </p:blipFill>
                    <p:spPr bwMode="auto">
                      <a:xfrm>
                        <a:off x="2879724" y="2658197"/>
                        <a:ext cx="3381375" cy="593725"/>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165920758"/>
              </p:ext>
            </p:extLst>
          </p:nvPr>
        </p:nvGraphicFramePr>
        <p:xfrm>
          <a:off x="1327943" y="3476056"/>
          <a:ext cx="6484938" cy="1069975"/>
        </p:xfrm>
        <a:graphic>
          <a:graphicData uri="http://schemas.openxmlformats.org/presentationml/2006/ole">
            <mc:AlternateContent xmlns:mc="http://schemas.openxmlformats.org/markup-compatibility/2006">
              <mc:Choice xmlns:v="urn:schemas-microsoft-com:vml" Requires="v">
                <p:oleObj spid="_x0000_s62861" name="Equation" r:id="rId8" imgW="2070000" imgH="342720" progId="Equation.DSMT4">
                  <p:embed/>
                </p:oleObj>
              </mc:Choice>
              <mc:Fallback>
                <p:oleObj name="Equation" r:id="rId8" imgW="2070000" imgH="342720" progId="Equation.DSMT4">
                  <p:embed/>
                  <p:pic>
                    <p:nvPicPr>
                      <p:cNvPr id="0" name=""/>
                      <p:cNvPicPr>
                        <a:picLocks noChangeAspect="1" noChangeArrowheads="1"/>
                      </p:cNvPicPr>
                      <p:nvPr/>
                    </p:nvPicPr>
                    <p:blipFill>
                      <a:blip r:embed="rId9"/>
                      <a:srcRect/>
                      <a:stretch>
                        <a:fillRect/>
                      </a:stretch>
                    </p:blipFill>
                    <p:spPr bwMode="auto">
                      <a:xfrm>
                        <a:off x="1327943" y="3476056"/>
                        <a:ext cx="6484938" cy="1069975"/>
                      </a:xfrm>
                      <a:prstGeom prst="rect">
                        <a:avLst/>
                      </a:prstGeom>
                      <a:noFill/>
                    </p:spPr>
                  </p:pic>
                </p:oleObj>
              </mc:Fallback>
            </mc:AlternateContent>
          </a:graphicData>
        </a:graphic>
      </p:graphicFrame>
      <p:sp>
        <p:nvSpPr>
          <p:cNvPr id="10" name="Title 1"/>
          <p:cNvSpPr>
            <a:spLocks noGrp="1"/>
          </p:cNvSpPr>
          <p:nvPr>
            <p:ph type="title"/>
          </p:nvPr>
        </p:nvSpPr>
        <p:spPr>
          <a:xfrm>
            <a:off x="806824" y="10869"/>
            <a:ext cx="7494494" cy="1142522"/>
          </a:xfrm>
        </p:spPr>
        <p:txBody>
          <a:bodyPr>
            <a:normAutofit fontScale="90000"/>
          </a:bodyPr>
          <a:lstStyle/>
          <a:p>
            <a:r>
              <a:rPr lang="en-US" dirty="0"/>
              <a:t>One-Dimensional Motion with Constant Acceleration</a:t>
            </a:r>
          </a:p>
        </p:txBody>
      </p:sp>
    </p:spTree>
    <p:extLst>
      <p:ext uri="{BB962C8B-B14F-4D97-AF65-F5344CB8AC3E}">
        <p14:creationId xmlns:p14="http://schemas.microsoft.com/office/powerpoint/2010/main" val="225193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321691" y="1656318"/>
            <a:ext cx="4056644" cy="2939398"/>
          </a:xfrm>
          <a:prstGeom prst="rect">
            <a:avLst/>
          </a:prstGeom>
        </p:spPr>
      </p:pic>
      <p:pic>
        <p:nvPicPr>
          <p:cNvPr id="12" name="Picture 11"/>
          <p:cNvPicPr>
            <a:picLocks noChangeAspect="1"/>
          </p:cNvPicPr>
          <p:nvPr/>
        </p:nvPicPr>
        <p:blipFill>
          <a:blip r:embed="rId5"/>
          <a:stretch>
            <a:fillRect/>
          </a:stretch>
        </p:blipFill>
        <p:spPr>
          <a:xfrm>
            <a:off x="4488155" y="1553880"/>
            <a:ext cx="4237139" cy="3144275"/>
          </a:xfrm>
          <a:prstGeom prst="rect">
            <a:avLst/>
          </a:prstGeom>
        </p:spPr>
      </p:pic>
      <p:graphicFrame>
        <p:nvGraphicFramePr>
          <p:cNvPr id="13" name="Object 12"/>
          <p:cNvGraphicFramePr>
            <a:graphicFrameLocks noChangeAspect="1"/>
          </p:cNvGraphicFramePr>
          <p:nvPr>
            <p:extLst>
              <p:ext uri="{D42A27DB-BD31-4B8C-83A1-F6EECF244321}">
                <p14:modId xmlns:p14="http://schemas.microsoft.com/office/powerpoint/2010/main" val="3251931619"/>
              </p:ext>
            </p:extLst>
          </p:nvPr>
        </p:nvGraphicFramePr>
        <p:xfrm>
          <a:off x="1241797" y="1361864"/>
          <a:ext cx="2063305" cy="720553"/>
        </p:xfrm>
        <a:graphic>
          <a:graphicData uri="http://schemas.openxmlformats.org/presentationml/2006/ole">
            <mc:AlternateContent xmlns:mc="http://schemas.openxmlformats.org/markup-compatibility/2006">
              <mc:Choice xmlns:v="urn:schemas-microsoft-com:vml" Requires="v">
                <p:oleObj spid="_x0000_s61776" name="Equation" r:id="rId6" imgW="977760" imgH="342720" progId="Equation.DSMT4">
                  <p:embed/>
                </p:oleObj>
              </mc:Choice>
              <mc:Fallback>
                <p:oleObj name="Equation" r:id="rId6" imgW="977760" imgH="342720" progId="Equation.DSMT4">
                  <p:embed/>
                  <p:pic>
                    <p:nvPicPr>
                      <p:cNvPr id="0" name=""/>
                      <p:cNvPicPr>
                        <a:picLocks noChangeAspect="1" noChangeArrowheads="1"/>
                      </p:cNvPicPr>
                      <p:nvPr/>
                    </p:nvPicPr>
                    <p:blipFill>
                      <a:blip r:embed="rId7"/>
                      <a:srcRect/>
                      <a:stretch>
                        <a:fillRect/>
                      </a:stretch>
                    </p:blipFill>
                    <p:spPr bwMode="auto">
                      <a:xfrm>
                        <a:off x="1241797" y="1361864"/>
                        <a:ext cx="2063305" cy="720553"/>
                      </a:xfrm>
                      <a:prstGeom prst="rect">
                        <a:avLst/>
                      </a:prstGeom>
                      <a:noFill/>
                    </p:spPr>
                  </p:pic>
                </p:oleObj>
              </mc:Fallback>
            </mc:AlternateContent>
          </a:graphicData>
        </a:graphic>
      </p:graphicFrame>
      <p:sp>
        <p:nvSpPr>
          <p:cNvPr id="8" name="Title 1"/>
          <p:cNvSpPr>
            <a:spLocks noGrp="1"/>
          </p:cNvSpPr>
          <p:nvPr>
            <p:ph type="title"/>
          </p:nvPr>
        </p:nvSpPr>
        <p:spPr>
          <a:xfrm>
            <a:off x="806824" y="10869"/>
            <a:ext cx="7494494" cy="1142522"/>
          </a:xfrm>
        </p:spPr>
        <p:txBody>
          <a:bodyPr>
            <a:normAutofit fontScale="90000"/>
          </a:bodyPr>
          <a:lstStyle/>
          <a:p>
            <a:r>
              <a:rPr lang="en-US" dirty="0"/>
              <a:t>One-Dimensional Motion with Constant Acceleration</a:t>
            </a:r>
          </a:p>
        </p:txBody>
      </p:sp>
      <p:graphicFrame>
        <p:nvGraphicFramePr>
          <p:cNvPr id="7" name="Object 6"/>
          <p:cNvGraphicFramePr>
            <a:graphicFrameLocks noChangeAspect="1"/>
          </p:cNvGraphicFramePr>
          <p:nvPr>
            <p:extLst>
              <p:ext uri="{D42A27DB-BD31-4B8C-83A1-F6EECF244321}">
                <p14:modId xmlns:p14="http://schemas.microsoft.com/office/powerpoint/2010/main" val="618860576"/>
              </p:ext>
            </p:extLst>
          </p:nvPr>
        </p:nvGraphicFramePr>
        <p:xfrm>
          <a:off x="6053850" y="1500204"/>
          <a:ext cx="1241670" cy="411317"/>
        </p:xfrm>
        <a:graphic>
          <a:graphicData uri="http://schemas.openxmlformats.org/presentationml/2006/ole">
            <mc:AlternateContent xmlns:mc="http://schemas.openxmlformats.org/markup-compatibility/2006">
              <mc:Choice xmlns:v="urn:schemas-microsoft-com:vml" Requires="v">
                <p:oleObj spid="_x0000_s61777" name="Equation" r:id="rId8" imgW="571320" imgH="190440" progId="Equation.DSMT4">
                  <p:embed/>
                </p:oleObj>
              </mc:Choice>
              <mc:Fallback>
                <p:oleObj name="Equation" r:id="rId8" imgW="571320" imgH="190440" progId="Equation.DSMT4">
                  <p:embed/>
                  <p:pic>
                    <p:nvPicPr>
                      <p:cNvPr id="0" name=""/>
                      <p:cNvPicPr>
                        <a:picLocks noChangeAspect="1" noChangeArrowheads="1"/>
                      </p:cNvPicPr>
                      <p:nvPr/>
                    </p:nvPicPr>
                    <p:blipFill>
                      <a:blip r:embed="rId9"/>
                      <a:srcRect/>
                      <a:stretch>
                        <a:fillRect/>
                      </a:stretch>
                    </p:blipFill>
                    <p:spPr bwMode="auto">
                      <a:xfrm>
                        <a:off x="6053850" y="1500204"/>
                        <a:ext cx="1241670" cy="411317"/>
                      </a:xfrm>
                      <a:prstGeom prst="rect">
                        <a:avLst/>
                      </a:prstGeom>
                      <a:noFill/>
                    </p:spPr>
                  </p:pic>
                </p:oleObj>
              </mc:Fallback>
            </mc:AlternateContent>
          </a:graphicData>
        </a:graphic>
      </p:graphicFrame>
      <p:sp>
        <p:nvSpPr>
          <p:cNvPr id="2" name="Rectangle 1"/>
          <p:cNvSpPr/>
          <p:nvPr/>
        </p:nvSpPr>
        <p:spPr>
          <a:xfrm>
            <a:off x="670482" y="5720405"/>
            <a:ext cx="7914710"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The area under the graph of </a:t>
            </a:r>
            <a:r>
              <a:rPr lang="en-US" sz="2800" i="1" dirty="0">
                <a:latin typeface="Times New Roman" panose="02020603050405020304" pitchFamily="18" charset="0"/>
                <a:cs typeface="Times New Roman" panose="02020603050405020304" pitchFamily="18" charset="0"/>
              </a:rPr>
              <a:t>v </a:t>
            </a:r>
            <a:r>
              <a:rPr lang="en-US" sz="2800" dirty="0">
                <a:latin typeface="Times New Roman" panose="02020603050405020304" pitchFamily="18" charset="0"/>
                <a:cs typeface="Times New Roman" panose="02020603050405020304" pitchFamily="18" charset="0"/>
              </a:rPr>
              <a:t>versus </a:t>
            </a:r>
            <a:r>
              <a:rPr lang="en-US" sz="2800" i="1" dirty="0">
                <a:latin typeface="Times New Roman" panose="02020603050405020304" pitchFamily="18" charset="0"/>
                <a:cs typeface="Times New Roman" panose="02020603050405020304" pitchFamily="18" charset="0"/>
              </a:rPr>
              <a:t>t </a:t>
            </a:r>
            <a:r>
              <a:rPr lang="en-US" sz="2800" dirty="0">
                <a:latin typeface="Times New Roman" panose="02020603050405020304" pitchFamily="18" charset="0"/>
                <a:cs typeface="Times New Roman" panose="02020603050405020304" pitchFamily="18" charset="0"/>
              </a:rPr>
              <a:t>for any object is equal to the displacement </a:t>
            </a:r>
            <a:r>
              <a:rPr 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sz="2800" i="1" dirty="0">
                <a:latin typeface="Times New Roman" panose="02020603050405020304" pitchFamily="18" charset="0"/>
                <a:cs typeface="Times New Roman" panose="02020603050405020304" pitchFamily="18" charset="0"/>
              </a:rPr>
              <a:t>x </a:t>
            </a:r>
            <a:r>
              <a:rPr lang="en-US" sz="2800" dirty="0">
                <a:latin typeface="Times New Roman" panose="02020603050405020304" pitchFamily="18" charset="0"/>
                <a:cs typeface="Times New Roman" panose="02020603050405020304" pitchFamily="18" charset="0"/>
              </a:rPr>
              <a:t>of the object.</a:t>
            </a:r>
          </a:p>
        </p:txBody>
      </p:sp>
      <p:sp>
        <p:nvSpPr>
          <p:cNvPr id="6" name="Right Triangle 5"/>
          <p:cNvSpPr/>
          <p:nvPr/>
        </p:nvSpPr>
        <p:spPr>
          <a:xfrm flipH="1">
            <a:off x="4939078" y="2632364"/>
            <a:ext cx="2579321" cy="912139"/>
          </a:xfrm>
          <a:prstGeom prst="rtTriangle">
            <a:avLst/>
          </a:prstGeom>
          <a:solidFill>
            <a:srgbClr val="264D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935560" y="3549781"/>
            <a:ext cx="2582840" cy="77283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1276872906"/>
              </p:ext>
            </p:extLst>
          </p:nvPr>
        </p:nvGraphicFramePr>
        <p:xfrm>
          <a:off x="3337560" y="4645152"/>
          <a:ext cx="2546350" cy="1069975"/>
        </p:xfrm>
        <a:graphic>
          <a:graphicData uri="http://schemas.openxmlformats.org/presentationml/2006/ole">
            <mc:AlternateContent xmlns:mc="http://schemas.openxmlformats.org/markup-compatibility/2006">
              <mc:Choice xmlns:v="urn:schemas-microsoft-com:vml" Requires="v">
                <p:oleObj spid="_x0000_s61778" name="Equation" r:id="rId10" imgW="812520" imgH="342720" progId="Equation.DSMT4">
                  <p:embed/>
                </p:oleObj>
              </mc:Choice>
              <mc:Fallback>
                <p:oleObj name="Equation" r:id="rId10" imgW="812520" imgH="342720" progId="Equation.DSMT4">
                  <p:embed/>
                  <p:pic>
                    <p:nvPicPr>
                      <p:cNvPr id="0" name=""/>
                      <p:cNvPicPr>
                        <a:picLocks noChangeAspect="1" noChangeArrowheads="1"/>
                      </p:cNvPicPr>
                      <p:nvPr/>
                    </p:nvPicPr>
                    <p:blipFill>
                      <a:blip r:embed="rId11"/>
                      <a:srcRect/>
                      <a:stretch>
                        <a:fillRect/>
                      </a:stretch>
                    </p:blipFill>
                    <p:spPr bwMode="auto">
                      <a:xfrm>
                        <a:off x="3337560" y="4645152"/>
                        <a:ext cx="2546350" cy="1069975"/>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722396908"/>
              </p:ext>
            </p:extLst>
          </p:nvPr>
        </p:nvGraphicFramePr>
        <p:xfrm>
          <a:off x="3337560" y="4645152"/>
          <a:ext cx="2546350" cy="1069975"/>
        </p:xfrm>
        <a:graphic>
          <a:graphicData uri="http://schemas.openxmlformats.org/presentationml/2006/ole">
            <mc:AlternateContent xmlns:mc="http://schemas.openxmlformats.org/markup-compatibility/2006">
              <mc:Choice xmlns:v="urn:schemas-microsoft-com:vml" Requires="v">
                <p:oleObj spid="_x0000_s61779" name="Equation" r:id="rId12" imgW="812520" imgH="342720" progId="Equation.DSMT4">
                  <p:embed/>
                </p:oleObj>
              </mc:Choice>
              <mc:Fallback>
                <p:oleObj name="Equation" r:id="rId12" imgW="812520" imgH="342720" progId="Equation.DSMT4">
                  <p:embed/>
                  <p:pic>
                    <p:nvPicPr>
                      <p:cNvPr id="0" name=""/>
                      <p:cNvPicPr>
                        <a:picLocks noChangeAspect="1" noChangeArrowheads="1"/>
                      </p:cNvPicPr>
                      <p:nvPr/>
                    </p:nvPicPr>
                    <p:blipFill>
                      <a:blip r:embed="rId13"/>
                      <a:srcRect/>
                      <a:stretch>
                        <a:fillRect/>
                      </a:stretch>
                    </p:blipFill>
                    <p:spPr bwMode="auto">
                      <a:xfrm>
                        <a:off x="3337560" y="4645152"/>
                        <a:ext cx="2546350" cy="1069975"/>
                      </a:xfrm>
                      <a:prstGeom prst="rect">
                        <a:avLst/>
                      </a:prstGeom>
                      <a:noFill/>
                    </p:spPr>
                  </p:pic>
                </p:oleObj>
              </mc:Fallback>
            </mc:AlternateContent>
          </a:graphicData>
        </a:graphic>
      </p:graphicFrame>
    </p:spTree>
    <p:extLst>
      <p:ext uri="{BB962C8B-B14F-4D97-AF65-F5344CB8AC3E}">
        <p14:creationId xmlns:p14="http://schemas.microsoft.com/office/powerpoint/2010/main" val="387762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graphicFrame>
        <p:nvGraphicFramePr>
          <p:cNvPr id="13" name="Object 12"/>
          <p:cNvGraphicFramePr>
            <a:graphicFrameLocks noChangeAspect="1"/>
          </p:cNvGraphicFramePr>
          <p:nvPr>
            <p:extLst>
              <p:ext uri="{D42A27DB-BD31-4B8C-83A1-F6EECF244321}">
                <p14:modId xmlns:p14="http://schemas.microsoft.com/office/powerpoint/2010/main" val="2989931374"/>
              </p:ext>
            </p:extLst>
          </p:nvPr>
        </p:nvGraphicFramePr>
        <p:xfrm>
          <a:off x="2661444" y="1371600"/>
          <a:ext cx="3821112" cy="1109662"/>
        </p:xfrm>
        <a:graphic>
          <a:graphicData uri="http://schemas.openxmlformats.org/presentationml/2006/ole">
            <mc:AlternateContent xmlns:mc="http://schemas.openxmlformats.org/markup-compatibility/2006">
              <mc:Choice xmlns:v="urn:schemas-microsoft-com:vml" Requires="v">
                <p:oleObj spid="_x0000_s63877" name="Equation" r:id="rId4" imgW="1218960" imgH="355320" progId="Equation.DSMT4">
                  <p:embed/>
                </p:oleObj>
              </mc:Choice>
              <mc:Fallback>
                <p:oleObj name="Equation" r:id="rId4" imgW="1218960" imgH="355320" progId="Equation.DSMT4">
                  <p:embed/>
                  <p:pic>
                    <p:nvPicPr>
                      <p:cNvPr id="0" name=""/>
                      <p:cNvPicPr>
                        <a:picLocks noChangeAspect="1" noChangeArrowheads="1"/>
                      </p:cNvPicPr>
                      <p:nvPr/>
                    </p:nvPicPr>
                    <p:blipFill>
                      <a:blip r:embed="rId5"/>
                      <a:srcRect/>
                      <a:stretch>
                        <a:fillRect/>
                      </a:stretch>
                    </p:blipFill>
                    <p:spPr bwMode="auto">
                      <a:xfrm>
                        <a:off x="2661444" y="1371600"/>
                        <a:ext cx="3821112" cy="1109662"/>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4946462"/>
              </p:ext>
            </p:extLst>
          </p:nvPr>
        </p:nvGraphicFramePr>
        <p:xfrm>
          <a:off x="799306" y="2699471"/>
          <a:ext cx="7545388" cy="1225550"/>
        </p:xfrm>
        <a:graphic>
          <a:graphicData uri="http://schemas.openxmlformats.org/presentationml/2006/ole">
            <mc:AlternateContent xmlns:mc="http://schemas.openxmlformats.org/markup-compatibility/2006">
              <mc:Choice xmlns:v="urn:schemas-microsoft-com:vml" Requires="v">
                <p:oleObj spid="_x0000_s63878" name="Equation" r:id="rId6" imgW="2412720" imgH="393480" progId="Equation.DSMT4">
                  <p:embed/>
                </p:oleObj>
              </mc:Choice>
              <mc:Fallback>
                <p:oleObj name="Equation" r:id="rId6" imgW="2412720" imgH="393480" progId="Equation.DSMT4">
                  <p:embed/>
                  <p:pic>
                    <p:nvPicPr>
                      <p:cNvPr id="0" name=""/>
                      <p:cNvPicPr>
                        <a:picLocks noChangeAspect="1" noChangeArrowheads="1"/>
                      </p:cNvPicPr>
                      <p:nvPr/>
                    </p:nvPicPr>
                    <p:blipFill>
                      <a:blip r:embed="rId7"/>
                      <a:srcRect/>
                      <a:stretch>
                        <a:fillRect/>
                      </a:stretch>
                    </p:blipFill>
                    <p:spPr bwMode="auto">
                      <a:xfrm>
                        <a:off x="799306" y="2699471"/>
                        <a:ext cx="7545388" cy="1225550"/>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284400892"/>
              </p:ext>
            </p:extLst>
          </p:nvPr>
        </p:nvGraphicFramePr>
        <p:xfrm>
          <a:off x="1851025" y="4143230"/>
          <a:ext cx="5441950" cy="673100"/>
        </p:xfrm>
        <a:graphic>
          <a:graphicData uri="http://schemas.openxmlformats.org/presentationml/2006/ole">
            <mc:AlternateContent xmlns:mc="http://schemas.openxmlformats.org/markup-compatibility/2006">
              <mc:Choice xmlns:v="urn:schemas-microsoft-com:vml" Requires="v">
                <p:oleObj spid="_x0000_s63879" name="Equation" r:id="rId8" imgW="1739880" imgH="215640" progId="Equation.DSMT4">
                  <p:embed/>
                </p:oleObj>
              </mc:Choice>
              <mc:Fallback>
                <p:oleObj name="Equation" r:id="rId8" imgW="1739880" imgH="215640" progId="Equation.DSMT4">
                  <p:embed/>
                  <p:pic>
                    <p:nvPicPr>
                      <p:cNvPr id="0" name=""/>
                      <p:cNvPicPr>
                        <a:picLocks noChangeAspect="1" noChangeArrowheads="1"/>
                      </p:cNvPicPr>
                      <p:nvPr/>
                    </p:nvPicPr>
                    <p:blipFill>
                      <a:blip r:embed="rId9"/>
                      <a:srcRect/>
                      <a:stretch>
                        <a:fillRect/>
                      </a:stretch>
                    </p:blipFill>
                    <p:spPr bwMode="auto">
                      <a:xfrm>
                        <a:off x="1851025" y="4143230"/>
                        <a:ext cx="5441950" cy="673100"/>
                      </a:xfrm>
                      <a:prstGeom prst="rect">
                        <a:avLst/>
                      </a:prstGeom>
                      <a:noFill/>
                    </p:spPr>
                  </p:pic>
                </p:oleObj>
              </mc:Fallback>
            </mc:AlternateContent>
          </a:graphicData>
        </a:graphic>
      </p:graphicFrame>
      <p:sp>
        <p:nvSpPr>
          <p:cNvPr id="8" name="Title 1"/>
          <p:cNvSpPr>
            <a:spLocks noGrp="1"/>
          </p:cNvSpPr>
          <p:nvPr>
            <p:ph type="title"/>
          </p:nvPr>
        </p:nvSpPr>
        <p:spPr>
          <a:xfrm>
            <a:off x="806824" y="10869"/>
            <a:ext cx="7494494" cy="1142522"/>
          </a:xfrm>
        </p:spPr>
        <p:txBody>
          <a:bodyPr>
            <a:normAutofit fontScale="90000"/>
          </a:bodyPr>
          <a:lstStyle/>
          <a:p>
            <a:r>
              <a:rPr lang="en-US" dirty="0"/>
              <a:t>One-Dimensional Motion with Constant Acceleration</a:t>
            </a:r>
          </a:p>
        </p:txBody>
      </p:sp>
    </p:spTree>
    <p:extLst>
      <p:ext uri="{BB962C8B-B14F-4D97-AF65-F5344CB8AC3E}">
        <p14:creationId xmlns:p14="http://schemas.microsoft.com/office/powerpoint/2010/main" val="388175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6" name="Title 1"/>
          <p:cNvSpPr>
            <a:spLocks noGrp="1"/>
          </p:cNvSpPr>
          <p:nvPr>
            <p:ph type="title"/>
          </p:nvPr>
        </p:nvSpPr>
        <p:spPr>
          <a:xfrm>
            <a:off x="806824" y="10869"/>
            <a:ext cx="7494494" cy="1142522"/>
          </a:xfrm>
        </p:spPr>
        <p:txBody>
          <a:bodyPr>
            <a:normAutofit fontScale="90000"/>
          </a:bodyPr>
          <a:lstStyle/>
          <a:p>
            <a:r>
              <a:rPr lang="en-US" dirty="0"/>
              <a:t>One-Dimensional Motion with Constant Acceleration</a:t>
            </a:r>
          </a:p>
        </p:txBody>
      </p:sp>
      <p:pic>
        <p:nvPicPr>
          <p:cNvPr id="2" name="Picture 1"/>
          <p:cNvPicPr>
            <a:picLocks noChangeAspect="1"/>
          </p:cNvPicPr>
          <p:nvPr/>
        </p:nvPicPr>
        <p:blipFill>
          <a:blip r:embed="rId3"/>
          <a:stretch>
            <a:fillRect/>
          </a:stretch>
        </p:blipFill>
        <p:spPr>
          <a:xfrm>
            <a:off x="273733" y="1906041"/>
            <a:ext cx="8560676" cy="3268642"/>
          </a:xfrm>
          <a:prstGeom prst="rect">
            <a:avLst/>
          </a:prstGeom>
        </p:spPr>
      </p:pic>
    </p:spTree>
    <p:extLst>
      <p:ext uri="{BB962C8B-B14F-4D97-AF65-F5344CB8AC3E}">
        <p14:creationId xmlns:p14="http://schemas.microsoft.com/office/powerpoint/2010/main" val="9906062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34533"/>
          </a:xfrm>
          <a:prstGeom prst="rect">
            <a:avLst/>
          </a:prstGeom>
        </p:spPr>
      </p:pic>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Autofit/>
          </a:bodyPr>
          <a:lstStyle/>
          <a:p>
            <a:r>
              <a:rPr lang="en-US" sz="3600" dirty="0"/>
              <a:t>One-Dimensional Motion with Constant Acceleration: Problem-Solving Strategy</a:t>
            </a:r>
          </a:p>
        </p:txBody>
      </p:sp>
      <p:sp>
        <p:nvSpPr>
          <p:cNvPr id="3" name="Rectangle 2"/>
          <p:cNvSpPr/>
          <p:nvPr/>
        </p:nvSpPr>
        <p:spPr>
          <a:xfrm>
            <a:off x="457200" y="1371600"/>
            <a:ext cx="7754344" cy="4893647"/>
          </a:xfrm>
          <a:prstGeom prst="rect">
            <a:avLst/>
          </a:prstGeom>
        </p:spPr>
        <p:txBody>
          <a:bodyPr wrap="square">
            <a:spAutoFit/>
          </a:bodyPr>
          <a:lstStyle/>
          <a:p>
            <a:pPr lvl="1" indent="-457200">
              <a:buAutoNum type="arabicPeriod"/>
            </a:pPr>
            <a:r>
              <a:rPr lang="en-US" sz="2400" b="1" dirty="0">
                <a:latin typeface="Times New Roman" panose="02020603050405020304" pitchFamily="18" charset="0"/>
                <a:cs typeface="Times New Roman" panose="02020603050405020304" pitchFamily="18" charset="0"/>
              </a:rPr>
              <a:t>Read the problem </a:t>
            </a:r>
          </a:p>
          <a:p>
            <a:pPr marL="228600" indent="-228600">
              <a:buAutoNum type="arabicPeriod"/>
            </a:pPr>
            <a:endParaRPr lang="en-US" sz="2400" dirty="0">
              <a:latin typeface="Times New Roman" panose="02020603050405020304" pitchFamily="18" charset="0"/>
              <a:cs typeface="Times New Roman" panose="02020603050405020304" pitchFamily="18" charset="0"/>
            </a:endParaRPr>
          </a:p>
          <a:p>
            <a:pPr marL="404813" indent="-404813"/>
            <a:r>
              <a:rPr lang="en-US" sz="2400" b="1" dirty="0">
                <a:latin typeface="Times New Roman" panose="02020603050405020304" pitchFamily="18" charset="0"/>
                <a:cs typeface="Times New Roman" panose="02020603050405020304" pitchFamily="18" charset="0"/>
              </a:rPr>
              <a:t>2.	Draw a diagram</a:t>
            </a:r>
            <a:r>
              <a:rPr lang="en-US" sz="2400" dirty="0">
                <a:latin typeface="Times New Roman" panose="02020603050405020304" pitchFamily="18" charset="0"/>
                <a:cs typeface="Times New Roman" panose="02020603050405020304" pitchFamily="18" charset="0"/>
              </a:rPr>
              <a:t> </a:t>
            </a:r>
          </a:p>
          <a:p>
            <a:pPr marL="228600" indent="-228600">
              <a:buAutoNum type="arabicPeriod"/>
            </a:pPr>
            <a:endParaRPr lang="en-US" sz="2400" dirty="0">
              <a:latin typeface="Times New Roman" panose="02020603050405020304" pitchFamily="18" charset="0"/>
              <a:cs typeface="Times New Roman" panose="02020603050405020304" pitchFamily="18" charset="0"/>
            </a:endParaRPr>
          </a:p>
          <a:p>
            <a:pPr marL="404813" indent="-404813"/>
            <a:r>
              <a:rPr lang="en-US" sz="2400" b="1" dirty="0">
                <a:latin typeface="Times New Roman" panose="02020603050405020304" pitchFamily="18" charset="0"/>
                <a:cs typeface="Times New Roman" panose="02020603050405020304" pitchFamily="18" charset="0"/>
              </a:rPr>
              <a:t>3.	Label all quantities</a:t>
            </a:r>
            <a:r>
              <a:rPr lang="en-US" sz="2400" dirty="0">
                <a:latin typeface="Times New Roman" panose="02020603050405020304" pitchFamily="18" charset="0"/>
                <a:cs typeface="Times New Roman" panose="02020603050405020304" pitchFamily="18" charset="0"/>
              </a:rPr>
              <a:t> </a:t>
            </a:r>
          </a:p>
          <a:p>
            <a:pPr marL="228600" indent="-228600">
              <a:buAutoNum type="arabicPeriod"/>
            </a:pPr>
            <a:endParaRPr lang="en-US" sz="2400" dirty="0">
              <a:latin typeface="Times New Roman" panose="02020603050405020304" pitchFamily="18" charset="0"/>
              <a:cs typeface="Times New Roman" panose="02020603050405020304" pitchFamily="18" charset="0"/>
            </a:endParaRPr>
          </a:p>
          <a:p>
            <a:pPr marL="457200" indent="-457200"/>
            <a:r>
              <a:rPr lang="en-US" sz="2400" b="1" dirty="0">
                <a:latin typeface="Times New Roman" panose="02020603050405020304" pitchFamily="18" charset="0"/>
                <a:cs typeface="Times New Roman" panose="02020603050405020304" pitchFamily="18" charset="0"/>
              </a:rPr>
              <a:t>4.	Choose your equations:</a:t>
            </a:r>
            <a:endParaRPr lang="en-US" sz="2400" dirty="0">
              <a:latin typeface="Times New Roman" panose="02020603050405020304" pitchFamily="18" charset="0"/>
              <a:cs typeface="Times New Roman" panose="02020603050405020304" pitchFamily="18" charset="0"/>
            </a:endParaRPr>
          </a:p>
          <a:p>
            <a:pPr marL="228600" indent="-228600">
              <a:buAutoNum type="arabicPeriod"/>
            </a:pPr>
            <a:endParaRPr lang="en-US" sz="2400" dirty="0">
              <a:latin typeface="Times New Roman" panose="02020603050405020304" pitchFamily="18" charset="0"/>
              <a:cs typeface="Times New Roman" panose="02020603050405020304" pitchFamily="18" charset="0"/>
            </a:endParaRPr>
          </a:p>
          <a:p>
            <a:pPr marL="228600" indent="-228600">
              <a:buAutoNum type="arabicPeriod"/>
            </a:pPr>
            <a:endParaRPr lang="en-US" sz="2400" dirty="0">
              <a:latin typeface="Times New Roman" panose="02020603050405020304" pitchFamily="18" charset="0"/>
              <a:cs typeface="Times New Roman" panose="02020603050405020304" pitchFamily="18" charset="0"/>
            </a:endParaRPr>
          </a:p>
          <a:p>
            <a:pPr marL="228600" indent="-228600">
              <a:buAutoNum type="arabicPeriod"/>
            </a:pPr>
            <a:endParaRPr lang="en-US" sz="2400" dirty="0">
              <a:latin typeface="Times New Roman" panose="02020603050405020304" pitchFamily="18" charset="0"/>
              <a:cs typeface="Times New Roman" panose="02020603050405020304" pitchFamily="18" charset="0"/>
            </a:endParaRPr>
          </a:p>
          <a:p>
            <a:pPr marL="457200" indent="-457200"/>
            <a:r>
              <a:rPr lang="en-US" sz="2400" b="1" dirty="0">
                <a:latin typeface="Times New Roman" panose="02020603050405020304" pitchFamily="18" charset="0"/>
                <a:cs typeface="Times New Roman" panose="02020603050405020304" pitchFamily="18" charset="0"/>
              </a:rPr>
              <a:t>5.	Solve </a:t>
            </a:r>
            <a:endParaRPr lang="en-US" sz="2400" dirty="0">
              <a:latin typeface="Times New Roman" panose="02020603050405020304" pitchFamily="18" charset="0"/>
              <a:cs typeface="Times New Roman" panose="02020603050405020304" pitchFamily="18" charset="0"/>
            </a:endParaRPr>
          </a:p>
          <a:p>
            <a:pPr marL="228600" indent="-228600">
              <a:buAutoNum type="arabicPeriod"/>
            </a:pPr>
            <a:endParaRPr lang="en-US" sz="2400" dirty="0">
              <a:latin typeface="Times New Roman" panose="02020603050405020304" pitchFamily="18" charset="0"/>
              <a:cs typeface="Times New Roman" panose="02020603050405020304" pitchFamily="18" charset="0"/>
            </a:endParaRPr>
          </a:p>
          <a:p>
            <a:pPr marL="457200" indent="-457200"/>
            <a:r>
              <a:rPr lang="en-US" sz="2400" b="1" dirty="0">
                <a:latin typeface="Times New Roman" panose="02020603050405020304" pitchFamily="18" charset="0"/>
                <a:cs typeface="Times New Roman" panose="02020603050405020304" pitchFamily="18" charset="0"/>
              </a:rPr>
              <a:t>6.	Check</a:t>
            </a: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2520193" y="4059469"/>
            <a:ext cx="5896303" cy="2251330"/>
          </a:xfrm>
          <a:prstGeom prst="rect">
            <a:avLst/>
          </a:prstGeom>
        </p:spPr>
      </p:pic>
    </p:spTree>
    <p:extLst>
      <p:ext uri="{BB962C8B-B14F-4D97-AF65-F5344CB8AC3E}">
        <p14:creationId xmlns:p14="http://schemas.microsoft.com/office/powerpoint/2010/main" val="33828206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Freely Falling Objects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9698" y="1390212"/>
            <a:ext cx="3724604" cy="4966138"/>
          </a:xfrm>
          <a:prstGeom prst="rect">
            <a:avLst/>
          </a:prstGeom>
        </p:spPr>
      </p:pic>
    </p:spTree>
    <p:extLst>
      <p:ext uri="{BB962C8B-B14F-4D97-AF65-F5344CB8AC3E}">
        <p14:creationId xmlns:p14="http://schemas.microsoft.com/office/powerpoint/2010/main" val="3294120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199" y="2832847"/>
            <a:ext cx="7736541" cy="2490134"/>
          </a:xfrm>
        </p:spPr>
        <p:txBody>
          <a:bodyPr>
            <a:normAutofit/>
          </a:bodyPr>
          <a:lstStyle/>
          <a:p>
            <a:pPr marL="609600" indent="-609600">
              <a:buClr>
                <a:schemeClr val="tx1"/>
              </a:buClr>
              <a:buFontTx/>
              <a:buAutoNum type="arabicPeriod"/>
            </a:pPr>
            <a:r>
              <a:rPr lang="en-US" altLang="en-US" dirty="0"/>
              <a:t>No acceleration is required to slow the car.</a:t>
            </a:r>
          </a:p>
          <a:p>
            <a:pPr marL="609600" indent="-609600">
              <a:buClr>
                <a:schemeClr val="tx1"/>
              </a:buClr>
              <a:buFontTx/>
              <a:buAutoNum type="arabicPeriod"/>
            </a:pPr>
            <a:r>
              <a:rPr lang="en-US" altLang="en-US" dirty="0"/>
              <a:t>eastward</a:t>
            </a:r>
          </a:p>
          <a:p>
            <a:pPr marL="609600" indent="-609600">
              <a:buClr>
                <a:schemeClr val="tx1"/>
              </a:buClr>
              <a:buFontTx/>
              <a:buAutoNum type="arabicPeriod"/>
            </a:pPr>
            <a:r>
              <a:rPr lang="en-US" altLang="en-US" dirty="0"/>
              <a:t>westward</a:t>
            </a:r>
          </a:p>
          <a:p>
            <a:pPr marL="609600" indent="-609600">
              <a:buClr>
                <a:schemeClr val="tx1"/>
              </a:buClr>
              <a:buFontTx/>
              <a:buAutoNum type="arabicPeriod"/>
            </a:pPr>
            <a:r>
              <a:rPr lang="en-US" altLang="en-US" dirty="0"/>
              <a:t>None of these choices is correct.</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199" y="1371600"/>
            <a:ext cx="7987553" cy="1586753"/>
          </a:xfrm>
        </p:spPr>
        <p:txBody>
          <a:bodyPr>
            <a:normAutofit/>
          </a:bodyPr>
          <a:lstStyle/>
          <a:p>
            <a:pPr marL="0" indent="0">
              <a:buNone/>
            </a:pPr>
            <a:r>
              <a:rPr lang="en-US" altLang="en-US" dirty="0"/>
              <a:t>If a car is traveling eastward and slowing down, what is the direction of the acceleration on the car that causes it to slow down?</a:t>
            </a:r>
            <a:endParaRPr lang="en-US" dirty="0"/>
          </a:p>
        </p:txBody>
      </p:sp>
      <p:sp>
        <p:nvSpPr>
          <p:cNvPr id="2" name="Title 1"/>
          <p:cNvSpPr>
            <a:spLocks noGrp="1"/>
          </p:cNvSpPr>
          <p:nvPr>
            <p:ph type="title"/>
          </p:nvPr>
        </p:nvSpPr>
        <p:spPr/>
        <p:txBody>
          <a:bodyPr/>
          <a:lstStyle/>
          <a:p>
            <a:r>
              <a:rPr lang="en-US" dirty="0"/>
              <a:t>Reading Question 2-3</a:t>
            </a:r>
          </a:p>
        </p:txBody>
      </p:sp>
    </p:spTree>
    <p:extLst>
      <p:ext uri="{BB962C8B-B14F-4D97-AF65-F5344CB8AC3E}">
        <p14:creationId xmlns:p14="http://schemas.microsoft.com/office/powerpoint/2010/main" val="38220915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Freely Falling Objects</a:t>
            </a:r>
          </a:p>
        </p:txBody>
      </p:sp>
      <p:graphicFrame>
        <p:nvGraphicFramePr>
          <p:cNvPr id="6" name="Object 5"/>
          <p:cNvGraphicFramePr>
            <a:graphicFrameLocks noChangeAspect="1"/>
          </p:cNvGraphicFramePr>
          <p:nvPr>
            <p:extLst>
              <p:ext uri="{D42A27DB-BD31-4B8C-83A1-F6EECF244321}">
                <p14:modId xmlns:p14="http://schemas.microsoft.com/office/powerpoint/2010/main" val="2020862668"/>
              </p:ext>
            </p:extLst>
          </p:nvPr>
        </p:nvGraphicFramePr>
        <p:xfrm>
          <a:off x="5117017" y="1327451"/>
          <a:ext cx="3740150" cy="1227137"/>
        </p:xfrm>
        <a:graphic>
          <a:graphicData uri="http://schemas.openxmlformats.org/presentationml/2006/ole">
            <mc:AlternateContent xmlns:mc="http://schemas.openxmlformats.org/markup-compatibility/2006">
              <mc:Choice xmlns:v="urn:schemas-microsoft-com:vml" Requires="v">
                <p:oleObj spid="_x0000_s65788" name="Equation" r:id="rId4" imgW="1193760" imgH="393480" progId="Equation.DSMT4">
                  <p:embed/>
                </p:oleObj>
              </mc:Choice>
              <mc:Fallback>
                <p:oleObj name="Equation" r:id="rId4" imgW="1193760" imgH="393480" progId="Equation.DSMT4">
                  <p:embed/>
                  <p:pic>
                    <p:nvPicPr>
                      <p:cNvPr id="0" name=""/>
                      <p:cNvPicPr>
                        <a:picLocks noChangeAspect="1" noChangeArrowheads="1"/>
                      </p:cNvPicPr>
                      <p:nvPr/>
                    </p:nvPicPr>
                    <p:blipFill>
                      <a:blip r:embed="rId5"/>
                      <a:srcRect/>
                      <a:stretch>
                        <a:fillRect/>
                      </a:stretch>
                    </p:blipFill>
                    <p:spPr bwMode="auto">
                      <a:xfrm>
                        <a:off x="5117017" y="1327451"/>
                        <a:ext cx="3740150" cy="1227137"/>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085329088"/>
              </p:ext>
            </p:extLst>
          </p:nvPr>
        </p:nvGraphicFramePr>
        <p:xfrm>
          <a:off x="5275767" y="2679684"/>
          <a:ext cx="3581400" cy="2968625"/>
        </p:xfrm>
        <a:graphic>
          <a:graphicData uri="http://schemas.openxmlformats.org/presentationml/2006/ole">
            <mc:AlternateContent xmlns:mc="http://schemas.openxmlformats.org/markup-compatibility/2006">
              <mc:Choice xmlns:v="urn:schemas-microsoft-com:vml" Requires="v">
                <p:oleObj spid="_x0000_s65789" name="Equation" r:id="rId6" imgW="1143000" imgH="952200" progId="Equation.DSMT4">
                  <p:embed/>
                </p:oleObj>
              </mc:Choice>
              <mc:Fallback>
                <p:oleObj name="Equation" r:id="rId6" imgW="1143000" imgH="952200" progId="Equation.DSMT4">
                  <p:embed/>
                  <p:pic>
                    <p:nvPicPr>
                      <p:cNvPr id="0" name=""/>
                      <p:cNvPicPr>
                        <a:picLocks noChangeAspect="1" noChangeArrowheads="1"/>
                      </p:cNvPicPr>
                      <p:nvPr/>
                    </p:nvPicPr>
                    <p:blipFill>
                      <a:blip r:embed="rId7"/>
                      <a:srcRect/>
                      <a:stretch>
                        <a:fillRect/>
                      </a:stretch>
                    </p:blipFill>
                    <p:spPr bwMode="auto">
                      <a:xfrm>
                        <a:off x="5275767" y="2679684"/>
                        <a:ext cx="3581400" cy="2968625"/>
                      </a:xfrm>
                      <a:prstGeom prst="rect">
                        <a:avLst/>
                      </a:prstGeom>
                      <a:noFill/>
                    </p:spPr>
                  </p:pic>
                </p:oleObj>
              </mc:Fallback>
            </mc:AlternateContent>
          </a:graphicData>
        </a:graphic>
      </p:graphicFrame>
      <p:sp>
        <p:nvSpPr>
          <p:cNvPr id="8" name="Rectangle 7"/>
          <p:cNvSpPr/>
          <p:nvPr/>
        </p:nvSpPr>
        <p:spPr>
          <a:xfrm>
            <a:off x="555414" y="5747331"/>
            <a:ext cx="8548255"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A freely falling object is any object moving freely under the influence of gravity alone.</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413" y="1327451"/>
            <a:ext cx="4300365" cy="4335282"/>
          </a:xfrm>
          <a:prstGeom prst="rect">
            <a:avLst/>
          </a:prstGeom>
        </p:spPr>
      </p:pic>
    </p:spTree>
    <p:extLst>
      <p:ext uri="{BB962C8B-B14F-4D97-AF65-F5344CB8AC3E}">
        <p14:creationId xmlns:p14="http://schemas.microsoft.com/office/powerpoint/2010/main" val="217508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4" name="TPQuestion"/>
          <p:cNvSpPr>
            <a:spLocks noChangeArrowheads="1"/>
          </p:cNvSpPr>
          <p:nvPr/>
        </p:nvSpPr>
        <p:spPr bwMode="auto">
          <a:xfrm>
            <a:off x="457200" y="1371600"/>
            <a:ext cx="77372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A tennis player on serve tosses a ball straight up. While the ball is in free fall, its acceleration </a:t>
            </a:r>
          </a:p>
        </p:txBody>
      </p:sp>
      <p:sp>
        <p:nvSpPr>
          <p:cNvPr id="5" name="TPAnswers"/>
          <p:cNvSpPr txBox="1">
            <a:spLocks noChangeArrowheads="1"/>
          </p:cNvSpPr>
          <p:nvPr>
            <p:custDataLst>
              <p:tags r:id="rId1"/>
            </p:custDataLst>
          </p:nvPr>
        </p:nvSpPr>
        <p:spPr>
          <a:xfrm>
            <a:off x="457200" y="2543916"/>
            <a:ext cx="6523894"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increases.</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decreases.</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increases and then decreases.</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decreases and then increases.</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remains constant.</a:t>
            </a:r>
          </a:p>
        </p:txBody>
      </p:sp>
    </p:spTree>
    <p:extLst>
      <p:ext uri="{BB962C8B-B14F-4D97-AF65-F5344CB8AC3E}">
        <p14:creationId xmlns:p14="http://schemas.microsoft.com/office/powerpoint/2010/main" val="5727528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4" name="TPQuestion"/>
          <p:cNvSpPr>
            <a:spLocks noChangeArrowheads="1"/>
          </p:cNvSpPr>
          <p:nvPr/>
        </p:nvSpPr>
        <p:spPr bwMode="auto">
          <a:xfrm>
            <a:off x="457200" y="1371600"/>
            <a:ext cx="81944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 As the tennis ball travels through the air, its speed</a:t>
            </a:r>
          </a:p>
        </p:txBody>
      </p:sp>
      <p:sp>
        <p:nvSpPr>
          <p:cNvPr id="5" name="TPAnswers"/>
          <p:cNvSpPr txBox="1">
            <a:spLocks noChangeArrowheads="1"/>
          </p:cNvSpPr>
          <p:nvPr>
            <p:custDataLst>
              <p:tags r:id="rId1"/>
            </p:custDataLst>
          </p:nvPr>
        </p:nvSpPr>
        <p:spPr>
          <a:xfrm>
            <a:off x="457200" y="2113029"/>
            <a:ext cx="6172201" cy="2427162"/>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increases.</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decreases.</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increases and then decreases.</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decreases and then increases.</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remains the same.</a:t>
            </a:r>
          </a:p>
        </p:txBody>
      </p:sp>
    </p:spTree>
    <p:extLst>
      <p:ext uri="{BB962C8B-B14F-4D97-AF65-F5344CB8AC3E}">
        <p14:creationId xmlns:p14="http://schemas.microsoft.com/office/powerpoint/2010/main" val="27435650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4" name="TPQuestion"/>
          <p:cNvSpPr>
            <a:spLocks noChangeArrowheads="1"/>
          </p:cNvSpPr>
          <p:nvPr/>
        </p:nvSpPr>
        <p:spPr bwMode="auto">
          <a:xfrm>
            <a:off x="457200" y="1371600"/>
            <a:ext cx="763172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A skydiver jumps out of a hovering helicopter. A few seconds later, another skydiver jumps out, so they both fall along the same vertical line relative to the helicopter. Both skydivers fall with the same acceleration. (Assume </a:t>
            </a:r>
            <a:r>
              <a:rPr lang="en-US" altLang="en-US" sz="2800" i="1" dirty="0">
                <a:latin typeface="Times New Roman" panose="02020603050405020304" pitchFamily="18" charset="0"/>
                <a:cs typeface="Times New Roman" panose="02020603050405020304" pitchFamily="18" charset="0"/>
              </a:rPr>
              <a:t>g</a:t>
            </a:r>
            <a:r>
              <a:rPr lang="en-US" altLang="en-US" sz="2800" dirty="0">
                <a:latin typeface="Times New Roman" panose="02020603050405020304" pitchFamily="18" charset="0"/>
                <a:cs typeface="Times New Roman" panose="02020603050405020304" pitchFamily="18" charset="0"/>
              </a:rPr>
              <a:t> is constant.) The vertical distance between them</a:t>
            </a:r>
          </a:p>
        </p:txBody>
      </p:sp>
      <p:sp>
        <p:nvSpPr>
          <p:cNvPr id="5" name="TPAnswers"/>
          <p:cNvSpPr txBox="1">
            <a:spLocks noChangeArrowheads="1"/>
          </p:cNvSpPr>
          <p:nvPr>
            <p:custDataLst>
              <p:tags r:id="rId1"/>
            </p:custDataLst>
          </p:nvPr>
        </p:nvSpPr>
        <p:spPr>
          <a:xfrm>
            <a:off x="457200" y="4151878"/>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increases.</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decreases.</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stays the same.</a:t>
            </a:r>
          </a:p>
        </p:txBody>
      </p:sp>
    </p:spTree>
    <p:extLst>
      <p:ext uri="{BB962C8B-B14F-4D97-AF65-F5344CB8AC3E}">
        <p14:creationId xmlns:p14="http://schemas.microsoft.com/office/powerpoint/2010/main" val="21634948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4" name="TPQuestion"/>
          <p:cNvSpPr>
            <a:spLocks noChangeArrowheads="1"/>
          </p:cNvSpPr>
          <p:nvPr/>
        </p:nvSpPr>
        <p:spPr bwMode="auto">
          <a:xfrm>
            <a:off x="457200" y="1371600"/>
            <a:ext cx="80977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For the two skydivers, The difference in their velocities</a:t>
            </a:r>
          </a:p>
        </p:txBody>
      </p:sp>
      <p:sp>
        <p:nvSpPr>
          <p:cNvPr id="5" name="TPAnswers"/>
          <p:cNvSpPr txBox="1">
            <a:spLocks noChangeArrowheads="1"/>
          </p:cNvSpPr>
          <p:nvPr>
            <p:custDataLst>
              <p:tags r:id="rId1"/>
            </p:custDataLst>
          </p:nvPr>
        </p:nvSpPr>
        <p:spPr>
          <a:xfrm>
            <a:off x="457200" y="2113029"/>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increases.</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decreases.</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stays the same.</a:t>
            </a:r>
          </a:p>
        </p:txBody>
      </p:sp>
    </p:spTree>
    <p:extLst>
      <p:ext uri="{BB962C8B-B14F-4D97-AF65-F5344CB8AC3E}">
        <p14:creationId xmlns:p14="http://schemas.microsoft.com/office/powerpoint/2010/main" val="29370099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dirty="0"/>
              <a:t>©Cengage</a:t>
            </a:r>
          </a:p>
        </p:txBody>
      </p:sp>
      <p:sp>
        <p:nvSpPr>
          <p:cNvPr id="7" name="TPQuestion"/>
          <p:cNvSpPr txBox="1">
            <a:spLocks noChangeArrowheads="1"/>
          </p:cNvSpPr>
          <p:nvPr/>
        </p:nvSpPr>
        <p:spPr>
          <a:xfrm>
            <a:off x="457200" y="1371600"/>
            <a:ext cx="8001000" cy="2246769"/>
          </a:xfrm>
          <a:prstGeom prst="rect">
            <a:avLst/>
          </a:prstGeom>
          <a:noFill/>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Michael is going to the store 6 miles away. He rides his bike at 12 mph for the first half of the trip, then walks at 4 mph for the remainder.</a:t>
            </a:r>
            <a:br>
              <a:rPr lang="en-US" altLang="en-US" sz="2800" b="0" dirty="0">
                <a:solidFill>
                  <a:schemeClr val="tx1"/>
                </a:solidFill>
              </a:rPr>
            </a:br>
            <a:r>
              <a:rPr lang="en-US" altLang="en-US" sz="2800" b="0" dirty="0">
                <a:solidFill>
                  <a:schemeClr val="tx1"/>
                </a:solidFill>
              </a:rPr>
              <a:t>Michael's average speed for the trip to the store is closest to:</a:t>
            </a:r>
          </a:p>
        </p:txBody>
      </p:sp>
      <p:sp>
        <p:nvSpPr>
          <p:cNvPr id="8" name="TPAnswers"/>
          <p:cNvSpPr txBox="1">
            <a:spLocks noChangeArrowheads="1"/>
          </p:cNvSpPr>
          <p:nvPr>
            <p:custDataLst>
              <p:tags r:id="rId1"/>
            </p:custDataLst>
          </p:nvPr>
        </p:nvSpPr>
        <p:spPr>
          <a:xfrm>
            <a:off x="457198" y="3729080"/>
            <a:ext cx="8229600" cy="2591479"/>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t>1.   2 mph           2.   4 mph           3.  6 mph          </a:t>
            </a:r>
          </a:p>
          <a:p>
            <a:pPr marL="0" indent="0">
              <a:buNone/>
            </a:pPr>
            <a:r>
              <a:rPr lang="en-US" sz="2800" dirty="0"/>
              <a:t>4.   8 mph           5.  10 mph          6.  12 mph         </a:t>
            </a:r>
          </a:p>
          <a:p>
            <a:pPr marL="0" indent="0">
              <a:buNone/>
            </a:pPr>
            <a:r>
              <a:rPr lang="en-US" sz="2800" dirty="0"/>
              <a:t>7.  14 mph</a:t>
            </a:r>
          </a:p>
          <a:p>
            <a:pPr marL="0" indent="0">
              <a:buNone/>
            </a:pPr>
            <a:r>
              <a:rPr lang="en-US" sz="2800" dirty="0"/>
              <a:t>8.  exactly halfway between two of the values above</a:t>
            </a:r>
          </a:p>
          <a:p>
            <a:pPr marL="0" indent="0">
              <a:buNone/>
            </a:pPr>
            <a:r>
              <a:rPr lang="en-US" sz="2800" dirty="0"/>
              <a:t>9.  impossible to determine</a:t>
            </a:r>
            <a:endParaRPr lang="en-US" altLang="en-US" sz="2800" dirty="0"/>
          </a:p>
        </p:txBody>
      </p:sp>
    </p:spTree>
    <p:extLst>
      <p:ext uri="{BB962C8B-B14F-4D97-AF65-F5344CB8AC3E}">
        <p14:creationId xmlns:p14="http://schemas.microsoft.com/office/powerpoint/2010/main" val="5861364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7" name="TPQuestion"/>
          <p:cNvSpPr txBox="1">
            <a:spLocks noChangeArrowheads="1"/>
          </p:cNvSpPr>
          <p:nvPr/>
        </p:nvSpPr>
        <p:spPr>
          <a:xfrm>
            <a:off x="457200" y="1371600"/>
            <a:ext cx="8001000" cy="2246769"/>
          </a:xfrm>
          <a:prstGeom prst="rect">
            <a:avLst/>
          </a:prstGeom>
          <a:noFill/>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Wendy walks 10 m in one direction at 2 m/s, then runs 6 m in the same direction at 6 m/s. Next, she stops for 4 seconds, and finally walks in the opposite direction at 4 m/s for 6 seconds.</a:t>
            </a:r>
            <a:br>
              <a:rPr lang="en-US" altLang="en-US" sz="2800" b="0" dirty="0">
                <a:solidFill>
                  <a:schemeClr val="tx1"/>
                </a:solidFill>
              </a:rPr>
            </a:br>
            <a:r>
              <a:rPr lang="en-US" altLang="en-US" sz="2800" b="0" dirty="0">
                <a:solidFill>
                  <a:schemeClr val="tx1"/>
                </a:solidFill>
              </a:rPr>
              <a:t>Wendy's average speed is </a:t>
            </a:r>
            <a:r>
              <a:rPr lang="en-US" altLang="en-US" sz="2800" dirty="0">
                <a:solidFill>
                  <a:schemeClr val="tx1"/>
                </a:solidFill>
              </a:rPr>
              <a:t>closest</a:t>
            </a:r>
            <a:r>
              <a:rPr lang="en-US" altLang="en-US" sz="2800" b="0" dirty="0">
                <a:solidFill>
                  <a:schemeClr val="tx1"/>
                </a:solidFill>
              </a:rPr>
              <a:t> to:</a:t>
            </a:r>
          </a:p>
        </p:txBody>
      </p:sp>
      <p:sp>
        <p:nvSpPr>
          <p:cNvPr id="8" name="Rectangle 7"/>
          <p:cNvSpPr/>
          <p:nvPr/>
        </p:nvSpPr>
        <p:spPr>
          <a:xfrm>
            <a:off x="457200" y="3807849"/>
            <a:ext cx="8401050" cy="2777683"/>
          </a:xfrm>
          <a:prstGeom prst="rect">
            <a:avLst/>
          </a:prstGeom>
        </p:spPr>
        <p:txBody>
          <a:bodyPr wrap="square">
            <a:spAutoFit/>
          </a:bodyPr>
          <a:lstStyle/>
          <a:p>
            <a:pPr marR="0">
              <a:lnSpc>
                <a:spcPct val="107000"/>
              </a:lnSpc>
              <a:spcBef>
                <a:spcPts val="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1.  ½ m/s               2.  1 m/s               3.  1½ m/s </a:t>
            </a:r>
          </a:p>
          <a:p>
            <a:pPr marR="0">
              <a:lnSpc>
                <a:spcPct val="107000"/>
              </a:lnSpc>
              <a:spcBef>
                <a:spcPts val="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4.  2 m/s                5.  2½ m/s            6.  3 m/s </a:t>
            </a:r>
          </a:p>
          <a:p>
            <a:pPr marR="0">
              <a:lnSpc>
                <a:spcPct val="107000"/>
              </a:lnSpc>
              <a:spcBef>
                <a:spcPts val="0"/>
              </a:spcBef>
              <a:spcAft>
                <a:spcPts val="800"/>
              </a:spcAft>
              <a:buAutoNum type="arabicPeriod" startAt="7"/>
            </a:pPr>
            <a:r>
              <a:rPr lang="en-US" sz="2800" dirty="0">
                <a:latin typeface="Times New Roman" panose="02020603050405020304" pitchFamily="18" charset="0"/>
                <a:ea typeface="Calibri" panose="020F0502020204030204" pitchFamily="34" charset="0"/>
                <a:cs typeface="Times New Roman" panose="02020603050405020304" pitchFamily="18" charset="0"/>
              </a:rPr>
              <a:t>  3½ m/s             8.  4 m/s </a:t>
            </a:r>
          </a:p>
          <a:p>
            <a:pPr marR="0">
              <a:lnSpc>
                <a:spcPct val="107000"/>
              </a:lnSpc>
              <a:spcBef>
                <a:spcPts val="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9.  the negative of one of the choices above </a:t>
            </a:r>
          </a:p>
          <a:p>
            <a:r>
              <a:rPr lang="en-US" sz="2800" dirty="0">
                <a:latin typeface="Times New Roman" panose="02020603050405020304" pitchFamily="18" charset="0"/>
                <a:ea typeface="Calibri" panose="020F0502020204030204" pitchFamily="34" charset="0"/>
                <a:cs typeface="Times New Roman" panose="02020603050405020304" pitchFamily="18" charset="0"/>
              </a:rPr>
              <a:t>10.  impossible to determine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4747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5" name="TPAnswers"/>
          <p:cNvSpPr txBox="1">
            <a:spLocks noChangeArrowheads="1"/>
          </p:cNvSpPr>
          <p:nvPr>
            <p:custDataLst>
              <p:tags r:id="rId1"/>
            </p:custDataLst>
          </p:nvPr>
        </p:nvSpPr>
        <p:spPr>
          <a:xfrm>
            <a:off x="457200" y="3618369"/>
            <a:ext cx="7350292"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None/>
            </a:pPr>
            <a:r>
              <a:rPr lang="fr-FR" altLang="en-US" sz="2800" dirty="0">
                <a:latin typeface="Times New Roman" panose="02020603050405020304" pitchFamily="18" charset="0"/>
                <a:cs typeface="Times New Roman" panose="02020603050405020304" pitchFamily="18" charset="0"/>
              </a:rPr>
              <a:t>1.  point 1       2.  point 2       3.  point 3</a:t>
            </a:r>
          </a:p>
          <a:p>
            <a:pPr marL="0" indent="0">
              <a:buClr>
                <a:srgbClr val="000000"/>
              </a:buClr>
              <a:buNone/>
            </a:pPr>
            <a:r>
              <a:rPr lang="fr-FR" altLang="en-US" sz="2800" dirty="0">
                <a:latin typeface="Times New Roman" panose="02020603050405020304" pitchFamily="18" charset="0"/>
                <a:cs typeface="Times New Roman" panose="02020603050405020304" pitchFamily="18" charset="0"/>
              </a:rPr>
              <a:t>4.  point 4       5.  point 5       6.  </a:t>
            </a:r>
            <a:r>
              <a:rPr lang="en-US" altLang="en-US" sz="2800" dirty="0">
                <a:latin typeface="Times New Roman" panose="02020603050405020304" pitchFamily="18" charset="0"/>
                <a:cs typeface="Times New Roman" panose="02020603050405020304" pitchFamily="18" charset="0"/>
              </a:rPr>
              <a:t>point 6</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7.  point 7</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8.  exactly 2 of the points shown</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9.  more than 2 of the points shown</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10.  impossible to determine</a:t>
            </a:r>
          </a:p>
        </p:txBody>
      </p:sp>
      <p:sp>
        <p:nvSpPr>
          <p:cNvPr id="7" name="TPQuestion"/>
          <p:cNvSpPr txBox="1">
            <a:spLocks noChangeArrowheads="1"/>
          </p:cNvSpPr>
          <p:nvPr/>
        </p:nvSpPr>
        <p:spPr>
          <a:xfrm>
            <a:off x="457200" y="1371600"/>
            <a:ext cx="8229600" cy="2246769"/>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ball is thrown straight up into the air. Its position at 7 instants of time are shown in the figure; the maximum height is reached at position 4. At  which of                the labeled points is the </a:t>
            </a:r>
            <a:r>
              <a:rPr lang="en-US" altLang="en-US" sz="2800" dirty="0">
                <a:solidFill>
                  <a:schemeClr val="tx1"/>
                </a:solidFill>
              </a:rPr>
              <a:t>speed</a:t>
            </a:r>
            <a:r>
              <a:rPr lang="en-US" altLang="en-US" sz="2800" b="0" dirty="0">
                <a:solidFill>
                  <a:schemeClr val="tx1"/>
                </a:solidFill>
              </a:rPr>
              <a:t> of the ball          </a:t>
            </a:r>
            <a:r>
              <a:rPr lang="en-US" altLang="en-US" sz="2800" dirty="0">
                <a:solidFill>
                  <a:schemeClr val="tx1"/>
                </a:solidFill>
              </a:rPr>
              <a:t>smallest</a:t>
            </a:r>
            <a:r>
              <a:rPr lang="en-US" altLang="en-US" sz="2800" b="0" dirty="0">
                <a:solidFill>
                  <a:schemeClr val="tx1"/>
                </a:solidFill>
              </a:rPr>
              <a:t>? </a:t>
            </a:r>
          </a:p>
        </p:txBody>
      </p:sp>
      <p:pic>
        <p:nvPicPr>
          <p:cNvPr id="3" name="Picture 2"/>
          <p:cNvPicPr>
            <a:picLocks noChangeAspect="1"/>
          </p:cNvPicPr>
          <p:nvPr/>
        </p:nvPicPr>
        <p:blipFill>
          <a:blip r:embed="rId5"/>
          <a:stretch>
            <a:fillRect/>
          </a:stretch>
        </p:blipFill>
        <p:spPr>
          <a:xfrm>
            <a:off x="7315371" y="2314840"/>
            <a:ext cx="1371429" cy="4247619"/>
          </a:xfrm>
          <a:prstGeom prst="rect">
            <a:avLst/>
          </a:prstGeom>
        </p:spPr>
      </p:pic>
    </p:spTree>
    <p:extLst>
      <p:ext uri="{BB962C8B-B14F-4D97-AF65-F5344CB8AC3E}">
        <p14:creationId xmlns:p14="http://schemas.microsoft.com/office/powerpoint/2010/main" val="42640334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7" name="TPAnswers"/>
          <p:cNvSpPr txBox="1">
            <a:spLocks noChangeArrowheads="1"/>
          </p:cNvSpPr>
          <p:nvPr>
            <p:custDataLst>
              <p:tags r:id="rId1"/>
            </p:custDataLst>
          </p:nvPr>
        </p:nvSpPr>
        <p:spPr>
          <a:xfrm>
            <a:off x="457200" y="3614997"/>
            <a:ext cx="7350292"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None/>
            </a:pPr>
            <a:r>
              <a:rPr lang="fr-FR" altLang="en-US" sz="2800" dirty="0">
                <a:latin typeface="Times New Roman" panose="02020603050405020304" pitchFamily="18" charset="0"/>
                <a:cs typeface="Times New Roman" panose="02020603050405020304" pitchFamily="18" charset="0"/>
              </a:rPr>
              <a:t>1.  point 1       2.  point 2       3.  point 3</a:t>
            </a:r>
          </a:p>
          <a:p>
            <a:pPr marL="0" indent="0">
              <a:buClr>
                <a:srgbClr val="000000"/>
              </a:buClr>
              <a:buNone/>
            </a:pPr>
            <a:r>
              <a:rPr lang="fr-FR" altLang="en-US" sz="2800" dirty="0">
                <a:latin typeface="Times New Roman" panose="02020603050405020304" pitchFamily="18" charset="0"/>
                <a:cs typeface="Times New Roman" panose="02020603050405020304" pitchFamily="18" charset="0"/>
              </a:rPr>
              <a:t>4.  point 4       5.  point 5       6.  </a:t>
            </a:r>
            <a:r>
              <a:rPr lang="en-US" altLang="en-US" sz="2800" dirty="0">
                <a:latin typeface="Times New Roman" panose="02020603050405020304" pitchFamily="18" charset="0"/>
                <a:cs typeface="Times New Roman" panose="02020603050405020304" pitchFamily="18" charset="0"/>
              </a:rPr>
              <a:t>point 6</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7.  point 7</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8.  exactly 2 of the points shown</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9.  more than 2 of the points shown</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10.  impossible to determine</a:t>
            </a:r>
          </a:p>
        </p:txBody>
      </p:sp>
      <p:sp>
        <p:nvSpPr>
          <p:cNvPr id="8" name="TPQuestion"/>
          <p:cNvSpPr txBox="1">
            <a:spLocks noChangeArrowheads="1"/>
          </p:cNvSpPr>
          <p:nvPr/>
        </p:nvSpPr>
        <p:spPr>
          <a:xfrm>
            <a:off x="457200" y="1371600"/>
            <a:ext cx="8077200" cy="2246769"/>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ball is thrown straight up into the air. Its position at 7 instants of time are shown in the figure; the maximum height is reached at position 4. At which of the    labeled points is the </a:t>
            </a:r>
            <a:r>
              <a:rPr lang="en-US" altLang="en-US" sz="2800" dirty="0">
                <a:solidFill>
                  <a:schemeClr val="tx1"/>
                </a:solidFill>
              </a:rPr>
              <a:t>acceleration</a:t>
            </a:r>
            <a:r>
              <a:rPr lang="en-US" altLang="en-US" sz="2800" b="0" dirty="0">
                <a:solidFill>
                  <a:schemeClr val="tx1"/>
                </a:solidFill>
              </a:rPr>
              <a:t> of the ball   </a:t>
            </a:r>
            <a:r>
              <a:rPr lang="en-US" altLang="en-US" sz="2800" dirty="0">
                <a:solidFill>
                  <a:schemeClr val="tx1"/>
                </a:solidFill>
              </a:rPr>
              <a:t>smallest</a:t>
            </a:r>
            <a:r>
              <a:rPr lang="en-US" altLang="en-US" sz="2800" b="0" dirty="0">
                <a:solidFill>
                  <a:schemeClr val="tx1"/>
                </a:solidFill>
              </a:rPr>
              <a:t>? </a:t>
            </a:r>
          </a:p>
        </p:txBody>
      </p:sp>
      <p:pic>
        <p:nvPicPr>
          <p:cNvPr id="11" name="Picture 10"/>
          <p:cNvPicPr>
            <a:picLocks noChangeAspect="1"/>
          </p:cNvPicPr>
          <p:nvPr/>
        </p:nvPicPr>
        <p:blipFill>
          <a:blip r:embed="rId5"/>
          <a:stretch>
            <a:fillRect/>
          </a:stretch>
        </p:blipFill>
        <p:spPr>
          <a:xfrm>
            <a:off x="7315371" y="2314840"/>
            <a:ext cx="1371429" cy="4247619"/>
          </a:xfrm>
          <a:prstGeom prst="rect">
            <a:avLst/>
          </a:prstGeom>
        </p:spPr>
      </p:pic>
    </p:spTree>
    <p:extLst>
      <p:ext uri="{BB962C8B-B14F-4D97-AF65-F5344CB8AC3E}">
        <p14:creationId xmlns:p14="http://schemas.microsoft.com/office/powerpoint/2010/main" val="7848156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8" name="TPAnswers"/>
          <p:cNvSpPr txBox="1">
            <a:spLocks noChangeArrowheads="1"/>
          </p:cNvSpPr>
          <p:nvPr>
            <p:custDataLst>
              <p:tags r:id="rId1"/>
            </p:custDataLst>
          </p:nvPr>
        </p:nvSpPr>
        <p:spPr>
          <a:xfrm>
            <a:off x="457200" y="3405212"/>
            <a:ext cx="7350292"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None/>
            </a:pPr>
            <a:r>
              <a:rPr lang="fr-FR" altLang="en-US" sz="2800" dirty="0">
                <a:latin typeface="Times New Roman" panose="02020603050405020304" pitchFamily="18" charset="0"/>
                <a:cs typeface="Times New Roman" panose="02020603050405020304" pitchFamily="18" charset="0"/>
              </a:rPr>
              <a:t>1.  point 1       2.  point 2       3.  point 3</a:t>
            </a:r>
          </a:p>
          <a:p>
            <a:pPr marL="0" indent="0">
              <a:buClr>
                <a:srgbClr val="000000"/>
              </a:buClr>
              <a:buNone/>
            </a:pPr>
            <a:r>
              <a:rPr lang="fr-FR" altLang="en-US" sz="2800" dirty="0">
                <a:latin typeface="Times New Roman" panose="02020603050405020304" pitchFamily="18" charset="0"/>
                <a:cs typeface="Times New Roman" panose="02020603050405020304" pitchFamily="18" charset="0"/>
              </a:rPr>
              <a:t>4.  point 4       5.  point 5       6.  </a:t>
            </a:r>
            <a:r>
              <a:rPr lang="en-US" altLang="en-US" sz="2800" dirty="0">
                <a:latin typeface="Times New Roman" panose="02020603050405020304" pitchFamily="18" charset="0"/>
                <a:cs typeface="Times New Roman" panose="02020603050405020304" pitchFamily="18" charset="0"/>
              </a:rPr>
              <a:t>point 6</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7.  point 7</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8.  exactly 2 of the points shown</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9.  more than 2 of the points shown</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10.  impossible to determine</a:t>
            </a:r>
          </a:p>
        </p:txBody>
      </p:sp>
      <p:sp>
        <p:nvSpPr>
          <p:cNvPr id="9" name="TPQuestion"/>
          <p:cNvSpPr txBox="1">
            <a:spLocks noChangeArrowheads="1"/>
          </p:cNvSpPr>
          <p:nvPr/>
        </p:nvSpPr>
        <p:spPr>
          <a:xfrm>
            <a:off x="457199" y="1371600"/>
            <a:ext cx="8229601" cy="1815882"/>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ball is thrown straight up into the air. Its position at 7 instants of time are shown in the figure; the maximum height is reached at position 4. At which of the      labeled points is the </a:t>
            </a:r>
            <a:r>
              <a:rPr lang="en-US" altLang="en-US" sz="2800" dirty="0">
                <a:solidFill>
                  <a:schemeClr val="tx1"/>
                </a:solidFill>
              </a:rPr>
              <a:t>speed </a:t>
            </a:r>
            <a:r>
              <a:rPr lang="en-US" altLang="en-US" sz="2800" b="0" dirty="0">
                <a:solidFill>
                  <a:schemeClr val="tx1"/>
                </a:solidFill>
              </a:rPr>
              <a:t>of the ball </a:t>
            </a:r>
            <a:r>
              <a:rPr lang="en-US" altLang="en-US" sz="2800" dirty="0">
                <a:solidFill>
                  <a:schemeClr val="tx1"/>
                </a:solidFill>
              </a:rPr>
              <a:t>largest</a:t>
            </a:r>
            <a:r>
              <a:rPr lang="en-US" altLang="en-US" sz="2800" b="0" dirty="0">
                <a:solidFill>
                  <a:schemeClr val="tx1"/>
                </a:solidFill>
              </a:rPr>
              <a:t>? </a:t>
            </a:r>
          </a:p>
        </p:txBody>
      </p:sp>
      <p:pic>
        <p:nvPicPr>
          <p:cNvPr id="11" name="Picture 10"/>
          <p:cNvPicPr>
            <a:picLocks noChangeAspect="1"/>
          </p:cNvPicPr>
          <p:nvPr/>
        </p:nvPicPr>
        <p:blipFill>
          <a:blip r:embed="rId5"/>
          <a:stretch>
            <a:fillRect/>
          </a:stretch>
        </p:blipFill>
        <p:spPr>
          <a:xfrm>
            <a:off x="7315371" y="2314840"/>
            <a:ext cx="1371429" cy="4247619"/>
          </a:xfrm>
          <a:prstGeom prst="rect">
            <a:avLst/>
          </a:prstGeom>
        </p:spPr>
      </p:pic>
    </p:spTree>
    <p:extLst>
      <p:ext uri="{BB962C8B-B14F-4D97-AF65-F5344CB8AC3E}">
        <p14:creationId xmlns:p14="http://schemas.microsoft.com/office/powerpoint/2010/main" val="1178622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199" y="2832847"/>
            <a:ext cx="7736541" cy="2490134"/>
          </a:xfrm>
        </p:spPr>
        <p:txBody>
          <a:bodyPr>
            <a:normAutofit/>
          </a:bodyPr>
          <a:lstStyle/>
          <a:p>
            <a:pPr marL="609600" indent="-609600">
              <a:buClr>
                <a:schemeClr val="tx1"/>
              </a:buClr>
              <a:buFontTx/>
              <a:buAutoNum type="arabicPeriod"/>
            </a:pPr>
            <a:r>
              <a:rPr lang="en-US" altLang="en-US" dirty="0"/>
              <a:t>No acceleration is required to slow the car.</a:t>
            </a:r>
          </a:p>
          <a:p>
            <a:pPr marL="609600" indent="-609600">
              <a:buClr>
                <a:schemeClr val="tx1"/>
              </a:buClr>
              <a:buFontTx/>
              <a:buAutoNum type="arabicPeriod"/>
            </a:pPr>
            <a:r>
              <a:rPr lang="en-US" altLang="en-US" dirty="0"/>
              <a:t>eastward</a:t>
            </a:r>
          </a:p>
          <a:p>
            <a:pPr marL="609600" indent="-609600">
              <a:buClr>
                <a:schemeClr val="tx1"/>
              </a:buClr>
              <a:buFontTx/>
              <a:buAutoNum type="arabicPeriod"/>
            </a:pPr>
            <a:r>
              <a:rPr lang="en-US" altLang="en-US" b="1" dirty="0"/>
              <a:t>westward</a:t>
            </a:r>
          </a:p>
          <a:p>
            <a:pPr marL="609600" indent="-609600">
              <a:buClr>
                <a:schemeClr val="tx1"/>
              </a:buClr>
              <a:buFontTx/>
              <a:buAutoNum type="arabicPeriod"/>
            </a:pPr>
            <a:r>
              <a:rPr lang="en-US" altLang="en-US" dirty="0"/>
              <a:t>None of these choices is correct.</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199" y="1371600"/>
            <a:ext cx="7987553" cy="1586753"/>
          </a:xfrm>
        </p:spPr>
        <p:txBody>
          <a:bodyPr>
            <a:normAutofit/>
          </a:bodyPr>
          <a:lstStyle/>
          <a:p>
            <a:pPr marL="0" indent="0">
              <a:buNone/>
            </a:pPr>
            <a:r>
              <a:rPr lang="en-US" altLang="en-US" dirty="0"/>
              <a:t>If a car is traveling eastward and slowing down, what is the direction of the acceleration on the car that causes it to slow down?</a:t>
            </a:r>
            <a:endParaRPr lang="en-US" dirty="0"/>
          </a:p>
        </p:txBody>
      </p:sp>
      <p:sp>
        <p:nvSpPr>
          <p:cNvPr id="2" name="Title 1"/>
          <p:cNvSpPr>
            <a:spLocks noGrp="1"/>
          </p:cNvSpPr>
          <p:nvPr>
            <p:ph type="title"/>
          </p:nvPr>
        </p:nvSpPr>
        <p:spPr/>
        <p:txBody>
          <a:bodyPr/>
          <a:lstStyle/>
          <a:p>
            <a:r>
              <a:rPr lang="en-US" dirty="0"/>
              <a:t>Reading Question 2-3</a:t>
            </a:r>
          </a:p>
        </p:txBody>
      </p:sp>
    </p:spTree>
    <p:extLst>
      <p:ext uri="{BB962C8B-B14F-4D97-AF65-F5344CB8AC3E}">
        <p14:creationId xmlns:p14="http://schemas.microsoft.com/office/powerpoint/2010/main" val="14783345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pic>
        <p:nvPicPr>
          <p:cNvPr id="3" name="Picture 2"/>
          <p:cNvPicPr>
            <a:picLocks noChangeAspect="1"/>
          </p:cNvPicPr>
          <p:nvPr/>
        </p:nvPicPr>
        <p:blipFill>
          <a:blip r:embed="rId4"/>
          <a:stretch>
            <a:fillRect/>
          </a:stretch>
        </p:blipFill>
        <p:spPr>
          <a:xfrm>
            <a:off x="1878935" y="1758499"/>
            <a:ext cx="5386125" cy="4477119"/>
          </a:xfrm>
          <a:prstGeom prst="rect">
            <a:avLst/>
          </a:prstGeom>
        </p:spPr>
      </p:pic>
    </p:spTree>
    <p:extLst>
      <p:ext uri="{BB962C8B-B14F-4D97-AF65-F5344CB8AC3E}">
        <p14:creationId xmlns:p14="http://schemas.microsoft.com/office/powerpoint/2010/main" val="12607869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55" name="TPQuestion"/>
          <p:cNvSpPr txBox="1">
            <a:spLocks noChangeArrowheads="1"/>
          </p:cNvSpPr>
          <p:nvPr/>
        </p:nvSpPr>
        <p:spPr>
          <a:xfrm>
            <a:off x="457200" y="1371600"/>
            <a:ext cx="8470900" cy="1815882"/>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ball is rolled up an incline so that it goes part-way up and then rolls back down. Which of the graphs below could represent its acceleration vs. time from the instant it is released until it returns to where it started?</a:t>
            </a:r>
          </a:p>
        </p:txBody>
      </p:sp>
      <p:sp>
        <p:nvSpPr>
          <p:cNvPr id="56" name="TPQuestion"/>
          <p:cNvSpPr txBox="1">
            <a:spLocks noChangeArrowheads="1"/>
          </p:cNvSpPr>
          <p:nvPr/>
        </p:nvSpPr>
        <p:spPr>
          <a:xfrm>
            <a:off x="457200" y="3294969"/>
            <a:ext cx="8470900"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defTabSz="1885950"/>
            <a:r>
              <a:rPr lang="en-US" altLang="en-US" sz="2800" b="0" dirty="0">
                <a:solidFill>
                  <a:schemeClr val="tx1"/>
                </a:solidFill>
              </a:rPr>
              <a:t>1.	2.	3.	4.</a:t>
            </a:r>
          </a:p>
          <a:p>
            <a:pPr algn="l" defTabSz="1885950"/>
            <a:r>
              <a:rPr lang="en-US" altLang="en-US" sz="2800" b="0" dirty="0">
                <a:solidFill>
                  <a:schemeClr val="tx1"/>
                </a:solidFill>
              </a:rPr>
              <a:t>			</a:t>
            </a:r>
          </a:p>
        </p:txBody>
      </p:sp>
      <p:sp>
        <p:nvSpPr>
          <p:cNvPr id="59" name="TPQuestion"/>
          <p:cNvSpPr txBox="1">
            <a:spLocks noChangeArrowheads="1"/>
          </p:cNvSpPr>
          <p:nvPr/>
        </p:nvSpPr>
        <p:spPr>
          <a:xfrm>
            <a:off x="457200" y="4697863"/>
            <a:ext cx="8470900"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defTabSz="1885950"/>
            <a:r>
              <a:rPr lang="en-US" altLang="en-US" sz="2800" b="0" dirty="0">
                <a:solidFill>
                  <a:schemeClr val="tx1"/>
                </a:solidFill>
              </a:rPr>
              <a:t>5.	6.	7.	8.</a:t>
            </a:r>
          </a:p>
          <a:p>
            <a:pPr algn="l" defTabSz="1885950"/>
            <a:r>
              <a:rPr lang="en-US" altLang="en-US" sz="2800" b="0" dirty="0">
                <a:solidFill>
                  <a:schemeClr val="tx1"/>
                </a:solidFill>
              </a:rPr>
              <a:t>			</a:t>
            </a:r>
          </a:p>
        </p:txBody>
      </p:sp>
      <p:pic>
        <p:nvPicPr>
          <p:cNvPr id="60" name="Picture 133" descr="g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28700" y="3418439"/>
            <a:ext cx="990600" cy="90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1" name="Picture 134" descr="g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57500" y="3418439"/>
            <a:ext cx="990600" cy="90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2" name="Picture 135" descr="g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692650" y="3418439"/>
            <a:ext cx="990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36" descr="g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572250" y="3420244"/>
            <a:ext cx="990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37" descr="g5"/>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066800" y="4724953"/>
            <a:ext cx="990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38" descr="g6"/>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857500" y="4747095"/>
            <a:ext cx="990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39" descr="g7"/>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686300" y="4696058"/>
            <a:ext cx="990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40" descr="g8"/>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572250" y="4662282"/>
            <a:ext cx="990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457200" y="5904320"/>
            <a:ext cx="7950715" cy="523220"/>
          </a:xfrm>
          <a:prstGeom prst="rect">
            <a:avLst/>
          </a:prstGeom>
        </p:spPr>
        <p:txBody>
          <a:bodyPr wrap="square">
            <a:spAutoFit/>
          </a:bodyPr>
          <a:lstStyle/>
          <a:p>
            <a:pPr marL="393700" indent="-393700">
              <a:buFont typeface="+mj-lt"/>
              <a:buAutoNum type="arabicPeriod" startAt="9"/>
            </a:pPr>
            <a:r>
              <a:rPr lang="en-US" altLang="en-US" sz="2800" dirty="0">
                <a:latin typeface="Times New Roman" panose="02020603050405020304" pitchFamily="18" charset="0"/>
                <a:cs typeface="Times New Roman" panose="02020603050405020304" pitchFamily="18" charset="0"/>
              </a:rPr>
              <a:t>None of the graphs   10. Two or more of the graphs</a:t>
            </a:r>
          </a:p>
        </p:txBody>
      </p:sp>
    </p:spTree>
    <p:extLst>
      <p:ext uri="{BB962C8B-B14F-4D97-AF65-F5344CB8AC3E}">
        <p14:creationId xmlns:p14="http://schemas.microsoft.com/office/powerpoint/2010/main" val="25359706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55" name="TPQuestion"/>
          <p:cNvSpPr txBox="1">
            <a:spLocks noChangeArrowheads="1"/>
          </p:cNvSpPr>
          <p:nvPr/>
        </p:nvSpPr>
        <p:spPr>
          <a:xfrm>
            <a:off x="457200" y="1371600"/>
            <a:ext cx="8470900" cy="1815882"/>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ball is rolled up an incline so that it goes part-way up and then rolls back down. Which of the graphs below could represent its velocity vs. time from the instant it is released until it returns to where it started?</a:t>
            </a:r>
          </a:p>
        </p:txBody>
      </p:sp>
      <p:sp>
        <p:nvSpPr>
          <p:cNvPr id="56" name="TPQuestion"/>
          <p:cNvSpPr txBox="1">
            <a:spLocks noChangeArrowheads="1"/>
          </p:cNvSpPr>
          <p:nvPr/>
        </p:nvSpPr>
        <p:spPr>
          <a:xfrm>
            <a:off x="457200" y="3294969"/>
            <a:ext cx="8470900"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defTabSz="1885950"/>
            <a:r>
              <a:rPr lang="en-US" altLang="en-US" sz="2800" b="0" dirty="0">
                <a:solidFill>
                  <a:schemeClr val="tx1"/>
                </a:solidFill>
              </a:rPr>
              <a:t>1.	2.	3.	4.</a:t>
            </a:r>
          </a:p>
          <a:p>
            <a:pPr algn="l" defTabSz="1885950"/>
            <a:r>
              <a:rPr lang="en-US" altLang="en-US" sz="2800" b="0" dirty="0">
                <a:solidFill>
                  <a:schemeClr val="tx1"/>
                </a:solidFill>
              </a:rPr>
              <a:t>			</a:t>
            </a:r>
          </a:p>
        </p:txBody>
      </p:sp>
      <p:sp>
        <p:nvSpPr>
          <p:cNvPr id="57" name="Rectangle 56"/>
          <p:cNvSpPr/>
          <p:nvPr/>
        </p:nvSpPr>
        <p:spPr>
          <a:xfrm>
            <a:off x="457200" y="5904320"/>
            <a:ext cx="7950715" cy="523220"/>
          </a:xfrm>
          <a:prstGeom prst="rect">
            <a:avLst/>
          </a:prstGeom>
        </p:spPr>
        <p:txBody>
          <a:bodyPr wrap="square">
            <a:spAutoFit/>
          </a:bodyPr>
          <a:lstStyle/>
          <a:p>
            <a:pPr marL="393700" indent="-393700">
              <a:buFont typeface="+mj-lt"/>
              <a:buAutoNum type="arabicPeriod" startAt="9"/>
            </a:pPr>
            <a:r>
              <a:rPr lang="en-US" altLang="en-US" sz="2800" dirty="0">
                <a:latin typeface="Times New Roman" panose="02020603050405020304" pitchFamily="18" charset="0"/>
                <a:cs typeface="Times New Roman" panose="02020603050405020304" pitchFamily="18" charset="0"/>
              </a:rPr>
              <a:t>None of the graphs   10. Two or more of the graphs</a:t>
            </a:r>
          </a:p>
        </p:txBody>
      </p:sp>
      <p:sp>
        <p:nvSpPr>
          <p:cNvPr id="59" name="TPQuestion"/>
          <p:cNvSpPr txBox="1">
            <a:spLocks noChangeArrowheads="1"/>
          </p:cNvSpPr>
          <p:nvPr/>
        </p:nvSpPr>
        <p:spPr>
          <a:xfrm>
            <a:off x="457200" y="4697863"/>
            <a:ext cx="8470900"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defTabSz="1885950"/>
            <a:r>
              <a:rPr lang="en-US" altLang="en-US" sz="2800" b="0" dirty="0">
                <a:solidFill>
                  <a:schemeClr val="tx1"/>
                </a:solidFill>
              </a:rPr>
              <a:t>5.	6.	7.	8.</a:t>
            </a:r>
          </a:p>
          <a:p>
            <a:pPr algn="l" defTabSz="1885950"/>
            <a:r>
              <a:rPr lang="en-US" altLang="en-US" sz="2800" b="0" dirty="0">
                <a:solidFill>
                  <a:schemeClr val="tx1"/>
                </a:solidFill>
              </a:rPr>
              <a:t>			</a:t>
            </a:r>
          </a:p>
        </p:txBody>
      </p:sp>
      <p:pic>
        <p:nvPicPr>
          <p:cNvPr id="60" name="Picture 133" descr="g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28700" y="3418439"/>
            <a:ext cx="990600" cy="90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1" name="Picture 134" descr="g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57500" y="3418439"/>
            <a:ext cx="990600" cy="90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2" name="Picture 135" descr="g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692650" y="3418439"/>
            <a:ext cx="990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36" descr="g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572250" y="3420244"/>
            <a:ext cx="990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37" descr="g5"/>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066800" y="4724953"/>
            <a:ext cx="990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38" descr="g6"/>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857500" y="4747095"/>
            <a:ext cx="990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39" descr="g7"/>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686300" y="4696058"/>
            <a:ext cx="990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40" descr="g8"/>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572250" y="4662282"/>
            <a:ext cx="990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5150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Answers"/>
          <p:cNvSpPr txBox="1">
            <a:spLocks noChangeArrowheads="1"/>
          </p:cNvSpPr>
          <p:nvPr>
            <p:custDataLst>
              <p:tags r:id="rId1"/>
            </p:custDataLst>
          </p:nvPr>
        </p:nvSpPr>
        <p:spPr>
          <a:xfrm>
            <a:off x="457200" y="3389555"/>
            <a:ext cx="7350292"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None/>
            </a:pPr>
            <a:r>
              <a:rPr lang="en-US" altLang="en-US" sz="2800" dirty="0">
                <a:latin typeface="Times New Roman" panose="02020603050405020304" pitchFamily="18" charset="0"/>
                <a:cs typeface="Times New Roman" panose="02020603050405020304" pitchFamily="18" charset="0"/>
              </a:rPr>
              <a:t>1.  0 m      2.  2 m       3.  4 m        4.  6 m</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5.  8 m      6.  10 m     7.  12 m      8.  14 m</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9.  The negative of one of the choices above</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10. Impossible to determine</a:t>
            </a:r>
          </a:p>
        </p:txBody>
      </p:sp>
      <p:sp>
        <p:nvSpPr>
          <p:cNvPr id="7" name="TPQuestion"/>
          <p:cNvSpPr txBox="1">
            <a:spLocks noChangeArrowheads="1"/>
          </p:cNvSpPr>
          <p:nvPr/>
        </p:nvSpPr>
        <p:spPr>
          <a:xfrm>
            <a:off x="457200" y="1371600"/>
            <a:ext cx="8001000" cy="1800225"/>
          </a:xfrm>
          <a:prstGeom prst="rect">
            <a:avLst/>
          </a:prstGeom>
          <a:noFill/>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Ralph walks 3 m to the left in 2 seconds, then 4 m to the right in 3 seconds. Next, he stops for 3 seconds, and finally walks 5 m to the left in 4 seconds.</a:t>
            </a:r>
            <a:br>
              <a:rPr lang="en-US" altLang="en-US" sz="2800" b="0" dirty="0">
                <a:solidFill>
                  <a:schemeClr val="tx1"/>
                </a:solidFill>
              </a:rPr>
            </a:br>
            <a:r>
              <a:rPr lang="en-US" altLang="en-US" sz="2800" b="0" dirty="0">
                <a:solidFill>
                  <a:schemeClr val="tx1"/>
                </a:solidFill>
              </a:rPr>
              <a:t>Ralph's final position is </a:t>
            </a:r>
            <a:r>
              <a:rPr lang="en-US" altLang="en-US" sz="2800" dirty="0">
                <a:solidFill>
                  <a:schemeClr val="tx1"/>
                </a:solidFill>
              </a:rPr>
              <a:t>closest</a:t>
            </a:r>
            <a:r>
              <a:rPr lang="en-US" altLang="en-US" sz="2800" b="0" dirty="0">
                <a:solidFill>
                  <a:schemeClr val="tx1"/>
                </a:solidFill>
              </a:rPr>
              <a:t> to:</a:t>
            </a:r>
          </a:p>
        </p:txBody>
      </p:sp>
    </p:spTree>
    <p:extLst>
      <p:ext uri="{BB962C8B-B14F-4D97-AF65-F5344CB8AC3E}">
        <p14:creationId xmlns:p14="http://schemas.microsoft.com/office/powerpoint/2010/main" val="30542526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7" name="TPAnswers"/>
          <p:cNvSpPr txBox="1">
            <a:spLocks noChangeArrowheads="1"/>
          </p:cNvSpPr>
          <p:nvPr>
            <p:custDataLst>
              <p:tags r:id="rId1"/>
            </p:custDataLst>
          </p:nvPr>
        </p:nvSpPr>
        <p:spPr>
          <a:xfrm>
            <a:off x="457200" y="3389555"/>
            <a:ext cx="7350292"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None/>
            </a:pPr>
            <a:r>
              <a:rPr lang="en-US" altLang="en-US" sz="2800" dirty="0">
                <a:latin typeface="Times New Roman" panose="02020603050405020304" pitchFamily="18" charset="0"/>
                <a:cs typeface="Times New Roman" panose="02020603050405020304" pitchFamily="18" charset="0"/>
              </a:rPr>
              <a:t>1.  0 m      2.  2 m       3.  4 m        4.  6 m</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5.  8 m      6.  10 m     7.  12 m      8.  14 m</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9.  The negative of one of the choices above</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10. Impossible to determine</a:t>
            </a:r>
          </a:p>
        </p:txBody>
      </p:sp>
      <p:sp>
        <p:nvSpPr>
          <p:cNvPr id="8" name="TPQuestion"/>
          <p:cNvSpPr txBox="1">
            <a:spLocks noChangeArrowheads="1"/>
          </p:cNvSpPr>
          <p:nvPr/>
        </p:nvSpPr>
        <p:spPr>
          <a:xfrm>
            <a:off x="457200" y="1371600"/>
            <a:ext cx="8001000" cy="1800225"/>
          </a:xfrm>
          <a:prstGeom prst="rect">
            <a:avLst/>
          </a:prstGeom>
          <a:noFill/>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Ralph walks 3 m to the left in 2 seconds, then 4 m to the right in 3 seconds. Next, he stops for 3 seconds, and finally walks 5 m to the left in 4 seconds.</a:t>
            </a:r>
            <a:br>
              <a:rPr lang="en-US" altLang="en-US" sz="2800" b="0" dirty="0">
                <a:solidFill>
                  <a:schemeClr val="tx1"/>
                </a:solidFill>
              </a:rPr>
            </a:br>
            <a:r>
              <a:rPr lang="en-US" altLang="en-US" sz="2800" b="0" dirty="0">
                <a:solidFill>
                  <a:schemeClr val="tx1"/>
                </a:solidFill>
              </a:rPr>
              <a:t>The distance Ralph travels is </a:t>
            </a:r>
            <a:r>
              <a:rPr lang="en-US" altLang="en-US" sz="2800" dirty="0">
                <a:solidFill>
                  <a:schemeClr val="tx1"/>
                </a:solidFill>
              </a:rPr>
              <a:t>closest</a:t>
            </a:r>
            <a:r>
              <a:rPr lang="en-US" altLang="en-US" sz="2800" b="0" dirty="0">
                <a:solidFill>
                  <a:schemeClr val="tx1"/>
                </a:solidFill>
              </a:rPr>
              <a:t> to:</a:t>
            </a:r>
          </a:p>
        </p:txBody>
      </p:sp>
    </p:spTree>
    <p:extLst>
      <p:ext uri="{BB962C8B-B14F-4D97-AF65-F5344CB8AC3E}">
        <p14:creationId xmlns:p14="http://schemas.microsoft.com/office/powerpoint/2010/main" val="28317572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7" name="TPAnswers"/>
          <p:cNvSpPr txBox="1">
            <a:spLocks noChangeArrowheads="1"/>
          </p:cNvSpPr>
          <p:nvPr>
            <p:custDataLst>
              <p:tags r:id="rId1"/>
            </p:custDataLst>
          </p:nvPr>
        </p:nvSpPr>
        <p:spPr>
          <a:xfrm>
            <a:off x="457200" y="3389555"/>
            <a:ext cx="7350292"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None/>
            </a:pPr>
            <a:r>
              <a:rPr lang="en-US" altLang="en-US" sz="2800" dirty="0">
                <a:latin typeface="Times New Roman" panose="02020603050405020304" pitchFamily="18" charset="0"/>
                <a:cs typeface="Times New Roman" panose="02020603050405020304" pitchFamily="18" charset="0"/>
              </a:rPr>
              <a:t>1.  0 m      2.  2 m       3.  4 m        4.  6 m</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5.  8 m      6.  10 m     7.  12 m      8.  14 m</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9.  The negative of one of the choices above</a:t>
            </a:r>
          </a:p>
          <a:p>
            <a:pPr marL="0" indent="0">
              <a:buClr>
                <a:srgbClr val="000000"/>
              </a:buClr>
              <a:buNone/>
            </a:pPr>
            <a:r>
              <a:rPr lang="en-US" altLang="en-US" sz="2800" dirty="0">
                <a:latin typeface="Times New Roman" panose="02020603050405020304" pitchFamily="18" charset="0"/>
                <a:cs typeface="Times New Roman" panose="02020603050405020304" pitchFamily="18" charset="0"/>
              </a:rPr>
              <a:t>10. Impossible to determine</a:t>
            </a:r>
          </a:p>
        </p:txBody>
      </p:sp>
      <p:sp>
        <p:nvSpPr>
          <p:cNvPr id="8" name="TPQuestion"/>
          <p:cNvSpPr txBox="1">
            <a:spLocks noChangeArrowheads="1"/>
          </p:cNvSpPr>
          <p:nvPr/>
        </p:nvSpPr>
        <p:spPr>
          <a:xfrm>
            <a:off x="457200" y="1371600"/>
            <a:ext cx="8001000" cy="1800225"/>
          </a:xfrm>
          <a:prstGeom prst="rect">
            <a:avLst/>
          </a:prstGeom>
          <a:noFill/>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Ralph walks 3 m to the left in 2 seconds, then 4 m to the right in 3 seconds. Next, he stops for 3 seconds, and finally walks 5 m to the left in 4 seconds.</a:t>
            </a:r>
            <a:br>
              <a:rPr lang="en-US" altLang="en-US" sz="2800" b="0" dirty="0">
                <a:solidFill>
                  <a:schemeClr val="tx1"/>
                </a:solidFill>
              </a:rPr>
            </a:br>
            <a:r>
              <a:rPr lang="en-US" altLang="en-US" sz="2800" b="0" dirty="0">
                <a:solidFill>
                  <a:schemeClr val="tx1"/>
                </a:solidFill>
              </a:rPr>
              <a:t>Ralph’s displacement is </a:t>
            </a:r>
            <a:r>
              <a:rPr lang="en-US" altLang="en-US" sz="2800" dirty="0">
                <a:solidFill>
                  <a:schemeClr val="tx1"/>
                </a:solidFill>
              </a:rPr>
              <a:t>closest</a:t>
            </a:r>
            <a:r>
              <a:rPr lang="en-US" altLang="en-US" sz="2800" b="0" dirty="0">
                <a:solidFill>
                  <a:schemeClr val="tx1"/>
                </a:solidFill>
              </a:rPr>
              <a:t> to:</a:t>
            </a:r>
          </a:p>
        </p:txBody>
      </p:sp>
    </p:spTree>
    <p:extLst>
      <p:ext uri="{BB962C8B-B14F-4D97-AF65-F5344CB8AC3E}">
        <p14:creationId xmlns:p14="http://schemas.microsoft.com/office/powerpoint/2010/main" val="16469181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7" name="TPQuestion"/>
          <p:cNvSpPr txBox="1">
            <a:spLocks noChangeArrowheads="1"/>
          </p:cNvSpPr>
          <p:nvPr/>
        </p:nvSpPr>
        <p:spPr>
          <a:xfrm>
            <a:off x="457200" y="1371600"/>
            <a:ext cx="8001000" cy="1384995"/>
          </a:xfrm>
          <a:prstGeom prst="rect">
            <a:avLst/>
          </a:prstGeom>
          <a:noFill/>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Amy, Brad, and Cate are walking (or running) along a straight line as represented below.</a:t>
            </a:r>
            <a:br>
              <a:rPr lang="en-US" altLang="en-US" sz="2800" b="0" dirty="0">
                <a:solidFill>
                  <a:schemeClr val="tx1"/>
                </a:solidFill>
              </a:rPr>
            </a:br>
            <a:r>
              <a:rPr lang="en-US" altLang="en-US" sz="2800" b="0" dirty="0">
                <a:solidFill>
                  <a:schemeClr val="tx1"/>
                </a:solidFill>
              </a:rPr>
              <a:t>Which people have the same displacement?</a:t>
            </a:r>
          </a:p>
        </p:txBody>
      </p:sp>
      <p:sp>
        <p:nvSpPr>
          <p:cNvPr id="8" name="TPAnswers"/>
          <p:cNvSpPr txBox="1">
            <a:spLocks noChangeArrowheads="1"/>
          </p:cNvSpPr>
          <p:nvPr>
            <p:custDataLst>
              <p:tags r:id="rId1"/>
            </p:custDataLst>
          </p:nvPr>
        </p:nvSpPr>
        <p:spPr>
          <a:xfrm>
            <a:off x="457200" y="2885246"/>
            <a:ext cx="2895600" cy="3342453"/>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400" dirty="0"/>
              <a:t>none; they all have different displacements</a:t>
            </a:r>
          </a:p>
          <a:p>
            <a:pPr marL="609600" indent="-609600">
              <a:buClr>
                <a:srgbClr val="000000"/>
              </a:buClr>
              <a:buFontTx/>
              <a:buAutoNum type="arabicPeriod"/>
            </a:pPr>
            <a:r>
              <a:rPr lang="en-US" altLang="en-US" sz="2400" dirty="0"/>
              <a:t>Amy and Brad</a:t>
            </a:r>
          </a:p>
          <a:p>
            <a:pPr marL="609600" indent="-609600">
              <a:buClr>
                <a:srgbClr val="000000"/>
              </a:buClr>
              <a:buFontTx/>
              <a:buAutoNum type="arabicPeriod"/>
            </a:pPr>
            <a:r>
              <a:rPr lang="en-US" altLang="en-US" sz="2400" dirty="0"/>
              <a:t>Amy and Cate</a:t>
            </a:r>
          </a:p>
          <a:p>
            <a:pPr marL="609600" indent="-609600">
              <a:buClr>
                <a:srgbClr val="000000"/>
              </a:buClr>
              <a:buFontTx/>
              <a:buAutoNum type="arabicPeriod"/>
            </a:pPr>
            <a:r>
              <a:rPr lang="en-US" altLang="en-US" sz="2400" dirty="0"/>
              <a:t>Brad and Cate</a:t>
            </a:r>
          </a:p>
          <a:p>
            <a:pPr marL="609600" indent="-609600">
              <a:buClr>
                <a:srgbClr val="000000"/>
              </a:buClr>
              <a:buFontTx/>
              <a:buAutoNum type="arabicPeriod"/>
            </a:pPr>
            <a:r>
              <a:rPr lang="en-US" altLang="en-US" sz="2400" dirty="0"/>
              <a:t>all three are the same</a:t>
            </a:r>
          </a:p>
        </p:txBody>
      </p:sp>
      <p:pic>
        <p:nvPicPr>
          <p:cNvPr id="12" name="Picture 11"/>
          <p:cNvPicPr>
            <a:picLocks noChangeAspect="1"/>
          </p:cNvPicPr>
          <p:nvPr/>
        </p:nvPicPr>
        <p:blipFill>
          <a:blip r:embed="rId5"/>
          <a:stretch>
            <a:fillRect/>
          </a:stretch>
        </p:blipFill>
        <p:spPr>
          <a:xfrm>
            <a:off x="3772541" y="2969273"/>
            <a:ext cx="5123809" cy="3419048"/>
          </a:xfrm>
          <a:prstGeom prst="rect">
            <a:avLst/>
          </a:prstGeom>
        </p:spPr>
      </p:pic>
    </p:spTree>
    <p:extLst>
      <p:ext uri="{BB962C8B-B14F-4D97-AF65-F5344CB8AC3E}">
        <p14:creationId xmlns:p14="http://schemas.microsoft.com/office/powerpoint/2010/main" val="38345395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7" name="TPQuestion"/>
          <p:cNvSpPr txBox="1">
            <a:spLocks noChangeArrowheads="1"/>
          </p:cNvSpPr>
          <p:nvPr/>
        </p:nvSpPr>
        <p:spPr>
          <a:xfrm>
            <a:off x="457200" y="1371600"/>
            <a:ext cx="8001000" cy="1384995"/>
          </a:xfrm>
          <a:prstGeom prst="rect">
            <a:avLst/>
          </a:prstGeom>
          <a:noFill/>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Amy, Brad, and Cate are walking (or running) along a straight line as represented below.</a:t>
            </a:r>
            <a:br>
              <a:rPr lang="en-US" altLang="en-US" sz="2800" b="0" dirty="0">
                <a:solidFill>
                  <a:schemeClr val="tx1"/>
                </a:solidFill>
              </a:rPr>
            </a:br>
            <a:r>
              <a:rPr lang="en-US" altLang="en-US" sz="2800" b="0" dirty="0">
                <a:solidFill>
                  <a:schemeClr val="tx1"/>
                </a:solidFill>
              </a:rPr>
              <a:t>Which people have the largest displacement?</a:t>
            </a:r>
          </a:p>
        </p:txBody>
      </p:sp>
      <p:sp>
        <p:nvSpPr>
          <p:cNvPr id="8" name="TPAnswers"/>
          <p:cNvSpPr txBox="1">
            <a:spLocks noChangeArrowheads="1"/>
          </p:cNvSpPr>
          <p:nvPr>
            <p:custDataLst>
              <p:tags r:id="rId1"/>
            </p:custDataLst>
          </p:nvPr>
        </p:nvSpPr>
        <p:spPr>
          <a:xfrm>
            <a:off x="457200" y="2971119"/>
            <a:ext cx="5410200" cy="3564053"/>
          </a:xfrm>
          <a:prstGeom prst="rect">
            <a:avLst/>
          </a:prstGeom>
          <a:noFill/>
        </p:spPr>
        <p:txBody>
          <a:bodyP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400" dirty="0"/>
              <a:t>only Amy</a:t>
            </a:r>
          </a:p>
          <a:p>
            <a:pPr marL="609600" indent="-609600">
              <a:buClr>
                <a:srgbClr val="000000"/>
              </a:buClr>
              <a:buFontTx/>
              <a:buAutoNum type="arabicPeriod"/>
            </a:pPr>
            <a:r>
              <a:rPr lang="en-US" altLang="en-US" sz="2400" dirty="0"/>
              <a:t>only Brad</a:t>
            </a:r>
          </a:p>
          <a:p>
            <a:pPr marL="609600" indent="-609600">
              <a:buClr>
                <a:srgbClr val="000000"/>
              </a:buClr>
              <a:buFontTx/>
              <a:buAutoNum type="arabicPeriod"/>
            </a:pPr>
            <a:r>
              <a:rPr lang="en-US" altLang="en-US" sz="2400" dirty="0"/>
              <a:t>only Cate</a:t>
            </a:r>
          </a:p>
          <a:p>
            <a:pPr marL="609600" indent="-609600">
              <a:buClr>
                <a:srgbClr val="000000"/>
              </a:buClr>
              <a:buFontTx/>
              <a:buAutoNum type="arabicPeriod"/>
            </a:pPr>
            <a:r>
              <a:rPr lang="en-US" altLang="en-US" sz="2400" dirty="0"/>
              <a:t>Amy and Brad</a:t>
            </a:r>
          </a:p>
          <a:p>
            <a:pPr marL="609600" indent="-609600">
              <a:buClr>
                <a:srgbClr val="000000"/>
              </a:buClr>
              <a:buFontTx/>
              <a:buAutoNum type="arabicPeriod"/>
            </a:pPr>
            <a:r>
              <a:rPr lang="en-US" altLang="en-US" sz="2400" dirty="0"/>
              <a:t>Amy and Cate</a:t>
            </a:r>
          </a:p>
          <a:p>
            <a:pPr marL="609600" indent="-609600">
              <a:buClr>
                <a:srgbClr val="000000"/>
              </a:buClr>
              <a:buFontTx/>
              <a:buAutoNum type="arabicPeriod"/>
            </a:pPr>
            <a:r>
              <a:rPr lang="en-US" altLang="en-US" sz="2400" dirty="0"/>
              <a:t>Brad and Cate</a:t>
            </a:r>
          </a:p>
          <a:p>
            <a:pPr marL="609600" indent="-609600">
              <a:buClr>
                <a:srgbClr val="000000"/>
              </a:buClr>
              <a:buFontTx/>
              <a:buAutoNum type="arabicPeriod"/>
            </a:pPr>
            <a:r>
              <a:rPr lang="en-US" altLang="en-US" sz="2400" dirty="0"/>
              <a:t>all are the same</a:t>
            </a:r>
          </a:p>
          <a:p>
            <a:pPr marL="609600" indent="-609600">
              <a:buClr>
                <a:srgbClr val="000000"/>
              </a:buClr>
              <a:buFontTx/>
              <a:buAutoNum type="arabicPeriod"/>
            </a:pPr>
            <a:r>
              <a:rPr lang="en-US" altLang="en-US" sz="2400" dirty="0"/>
              <a:t>impossible to determine</a:t>
            </a:r>
          </a:p>
        </p:txBody>
      </p:sp>
      <p:pic>
        <p:nvPicPr>
          <p:cNvPr id="13" name="Picture 12"/>
          <p:cNvPicPr>
            <a:picLocks noChangeAspect="1"/>
          </p:cNvPicPr>
          <p:nvPr/>
        </p:nvPicPr>
        <p:blipFill>
          <a:blip r:embed="rId5"/>
          <a:stretch>
            <a:fillRect/>
          </a:stretch>
        </p:blipFill>
        <p:spPr>
          <a:xfrm>
            <a:off x="3772541" y="2969273"/>
            <a:ext cx="5123809" cy="3419048"/>
          </a:xfrm>
          <a:prstGeom prst="rect">
            <a:avLst/>
          </a:prstGeom>
        </p:spPr>
      </p:pic>
    </p:spTree>
    <p:extLst>
      <p:ext uri="{BB962C8B-B14F-4D97-AF65-F5344CB8AC3E}">
        <p14:creationId xmlns:p14="http://schemas.microsoft.com/office/powerpoint/2010/main" val="20536996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8" name="TPQuestion"/>
          <p:cNvSpPr txBox="1">
            <a:spLocks noChangeArrowheads="1"/>
          </p:cNvSpPr>
          <p:nvPr/>
        </p:nvSpPr>
        <p:spPr>
          <a:xfrm>
            <a:off x="457199" y="1371600"/>
            <a:ext cx="8001000" cy="1384995"/>
          </a:xfrm>
          <a:prstGeom prst="rect">
            <a:avLst/>
          </a:prstGeom>
          <a:noFill/>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Amy, Brad, and Cate are walking (or running) along a straight line as represented below.</a:t>
            </a:r>
            <a:br>
              <a:rPr lang="en-US" altLang="en-US" sz="2800" b="0" dirty="0">
                <a:solidFill>
                  <a:schemeClr val="tx1"/>
                </a:solidFill>
              </a:rPr>
            </a:br>
            <a:r>
              <a:rPr lang="en-US" altLang="en-US" sz="2800" b="0" dirty="0">
                <a:solidFill>
                  <a:schemeClr val="tx1"/>
                </a:solidFill>
              </a:rPr>
              <a:t>Amy's distance traveled is closest to:</a:t>
            </a:r>
          </a:p>
        </p:txBody>
      </p:sp>
      <p:sp>
        <p:nvSpPr>
          <p:cNvPr id="10" name="TPAnswers"/>
          <p:cNvSpPr txBox="1">
            <a:spLocks noChangeArrowheads="1"/>
          </p:cNvSpPr>
          <p:nvPr>
            <p:custDataLst>
              <p:tags r:id="rId1"/>
            </p:custDataLst>
          </p:nvPr>
        </p:nvSpPr>
        <p:spPr>
          <a:xfrm>
            <a:off x="457200" y="2770727"/>
            <a:ext cx="7609115" cy="4087273"/>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200" dirty="0"/>
              <a:t>1 m</a:t>
            </a:r>
          </a:p>
          <a:p>
            <a:pPr marL="609600" indent="-609600">
              <a:buClr>
                <a:srgbClr val="000000"/>
              </a:buClr>
              <a:buFontTx/>
              <a:buAutoNum type="arabicPeriod"/>
            </a:pPr>
            <a:r>
              <a:rPr lang="en-US" altLang="en-US" sz="2200" dirty="0"/>
              <a:t>3 m</a:t>
            </a:r>
          </a:p>
          <a:p>
            <a:pPr marL="609600" indent="-609600">
              <a:buClr>
                <a:srgbClr val="000000"/>
              </a:buClr>
              <a:buFontTx/>
              <a:buAutoNum type="arabicPeriod"/>
            </a:pPr>
            <a:r>
              <a:rPr lang="en-US" altLang="en-US" sz="2200" dirty="0"/>
              <a:t>5 m</a:t>
            </a:r>
          </a:p>
          <a:p>
            <a:pPr marL="609600" indent="-609600">
              <a:buClr>
                <a:srgbClr val="000000"/>
              </a:buClr>
              <a:buFontTx/>
              <a:buAutoNum type="arabicPeriod"/>
            </a:pPr>
            <a:r>
              <a:rPr lang="en-US" altLang="en-US" sz="2200" dirty="0"/>
              <a:t>7 m</a:t>
            </a:r>
          </a:p>
          <a:p>
            <a:pPr marL="609600" indent="-609600">
              <a:buClr>
                <a:srgbClr val="000000"/>
              </a:buClr>
              <a:buFontTx/>
              <a:buAutoNum type="arabicPeriod"/>
            </a:pPr>
            <a:r>
              <a:rPr lang="en-US" altLang="en-US" sz="2200" dirty="0"/>
              <a:t>9 m</a:t>
            </a:r>
          </a:p>
          <a:p>
            <a:pPr marL="609600" indent="-609600">
              <a:buClr>
                <a:srgbClr val="000000"/>
              </a:buClr>
              <a:buFontTx/>
              <a:buAutoNum type="arabicPeriod"/>
            </a:pPr>
            <a:r>
              <a:rPr lang="en-US" altLang="en-US" sz="2200" dirty="0"/>
              <a:t>11 m</a:t>
            </a:r>
          </a:p>
          <a:p>
            <a:pPr marL="609600" indent="-609600">
              <a:buClr>
                <a:srgbClr val="000000"/>
              </a:buClr>
              <a:buFontTx/>
              <a:buAutoNum type="arabicPeriod"/>
            </a:pPr>
            <a:r>
              <a:rPr lang="en-US" altLang="en-US" sz="2200" dirty="0"/>
              <a:t>13 m</a:t>
            </a:r>
          </a:p>
          <a:p>
            <a:pPr marL="609600" indent="-609600">
              <a:buClr>
                <a:srgbClr val="000000"/>
              </a:buClr>
              <a:buFontTx/>
              <a:buAutoNum type="arabicPeriod"/>
            </a:pPr>
            <a:r>
              <a:rPr lang="en-US" altLang="en-US" sz="2200" dirty="0"/>
              <a:t>15 m</a:t>
            </a:r>
          </a:p>
          <a:p>
            <a:pPr marL="609600" indent="-609600">
              <a:buClr>
                <a:srgbClr val="000000"/>
              </a:buClr>
              <a:buFontTx/>
              <a:buAutoNum type="arabicPeriod"/>
            </a:pPr>
            <a:r>
              <a:rPr lang="en-US" altLang="en-US" sz="2200" dirty="0"/>
              <a:t>17 m</a:t>
            </a:r>
          </a:p>
          <a:p>
            <a:pPr marL="609600" indent="-609600">
              <a:buClr>
                <a:srgbClr val="000000"/>
              </a:buClr>
              <a:buFontTx/>
              <a:buAutoNum type="arabicPeriod"/>
            </a:pPr>
            <a:r>
              <a:rPr lang="en-US" altLang="en-US" sz="2200" dirty="0"/>
              <a:t>exactly halfway between two of the values above</a:t>
            </a:r>
          </a:p>
        </p:txBody>
      </p:sp>
      <p:pic>
        <p:nvPicPr>
          <p:cNvPr id="12" name="Picture 11"/>
          <p:cNvPicPr>
            <a:picLocks noChangeAspect="1"/>
          </p:cNvPicPr>
          <p:nvPr/>
        </p:nvPicPr>
        <p:blipFill>
          <a:blip r:embed="rId5"/>
          <a:stretch>
            <a:fillRect/>
          </a:stretch>
        </p:blipFill>
        <p:spPr>
          <a:xfrm>
            <a:off x="3772541" y="2969273"/>
            <a:ext cx="5123809" cy="3419048"/>
          </a:xfrm>
          <a:prstGeom prst="rect">
            <a:avLst/>
          </a:prstGeom>
        </p:spPr>
      </p:pic>
    </p:spTree>
    <p:extLst>
      <p:ext uri="{BB962C8B-B14F-4D97-AF65-F5344CB8AC3E}">
        <p14:creationId xmlns:p14="http://schemas.microsoft.com/office/powerpoint/2010/main" val="36860341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3772541" y="2969273"/>
            <a:ext cx="5123809" cy="3419048"/>
          </a:xfrm>
          <a:prstGeom prst="rect">
            <a:avLst/>
          </a:prstGeom>
        </p:spPr>
      </p:pic>
      <p:pic>
        <p:nvPicPr>
          <p:cNvPr id="10" name="Picture 9"/>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8" name="TPQuestion"/>
          <p:cNvSpPr txBox="1">
            <a:spLocks noChangeArrowheads="1"/>
          </p:cNvSpPr>
          <p:nvPr/>
        </p:nvSpPr>
        <p:spPr>
          <a:xfrm>
            <a:off x="457200" y="1371600"/>
            <a:ext cx="8439150" cy="1815882"/>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Amy, Brad, and Cate are walking (or running) along a straight line as represented below.</a:t>
            </a:r>
            <a:br>
              <a:rPr lang="en-US" altLang="en-US" sz="2800" b="0" dirty="0">
                <a:solidFill>
                  <a:schemeClr val="tx1"/>
                </a:solidFill>
              </a:rPr>
            </a:br>
            <a:r>
              <a:rPr lang="en-US" altLang="en-US" sz="2800" b="0" dirty="0">
                <a:solidFill>
                  <a:schemeClr val="tx1"/>
                </a:solidFill>
              </a:rPr>
              <a:t>Which people have the same average speed during the time period shown?</a:t>
            </a:r>
          </a:p>
        </p:txBody>
      </p:sp>
      <p:sp>
        <p:nvSpPr>
          <p:cNvPr id="9" name="TPAnswers"/>
          <p:cNvSpPr txBox="1">
            <a:spLocks noChangeArrowheads="1"/>
          </p:cNvSpPr>
          <p:nvPr>
            <p:custDataLst>
              <p:tags r:id="rId1"/>
            </p:custDataLst>
          </p:nvPr>
        </p:nvSpPr>
        <p:spPr>
          <a:xfrm>
            <a:off x="457200" y="3187482"/>
            <a:ext cx="3924300" cy="3453253"/>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800" dirty="0"/>
              <a:t>none; they all have different average speeds</a:t>
            </a:r>
          </a:p>
          <a:p>
            <a:pPr marL="609600" indent="-609600">
              <a:buClr>
                <a:srgbClr val="000000"/>
              </a:buClr>
              <a:buFontTx/>
              <a:buAutoNum type="arabicPeriod"/>
            </a:pPr>
            <a:r>
              <a:rPr lang="en-US" altLang="en-US" sz="2800" dirty="0"/>
              <a:t>Amy and Brad</a:t>
            </a:r>
          </a:p>
          <a:p>
            <a:pPr marL="609600" indent="-609600">
              <a:buClr>
                <a:srgbClr val="000000"/>
              </a:buClr>
              <a:buFontTx/>
              <a:buAutoNum type="arabicPeriod"/>
            </a:pPr>
            <a:r>
              <a:rPr lang="en-US" altLang="en-US" sz="2800" dirty="0"/>
              <a:t>Amy and Cate</a:t>
            </a:r>
          </a:p>
          <a:p>
            <a:pPr marL="609600" indent="-609600">
              <a:buClr>
                <a:srgbClr val="000000"/>
              </a:buClr>
              <a:buFontTx/>
              <a:buAutoNum type="arabicPeriod"/>
            </a:pPr>
            <a:r>
              <a:rPr lang="en-US" altLang="en-US" sz="2800" dirty="0"/>
              <a:t>Brad and Cate</a:t>
            </a:r>
          </a:p>
          <a:p>
            <a:pPr marL="609600" indent="-609600">
              <a:buClr>
                <a:srgbClr val="000000"/>
              </a:buClr>
              <a:buFontTx/>
              <a:buAutoNum type="arabicPeriod"/>
            </a:pPr>
            <a:r>
              <a:rPr lang="en-US" altLang="en-US" sz="2800" dirty="0"/>
              <a:t>all three are the same</a:t>
            </a:r>
          </a:p>
        </p:txBody>
      </p:sp>
    </p:spTree>
    <p:extLst>
      <p:ext uri="{BB962C8B-B14F-4D97-AF65-F5344CB8AC3E}">
        <p14:creationId xmlns:p14="http://schemas.microsoft.com/office/powerpoint/2010/main" val="3960650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2082801"/>
            <a:ext cx="7969624" cy="3879850"/>
          </a:xfrm>
        </p:spPr>
        <p:txBody>
          <a:bodyPr>
            <a:normAutofit/>
          </a:bodyPr>
          <a:lstStyle/>
          <a:p>
            <a:pPr marL="609600" indent="-609600">
              <a:buClr>
                <a:schemeClr val="tx1"/>
              </a:buClr>
              <a:buFontTx/>
              <a:buAutoNum type="arabicPeriod"/>
            </a:pPr>
            <a:r>
              <a:rPr lang="en-US" altLang="en-US" dirty="0"/>
              <a:t>A moving car with constant acceleration can never stop and stay stopped.</a:t>
            </a:r>
          </a:p>
          <a:p>
            <a:pPr marL="609600" indent="-609600">
              <a:buClr>
                <a:schemeClr val="tx1"/>
              </a:buClr>
              <a:buFontTx/>
              <a:buAutoNum type="arabicPeriod"/>
            </a:pPr>
            <a:r>
              <a:rPr lang="en-US" altLang="en-US" dirty="0"/>
              <a:t>If a car is traveling eastward, its acceleration is eastward.</a:t>
            </a:r>
          </a:p>
          <a:p>
            <a:pPr marL="609600" indent="-609600">
              <a:buClr>
                <a:schemeClr val="tx1"/>
              </a:buClr>
              <a:buFontTx/>
              <a:buAutoNum type="arabicPeriod"/>
            </a:pPr>
            <a:r>
              <a:rPr lang="en-US" altLang="en-US" dirty="0"/>
              <a:t>If a car is slowing down, its acceleration must be negative.</a:t>
            </a:r>
          </a:p>
          <a:p>
            <a:pPr marL="609600" indent="-609600">
              <a:buClr>
                <a:schemeClr val="tx1"/>
              </a:buClr>
              <a:buFontTx/>
              <a:buAutoNum type="arabicPeriod"/>
            </a:pPr>
            <a:r>
              <a:rPr lang="en-US" altLang="en-US" dirty="0"/>
              <a:t>If a car is speeding up, its acceleration must be greater than zero.</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8128000" cy="711201"/>
          </a:xfrm>
        </p:spPr>
        <p:txBody>
          <a:bodyPr>
            <a:normAutofit/>
          </a:bodyPr>
          <a:lstStyle/>
          <a:p>
            <a:pPr marL="0" indent="0">
              <a:buNone/>
            </a:pPr>
            <a:r>
              <a:rPr lang="en-US" altLang="en-US" dirty="0"/>
              <a:t>Which of the following is true?</a:t>
            </a:r>
            <a:endParaRPr lang="en-US" dirty="0"/>
          </a:p>
        </p:txBody>
      </p:sp>
      <p:sp>
        <p:nvSpPr>
          <p:cNvPr id="2" name="Title 1"/>
          <p:cNvSpPr>
            <a:spLocks noGrp="1"/>
          </p:cNvSpPr>
          <p:nvPr>
            <p:ph type="title"/>
          </p:nvPr>
        </p:nvSpPr>
        <p:spPr/>
        <p:txBody>
          <a:bodyPr/>
          <a:lstStyle/>
          <a:p>
            <a:r>
              <a:rPr lang="en-US" dirty="0"/>
              <a:t>Reading Question 2-4</a:t>
            </a:r>
          </a:p>
        </p:txBody>
      </p:sp>
    </p:spTree>
    <p:extLst>
      <p:ext uri="{BB962C8B-B14F-4D97-AF65-F5344CB8AC3E}">
        <p14:creationId xmlns:p14="http://schemas.microsoft.com/office/powerpoint/2010/main" val="19036741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8" name="TPQuestion"/>
          <p:cNvSpPr txBox="1">
            <a:spLocks noChangeArrowheads="1"/>
          </p:cNvSpPr>
          <p:nvPr/>
        </p:nvSpPr>
        <p:spPr>
          <a:xfrm>
            <a:off x="457200" y="1371600"/>
            <a:ext cx="8439150" cy="138499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Amy, Brad, and Cate are walking (or running) along a straight line as represented below.</a:t>
            </a:r>
            <a:br>
              <a:rPr lang="en-US" altLang="en-US" sz="2800" b="0" dirty="0">
                <a:solidFill>
                  <a:schemeClr val="tx1"/>
                </a:solidFill>
              </a:rPr>
            </a:br>
            <a:r>
              <a:rPr lang="en-US" altLang="en-US" sz="2800" b="0" dirty="0">
                <a:solidFill>
                  <a:schemeClr val="tx1"/>
                </a:solidFill>
              </a:rPr>
              <a:t>Which people are moving toward the origin at </a:t>
            </a:r>
            <a:r>
              <a:rPr lang="en-US" altLang="en-US" sz="2800" b="0" i="1" dirty="0">
                <a:solidFill>
                  <a:schemeClr val="tx1"/>
                </a:solidFill>
              </a:rPr>
              <a:t>t</a:t>
            </a:r>
            <a:r>
              <a:rPr lang="en-US" altLang="en-US" sz="2800" b="0" dirty="0">
                <a:solidFill>
                  <a:schemeClr val="tx1"/>
                </a:solidFill>
              </a:rPr>
              <a:t> = 2½ s?</a:t>
            </a:r>
          </a:p>
        </p:txBody>
      </p:sp>
      <p:sp>
        <p:nvSpPr>
          <p:cNvPr id="9" name="TPAnswers"/>
          <p:cNvSpPr txBox="1">
            <a:spLocks noChangeArrowheads="1"/>
          </p:cNvSpPr>
          <p:nvPr>
            <p:custDataLst>
              <p:tags r:id="rId1"/>
            </p:custDataLst>
          </p:nvPr>
        </p:nvSpPr>
        <p:spPr>
          <a:xfrm>
            <a:off x="457200" y="2756595"/>
            <a:ext cx="5638800" cy="4142673"/>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800" dirty="0"/>
              <a:t>None</a:t>
            </a:r>
          </a:p>
          <a:p>
            <a:pPr marL="609600" indent="-609600">
              <a:buClr>
                <a:srgbClr val="000000"/>
              </a:buClr>
              <a:buFontTx/>
              <a:buAutoNum type="arabicPeriod"/>
            </a:pPr>
            <a:r>
              <a:rPr lang="en-US" altLang="en-US" sz="2800" dirty="0"/>
              <a:t>Amy only</a:t>
            </a:r>
          </a:p>
          <a:p>
            <a:pPr marL="609600" indent="-609600">
              <a:buClr>
                <a:srgbClr val="000000"/>
              </a:buClr>
              <a:buFontTx/>
              <a:buAutoNum type="arabicPeriod"/>
            </a:pPr>
            <a:r>
              <a:rPr lang="en-US" altLang="en-US" sz="2800" dirty="0"/>
              <a:t>Brad only</a:t>
            </a:r>
          </a:p>
          <a:p>
            <a:pPr marL="609600" indent="-609600">
              <a:buClr>
                <a:srgbClr val="000000"/>
              </a:buClr>
              <a:buFontTx/>
              <a:buAutoNum type="arabicPeriod"/>
            </a:pPr>
            <a:r>
              <a:rPr lang="en-US" altLang="en-US" sz="2800" dirty="0"/>
              <a:t>Cate only</a:t>
            </a:r>
          </a:p>
          <a:p>
            <a:pPr marL="609600" indent="-609600">
              <a:buClr>
                <a:srgbClr val="000000"/>
              </a:buClr>
              <a:buFontTx/>
              <a:buAutoNum type="arabicPeriod"/>
            </a:pPr>
            <a:r>
              <a:rPr lang="en-US" altLang="en-US" sz="2800" dirty="0"/>
              <a:t>Amy and Brad</a:t>
            </a:r>
          </a:p>
          <a:p>
            <a:pPr marL="609600" indent="-609600">
              <a:buClr>
                <a:srgbClr val="000000"/>
              </a:buClr>
              <a:buFontTx/>
              <a:buAutoNum type="arabicPeriod"/>
            </a:pPr>
            <a:r>
              <a:rPr lang="en-US" altLang="en-US" sz="2800" dirty="0"/>
              <a:t>Amy and Cate</a:t>
            </a:r>
          </a:p>
          <a:p>
            <a:pPr marL="609600" indent="-609600">
              <a:buClr>
                <a:srgbClr val="000000"/>
              </a:buClr>
              <a:buFontTx/>
              <a:buAutoNum type="arabicPeriod"/>
            </a:pPr>
            <a:r>
              <a:rPr lang="en-US" altLang="en-US" sz="2800" dirty="0"/>
              <a:t>Brad and Cate</a:t>
            </a:r>
          </a:p>
          <a:p>
            <a:pPr marL="609600" indent="-609600">
              <a:buClr>
                <a:srgbClr val="000000"/>
              </a:buClr>
              <a:buFontTx/>
              <a:buAutoNum type="arabicPeriod"/>
            </a:pPr>
            <a:r>
              <a:rPr lang="en-US" altLang="en-US" sz="2800" dirty="0"/>
              <a:t>All three</a:t>
            </a:r>
          </a:p>
        </p:txBody>
      </p:sp>
      <p:pic>
        <p:nvPicPr>
          <p:cNvPr id="11" name="Picture 10"/>
          <p:cNvPicPr>
            <a:picLocks noChangeAspect="1"/>
          </p:cNvPicPr>
          <p:nvPr/>
        </p:nvPicPr>
        <p:blipFill>
          <a:blip r:embed="rId5"/>
          <a:stretch>
            <a:fillRect/>
          </a:stretch>
        </p:blipFill>
        <p:spPr>
          <a:xfrm>
            <a:off x="3772541" y="2969273"/>
            <a:ext cx="5123809" cy="3419048"/>
          </a:xfrm>
          <a:prstGeom prst="rect">
            <a:avLst/>
          </a:prstGeom>
        </p:spPr>
      </p:pic>
    </p:spTree>
    <p:extLst>
      <p:ext uri="{BB962C8B-B14F-4D97-AF65-F5344CB8AC3E}">
        <p14:creationId xmlns:p14="http://schemas.microsoft.com/office/powerpoint/2010/main" val="2503573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3772541" y="2969273"/>
            <a:ext cx="5123809" cy="3419048"/>
          </a:xfrm>
          <a:prstGeom prst="rect">
            <a:avLst/>
          </a:prstGeom>
        </p:spPr>
      </p:pic>
      <p:pic>
        <p:nvPicPr>
          <p:cNvPr id="9" name="Picture 8"/>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8" name="TPQuestion"/>
          <p:cNvSpPr txBox="1">
            <a:spLocks noChangeArrowheads="1"/>
          </p:cNvSpPr>
          <p:nvPr/>
        </p:nvSpPr>
        <p:spPr>
          <a:xfrm>
            <a:off x="457200" y="1433155"/>
            <a:ext cx="8439150" cy="1692771"/>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600" b="0" dirty="0">
                <a:solidFill>
                  <a:schemeClr val="tx1"/>
                </a:solidFill>
              </a:rPr>
              <a:t>Amy, Brad, and Cate are walking (or running) along a straight line as represented below.</a:t>
            </a:r>
            <a:br>
              <a:rPr lang="en-US" altLang="en-US" sz="2600" b="0" dirty="0">
                <a:solidFill>
                  <a:schemeClr val="tx1"/>
                </a:solidFill>
              </a:rPr>
            </a:br>
            <a:r>
              <a:rPr lang="en-US" altLang="en-US" sz="2600" b="0" dirty="0">
                <a:solidFill>
                  <a:schemeClr val="tx1"/>
                </a:solidFill>
              </a:rPr>
              <a:t>During which 1-second time period(s) are there </a:t>
            </a:r>
            <a:br>
              <a:rPr lang="en-US" altLang="en-US" sz="2600" b="0" dirty="0">
                <a:solidFill>
                  <a:schemeClr val="tx1"/>
                </a:solidFill>
              </a:rPr>
            </a:br>
            <a:r>
              <a:rPr lang="en-US" altLang="en-US" sz="2600" b="0" dirty="0">
                <a:solidFill>
                  <a:schemeClr val="tx1"/>
                </a:solidFill>
              </a:rPr>
              <a:t>at least two people with the same speed?</a:t>
            </a:r>
          </a:p>
        </p:txBody>
      </p:sp>
      <p:sp>
        <p:nvSpPr>
          <p:cNvPr id="10" name="TPAnswers"/>
          <p:cNvSpPr txBox="1">
            <a:spLocks noChangeArrowheads="1"/>
          </p:cNvSpPr>
          <p:nvPr>
            <p:custDataLst>
              <p:tags r:id="rId1"/>
            </p:custDataLst>
          </p:nvPr>
        </p:nvSpPr>
        <p:spPr>
          <a:xfrm>
            <a:off x="457200" y="3133904"/>
            <a:ext cx="5410200" cy="3724096"/>
          </a:xfrm>
          <a:prstGeom prst="rect">
            <a:avLst/>
          </a:prstGeom>
          <a:noFill/>
        </p:spPr>
        <p:txBody>
          <a:bodyP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000" dirty="0"/>
              <a:t>0–1 s </a:t>
            </a:r>
          </a:p>
          <a:p>
            <a:pPr marL="609600" indent="-609600">
              <a:buClr>
                <a:srgbClr val="000000"/>
              </a:buClr>
              <a:buFontTx/>
              <a:buAutoNum type="arabicPeriod"/>
            </a:pPr>
            <a:r>
              <a:rPr lang="en-US" altLang="en-US" sz="2000" dirty="0"/>
              <a:t>1–2 s </a:t>
            </a:r>
          </a:p>
          <a:p>
            <a:pPr marL="609600" indent="-609600">
              <a:buClr>
                <a:srgbClr val="000000"/>
              </a:buClr>
              <a:buFontTx/>
              <a:buAutoNum type="arabicPeriod"/>
            </a:pPr>
            <a:r>
              <a:rPr lang="en-US" altLang="en-US" sz="2000" dirty="0"/>
              <a:t>2–3 s </a:t>
            </a:r>
          </a:p>
          <a:p>
            <a:pPr marL="609600" indent="-609600">
              <a:buClr>
                <a:srgbClr val="000000"/>
              </a:buClr>
              <a:buFontTx/>
              <a:buAutoNum type="arabicPeriod"/>
            </a:pPr>
            <a:r>
              <a:rPr lang="en-US" altLang="en-US" sz="2000" dirty="0"/>
              <a:t>3–4 s </a:t>
            </a:r>
          </a:p>
          <a:p>
            <a:pPr marL="609600" indent="-609600">
              <a:buClr>
                <a:srgbClr val="000000"/>
              </a:buClr>
              <a:buFontTx/>
              <a:buAutoNum type="arabicPeriod"/>
            </a:pPr>
            <a:r>
              <a:rPr lang="en-US" altLang="en-US" sz="2000" dirty="0"/>
              <a:t>4–5 s </a:t>
            </a:r>
          </a:p>
          <a:p>
            <a:pPr marL="609600" indent="-609600">
              <a:buClr>
                <a:srgbClr val="000000"/>
              </a:buClr>
              <a:buFontTx/>
              <a:buAutoNum type="arabicPeriod"/>
            </a:pPr>
            <a:r>
              <a:rPr lang="en-US" altLang="en-US" sz="2000" dirty="0"/>
              <a:t>5–6 s </a:t>
            </a:r>
          </a:p>
          <a:p>
            <a:pPr marL="609600" indent="-609600">
              <a:buClr>
                <a:srgbClr val="000000"/>
              </a:buClr>
              <a:buFontTx/>
              <a:buAutoNum type="arabicPeriod"/>
            </a:pPr>
            <a:r>
              <a:rPr lang="en-US" altLang="en-US" sz="2000" dirty="0"/>
              <a:t>None of the time intervals </a:t>
            </a:r>
          </a:p>
          <a:p>
            <a:pPr marL="609600" indent="-609600">
              <a:buClr>
                <a:srgbClr val="000000"/>
              </a:buClr>
              <a:buFontTx/>
              <a:buAutoNum type="arabicPeriod"/>
            </a:pPr>
            <a:r>
              <a:rPr lang="en-US" altLang="en-US" sz="2000" dirty="0"/>
              <a:t>Two of the time intervals </a:t>
            </a:r>
          </a:p>
          <a:p>
            <a:pPr marL="609600" indent="-609600">
              <a:buClr>
                <a:srgbClr val="000000"/>
              </a:buClr>
              <a:buFontTx/>
              <a:buAutoNum type="arabicPeriod"/>
            </a:pPr>
            <a:r>
              <a:rPr lang="en-US" altLang="en-US" sz="2000" dirty="0"/>
              <a:t>Three of the time intervals </a:t>
            </a:r>
          </a:p>
          <a:p>
            <a:pPr marL="609600" indent="-609600">
              <a:buClr>
                <a:srgbClr val="000000"/>
              </a:buClr>
              <a:buFontTx/>
              <a:buAutoNum type="arabicPeriod"/>
            </a:pPr>
            <a:r>
              <a:rPr lang="en-US" altLang="en-US" sz="2000" dirty="0"/>
              <a:t>Four or more of the time intervals </a:t>
            </a:r>
          </a:p>
        </p:txBody>
      </p:sp>
    </p:spTree>
    <p:extLst>
      <p:ext uri="{BB962C8B-B14F-4D97-AF65-F5344CB8AC3E}">
        <p14:creationId xmlns:p14="http://schemas.microsoft.com/office/powerpoint/2010/main" val="21495355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TOPIC summary</a:t>
            </a:r>
          </a:p>
        </p:txBody>
      </p:sp>
      <p:sp>
        <p:nvSpPr>
          <p:cNvPr id="7" name="Text Placeholder 6"/>
          <p:cNvSpPr>
            <a:spLocks noGrp="1"/>
          </p:cNvSpPr>
          <p:nvPr>
            <p:ph type="body" idx="1"/>
          </p:nvPr>
        </p:nvSpPr>
        <p:spPr/>
        <p:txBody>
          <a:bodyPr/>
          <a:lstStyle/>
          <a:p>
            <a:r>
              <a:rPr lang="en-US" b="1" dirty="0"/>
              <a:t>Topic 2: Motion in One Dimension</a:t>
            </a:r>
          </a:p>
        </p:txBody>
      </p:sp>
      <p:sp>
        <p:nvSpPr>
          <p:cNvPr id="4" name="Footer Placeholder 3"/>
          <p:cNvSpPr>
            <a:spLocks noGrp="1"/>
          </p:cNvSpPr>
          <p:nvPr>
            <p:ph type="ftr" sz="quarter" idx="11"/>
          </p:nvPr>
        </p:nvSpPr>
        <p:spPr/>
        <p:txBody>
          <a:bodyPr/>
          <a:lstStyle/>
          <a:p>
            <a:r>
              <a:rPr lang="en-US"/>
              <a:t>©Cengage</a:t>
            </a:r>
            <a:endParaRPr lang="en-US" dirty="0"/>
          </a:p>
        </p:txBody>
      </p:sp>
    </p:spTree>
    <p:extLst>
      <p:ext uri="{BB962C8B-B14F-4D97-AF65-F5344CB8AC3E}">
        <p14:creationId xmlns:p14="http://schemas.microsoft.com/office/powerpoint/2010/main" val="15471437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5" name="Title 4"/>
          <p:cNvSpPr>
            <a:spLocks noGrp="1"/>
          </p:cNvSpPr>
          <p:nvPr>
            <p:ph type="title"/>
          </p:nvPr>
        </p:nvSpPr>
        <p:spPr/>
        <p:txBody>
          <a:bodyPr/>
          <a:lstStyle/>
          <a:p>
            <a:r>
              <a:rPr lang="en-US" dirty="0"/>
              <a:t>Topic Summary</a:t>
            </a:r>
          </a:p>
        </p:txBody>
      </p:sp>
      <p:sp>
        <p:nvSpPr>
          <p:cNvPr id="6" name="TextBox 5"/>
          <p:cNvSpPr txBox="1"/>
          <p:nvPr/>
        </p:nvSpPr>
        <p:spPr>
          <a:xfrm>
            <a:off x="457200" y="1371600"/>
            <a:ext cx="7895969" cy="5262979"/>
          </a:xfrm>
          <a:prstGeom prst="rect">
            <a:avLst/>
          </a:prstGeom>
          <a:noFill/>
        </p:spPr>
        <p:txBody>
          <a:bodyPr wrap="square" rtlCol="0">
            <a:spAutoFit/>
          </a:bodyPr>
          <a:lstStyle/>
          <a:p>
            <a:pPr marL="742950" lvl="1"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Displacement</a:t>
            </a:r>
          </a:p>
          <a:p>
            <a:pPr marL="742950" lvl="1"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Velocity</a:t>
            </a:r>
          </a:p>
          <a:p>
            <a:pPr marL="742950" lvl="1"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Acceleration </a:t>
            </a:r>
          </a:p>
          <a:p>
            <a:pPr lvl="1"/>
            <a:r>
              <a:rPr lang="en-US" sz="28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469475576"/>
              </p:ext>
            </p:extLst>
          </p:nvPr>
        </p:nvGraphicFramePr>
        <p:xfrm>
          <a:off x="3389184" y="1750328"/>
          <a:ext cx="2032000" cy="633413"/>
        </p:xfrm>
        <a:graphic>
          <a:graphicData uri="http://schemas.openxmlformats.org/presentationml/2006/ole">
            <mc:AlternateContent xmlns:mc="http://schemas.openxmlformats.org/markup-compatibility/2006">
              <mc:Choice xmlns:v="urn:schemas-microsoft-com:vml" Requires="v">
                <p:oleObj spid="_x0000_s36532" name="Equation" r:id="rId4" imgW="647640" imgH="203040" progId="Equation.DSMT4">
                  <p:embed/>
                </p:oleObj>
              </mc:Choice>
              <mc:Fallback>
                <p:oleObj name="Equation" r:id="rId4" imgW="647640" imgH="203040" progId="Equation.DSMT4">
                  <p:embed/>
                  <p:pic>
                    <p:nvPicPr>
                      <p:cNvPr id="0" name=""/>
                      <p:cNvPicPr>
                        <a:picLocks noChangeAspect="1" noChangeArrowheads="1"/>
                      </p:cNvPicPr>
                      <p:nvPr/>
                    </p:nvPicPr>
                    <p:blipFill>
                      <a:blip r:embed="rId5"/>
                      <a:srcRect/>
                      <a:stretch>
                        <a:fillRect/>
                      </a:stretch>
                    </p:blipFill>
                    <p:spPr bwMode="auto">
                      <a:xfrm>
                        <a:off x="3389184" y="1750328"/>
                        <a:ext cx="2032000" cy="633413"/>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193544625"/>
              </p:ext>
            </p:extLst>
          </p:nvPr>
        </p:nvGraphicFramePr>
        <p:xfrm>
          <a:off x="2140742" y="2674689"/>
          <a:ext cx="4862513" cy="1184275"/>
        </p:xfrm>
        <a:graphic>
          <a:graphicData uri="http://schemas.openxmlformats.org/presentationml/2006/ole">
            <mc:AlternateContent xmlns:mc="http://schemas.openxmlformats.org/markup-compatibility/2006">
              <mc:Choice xmlns:v="urn:schemas-microsoft-com:vml" Requires="v">
                <p:oleObj spid="_x0000_s36533" name="Equation" r:id="rId6" imgW="1549080" imgH="380880" progId="Equation.DSMT4">
                  <p:embed/>
                </p:oleObj>
              </mc:Choice>
              <mc:Fallback>
                <p:oleObj name="Equation" r:id="rId6" imgW="1549080" imgH="380880" progId="Equation.DSMT4">
                  <p:embed/>
                  <p:pic>
                    <p:nvPicPr>
                      <p:cNvPr id="0" name=""/>
                      <p:cNvPicPr>
                        <a:picLocks noChangeAspect="1" noChangeArrowheads="1"/>
                      </p:cNvPicPr>
                      <p:nvPr/>
                    </p:nvPicPr>
                    <p:blipFill>
                      <a:blip r:embed="rId7"/>
                      <a:srcRect/>
                      <a:stretch>
                        <a:fillRect/>
                      </a:stretch>
                    </p:blipFill>
                    <p:spPr bwMode="auto">
                      <a:xfrm>
                        <a:off x="2140742" y="2674689"/>
                        <a:ext cx="4862513" cy="1184275"/>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794208667"/>
              </p:ext>
            </p:extLst>
          </p:nvPr>
        </p:nvGraphicFramePr>
        <p:xfrm>
          <a:off x="3233186" y="5227361"/>
          <a:ext cx="2787650" cy="1266825"/>
        </p:xfrm>
        <a:graphic>
          <a:graphicData uri="http://schemas.openxmlformats.org/presentationml/2006/ole">
            <mc:AlternateContent xmlns:mc="http://schemas.openxmlformats.org/markup-compatibility/2006">
              <mc:Choice xmlns:v="urn:schemas-microsoft-com:vml" Requires="v">
                <p:oleObj spid="_x0000_s36534" name="Equation" r:id="rId8" imgW="888840" imgH="406080" progId="Equation.DSMT4">
                  <p:embed/>
                </p:oleObj>
              </mc:Choice>
              <mc:Fallback>
                <p:oleObj name="Equation" r:id="rId8" imgW="888840" imgH="406080" progId="Equation.DSMT4">
                  <p:embed/>
                  <p:pic>
                    <p:nvPicPr>
                      <p:cNvPr id="0" name=""/>
                      <p:cNvPicPr>
                        <a:picLocks noChangeAspect="1" noChangeArrowheads="1"/>
                      </p:cNvPicPr>
                      <p:nvPr/>
                    </p:nvPicPr>
                    <p:blipFill>
                      <a:blip r:embed="rId9"/>
                      <a:srcRect/>
                      <a:stretch>
                        <a:fillRect/>
                      </a:stretch>
                    </p:blipFill>
                    <p:spPr bwMode="auto">
                      <a:xfrm>
                        <a:off x="3233186" y="5227361"/>
                        <a:ext cx="2787650" cy="1266825"/>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691435870"/>
              </p:ext>
            </p:extLst>
          </p:nvPr>
        </p:nvGraphicFramePr>
        <p:xfrm>
          <a:off x="3152879" y="3720784"/>
          <a:ext cx="2827338" cy="1266825"/>
        </p:xfrm>
        <a:graphic>
          <a:graphicData uri="http://schemas.openxmlformats.org/presentationml/2006/ole">
            <mc:AlternateContent xmlns:mc="http://schemas.openxmlformats.org/markup-compatibility/2006">
              <mc:Choice xmlns:v="urn:schemas-microsoft-com:vml" Requires="v">
                <p:oleObj spid="_x0000_s36535" name="Equation" r:id="rId10" imgW="901440" imgH="406080" progId="Equation.DSMT4">
                  <p:embed/>
                </p:oleObj>
              </mc:Choice>
              <mc:Fallback>
                <p:oleObj name="Equation" r:id="rId10" imgW="901440" imgH="406080" progId="Equation.DSMT4">
                  <p:embed/>
                  <p:pic>
                    <p:nvPicPr>
                      <p:cNvPr id="0" name=""/>
                      <p:cNvPicPr>
                        <a:picLocks noChangeAspect="1" noChangeArrowheads="1"/>
                      </p:cNvPicPr>
                      <p:nvPr/>
                    </p:nvPicPr>
                    <p:blipFill>
                      <a:blip r:embed="rId11"/>
                      <a:srcRect/>
                      <a:stretch>
                        <a:fillRect/>
                      </a:stretch>
                    </p:blipFill>
                    <p:spPr bwMode="auto">
                      <a:xfrm>
                        <a:off x="3152879" y="3720784"/>
                        <a:ext cx="2827338" cy="1266825"/>
                      </a:xfrm>
                      <a:prstGeom prst="rect">
                        <a:avLst/>
                      </a:prstGeom>
                      <a:noFill/>
                    </p:spPr>
                  </p:pic>
                </p:oleObj>
              </mc:Fallback>
            </mc:AlternateContent>
          </a:graphicData>
        </a:graphic>
      </p:graphicFrame>
    </p:spTree>
    <p:extLst>
      <p:ext uri="{BB962C8B-B14F-4D97-AF65-F5344CB8AC3E}">
        <p14:creationId xmlns:p14="http://schemas.microsoft.com/office/powerpoint/2010/main" val="21405108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5" name="Title 4"/>
          <p:cNvSpPr>
            <a:spLocks noGrp="1"/>
          </p:cNvSpPr>
          <p:nvPr>
            <p:ph type="title"/>
          </p:nvPr>
        </p:nvSpPr>
        <p:spPr/>
        <p:txBody>
          <a:bodyPr/>
          <a:lstStyle/>
          <a:p>
            <a:r>
              <a:rPr lang="en-US" dirty="0"/>
              <a:t>Topic Summary</a:t>
            </a:r>
          </a:p>
        </p:txBody>
      </p:sp>
      <p:sp>
        <p:nvSpPr>
          <p:cNvPr id="6" name="TextBox 5"/>
          <p:cNvSpPr txBox="1"/>
          <p:nvPr/>
        </p:nvSpPr>
        <p:spPr>
          <a:xfrm>
            <a:off x="457200" y="1371600"/>
            <a:ext cx="7895969" cy="4401205"/>
          </a:xfrm>
          <a:prstGeom prst="rect">
            <a:avLst/>
          </a:prstGeom>
          <a:noFill/>
        </p:spPr>
        <p:txBody>
          <a:bodyPr wrap="square" rtlCol="0">
            <a:spAutoFit/>
          </a:bodyPr>
          <a:lstStyle/>
          <a:p>
            <a:pPr marL="285750"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One-Dimensional Motion with Constant Acceleration</a:t>
            </a: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Freely Falling Objects</a:t>
            </a: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lvl="1"/>
            <a:r>
              <a:rPr lang="en-US" sz="28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377323209"/>
              </p:ext>
            </p:extLst>
          </p:nvPr>
        </p:nvGraphicFramePr>
        <p:xfrm>
          <a:off x="827881" y="2143919"/>
          <a:ext cx="7488238" cy="1068388"/>
        </p:xfrm>
        <a:graphic>
          <a:graphicData uri="http://schemas.openxmlformats.org/presentationml/2006/ole">
            <mc:AlternateContent xmlns:mc="http://schemas.openxmlformats.org/markup-compatibility/2006">
              <mc:Choice xmlns:v="urn:schemas-microsoft-com:vml" Requires="v">
                <p:oleObj spid="_x0000_s67822" name="Equation" r:id="rId4" imgW="2387520" imgH="342720" progId="Equation.DSMT4">
                  <p:embed/>
                </p:oleObj>
              </mc:Choice>
              <mc:Fallback>
                <p:oleObj name="Equation" r:id="rId4" imgW="2387520" imgH="342720" progId="Equation.DSMT4">
                  <p:embed/>
                  <p:pic>
                    <p:nvPicPr>
                      <p:cNvPr id="0" name=""/>
                      <p:cNvPicPr>
                        <a:picLocks noChangeAspect="1" noChangeArrowheads="1"/>
                      </p:cNvPicPr>
                      <p:nvPr/>
                    </p:nvPicPr>
                    <p:blipFill>
                      <a:blip r:embed="rId5"/>
                      <a:srcRect/>
                      <a:stretch>
                        <a:fillRect/>
                      </a:stretch>
                    </p:blipFill>
                    <p:spPr bwMode="auto">
                      <a:xfrm>
                        <a:off x="827881" y="2143919"/>
                        <a:ext cx="7488238" cy="1068388"/>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159235615"/>
              </p:ext>
            </p:extLst>
          </p:nvPr>
        </p:nvGraphicFramePr>
        <p:xfrm>
          <a:off x="3517106" y="3840887"/>
          <a:ext cx="2109788" cy="1227137"/>
        </p:xfrm>
        <a:graphic>
          <a:graphicData uri="http://schemas.openxmlformats.org/presentationml/2006/ole">
            <mc:AlternateContent xmlns:mc="http://schemas.openxmlformats.org/markup-compatibility/2006">
              <mc:Choice xmlns:v="urn:schemas-microsoft-com:vml" Requires="v">
                <p:oleObj spid="_x0000_s67823" name="Equation" r:id="rId6" imgW="672840" imgH="393480" progId="Equation.DSMT4">
                  <p:embed/>
                </p:oleObj>
              </mc:Choice>
              <mc:Fallback>
                <p:oleObj name="Equation" r:id="rId6" imgW="672840" imgH="393480" progId="Equation.DSMT4">
                  <p:embed/>
                  <p:pic>
                    <p:nvPicPr>
                      <p:cNvPr id="0" name=""/>
                      <p:cNvPicPr>
                        <a:picLocks noChangeAspect="1" noChangeArrowheads="1"/>
                      </p:cNvPicPr>
                      <p:nvPr/>
                    </p:nvPicPr>
                    <p:blipFill>
                      <a:blip r:embed="rId7"/>
                      <a:srcRect/>
                      <a:stretch>
                        <a:fillRect/>
                      </a:stretch>
                    </p:blipFill>
                    <p:spPr bwMode="auto">
                      <a:xfrm>
                        <a:off x="3517106" y="3840887"/>
                        <a:ext cx="2109788" cy="1227137"/>
                      </a:xfrm>
                      <a:prstGeom prst="rect">
                        <a:avLst/>
                      </a:prstGeom>
                      <a:noFill/>
                    </p:spPr>
                  </p:pic>
                </p:oleObj>
              </mc:Fallback>
            </mc:AlternateContent>
          </a:graphicData>
        </a:graphic>
      </p:graphicFrame>
    </p:spTree>
    <p:extLst>
      <p:ext uri="{BB962C8B-B14F-4D97-AF65-F5344CB8AC3E}">
        <p14:creationId xmlns:p14="http://schemas.microsoft.com/office/powerpoint/2010/main" val="7699064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FD85E-BB75-0449-9ADD-9F4394D25689}"/>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79372F20-FC30-3D48-BD18-8E7AF5F1DF13}"/>
              </a:ext>
            </a:extLst>
          </p:cNvPr>
          <p:cNvSpPr>
            <a:spLocks noGrp="1"/>
          </p:cNvSpPr>
          <p:nvPr>
            <p:ph type="ftr" sz="quarter" idx="11"/>
          </p:nvPr>
        </p:nvSpPr>
        <p:spPr/>
        <p:txBody>
          <a:bodyPr/>
          <a:lstStyle/>
          <a:p>
            <a:r>
              <a:rPr lang="en-US"/>
              <a:t>©Cengage</a:t>
            </a:r>
            <a:endParaRPr lang="en-US" dirty="0"/>
          </a:p>
        </p:txBody>
      </p:sp>
      <p:pic>
        <p:nvPicPr>
          <p:cNvPr id="5" name="Picture 4">
            <a:extLst>
              <a:ext uri="{FF2B5EF4-FFF2-40B4-BE49-F238E27FC236}">
                <a16:creationId xmlns:a16="http://schemas.microsoft.com/office/drawing/2014/main" id="{43A4E1B8-0888-4E47-B459-B2387F564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171" y="11330"/>
            <a:ext cx="6988629" cy="6835801"/>
          </a:xfrm>
          <a:prstGeom prst="rect">
            <a:avLst/>
          </a:prstGeom>
        </p:spPr>
      </p:pic>
    </p:spTree>
    <p:extLst>
      <p:ext uri="{BB962C8B-B14F-4D97-AF65-F5344CB8AC3E}">
        <p14:creationId xmlns:p14="http://schemas.microsoft.com/office/powerpoint/2010/main" val="986434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2082801"/>
            <a:ext cx="8128000" cy="3879850"/>
          </a:xfrm>
        </p:spPr>
        <p:txBody>
          <a:bodyPr>
            <a:normAutofit/>
          </a:bodyPr>
          <a:lstStyle/>
          <a:p>
            <a:pPr marL="609600" indent="-609600">
              <a:buClr>
                <a:schemeClr val="tx1"/>
              </a:buClr>
              <a:buFontTx/>
              <a:buAutoNum type="arabicPeriod"/>
            </a:pPr>
            <a:r>
              <a:rPr lang="en-US" altLang="en-US" b="1" dirty="0"/>
              <a:t>A moving car with constant acceleration can never stop and stay stopped.</a:t>
            </a:r>
          </a:p>
          <a:p>
            <a:pPr marL="609600" indent="-609600">
              <a:buClr>
                <a:schemeClr val="tx1"/>
              </a:buClr>
              <a:buFontTx/>
              <a:buAutoNum type="arabicPeriod"/>
            </a:pPr>
            <a:r>
              <a:rPr lang="en-US" altLang="en-US" dirty="0"/>
              <a:t>If a car is traveling eastward, its acceleration is eastward.</a:t>
            </a:r>
          </a:p>
          <a:p>
            <a:pPr marL="609600" indent="-609600">
              <a:buClr>
                <a:schemeClr val="tx1"/>
              </a:buClr>
              <a:buFontTx/>
              <a:buAutoNum type="arabicPeriod"/>
            </a:pPr>
            <a:r>
              <a:rPr lang="en-US" altLang="en-US" dirty="0"/>
              <a:t>If a car is slowing down, its acceleration must be negative.</a:t>
            </a:r>
          </a:p>
          <a:p>
            <a:pPr marL="609600" indent="-609600">
              <a:buClr>
                <a:schemeClr val="tx1"/>
              </a:buClr>
              <a:buFontTx/>
              <a:buAutoNum type="arabicPeriod"/>
            </a:pPr>
            <a:r>
              <a:rPr lang="en-US" altLang="en-US" dirty="0"/>
              <a:t>If a car is speeding up, its acceleration must be greater than zero.</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8128000" cy="711201"/>
          </a:xfrm>
        </p:spPr>
        <p:txBody>
          <a:bodyPr>
            <a:normAutofit/>
          </a:bodyPr>
          <a:lstStyle/>
          <a:p>
            <a:pPr marL="0" indent="0">
              <a:buNone/>
            </a:pPr>
            <a:r>
              <a:rPr lang="en-US" altLang="en-US" dirty="0"/>
              <a:t>Which of the following is true?</a:t>
            </a:r>
            <a:endParaRPr lang="en-US" dirty="0"/>
          </a:p>
        </p:txBody>
      </p:sp>
      <p:sp>
        <p:nvSpPr>
          <p:cNvPr id="2" name="Title 1"/>
          <p:cNvSpPr>
            <a:spLocks noGrp="1"/>
          </p:cNvSpPr>
          <p:nvPr>
            <p:ph type="title"/>
          </p:nvPr>
        </p:nvSpPr>
        <p:spPr/>
        <p:txBody>
          <a:bodyPr/>
          <a:lstStyle/>
          <a:p>
            <a:r>
              <a:rPr lang="en-US" dirty="0"/>
              <a:t>Reading Question 2-4</a:t>
            </a:r>
          </a:p>
        </p:txBody>
      </p:sp>
    </p:spTree>
    <p:extLst>
      <p:ext uri="{BB962C8B-B14F-4D97-AF65-F5344CB8AC3E}">
        <p14:creationId xmlns:p14="http://schemas.microsoft.com/office/powerpoint/2010/main" val="8529743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10.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11.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12.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13.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14.xml><?xml version="1.0" encoding="utf-8"?>
<p:tagLst xmlns:a="http://schemas.openxmlformats.org/drawingml/2006/main" xmlns:r="http://schemas.openxmlformats.org/officeDocument/2006/relationships" xmlns:p="http://schemas.openxmlformats.org/presentationml/2006/main">
  <p:tag name="ANSWERBULLETS" val="3"/>
  <p:tag name="OLDNUMANSWERS" val="9"/>
  <p:tag name="TEXTLENGTH" val="124"/>
  <p:tag name="FONTSIZE" val="20"/>
  <p:tag name="BULLETTYPE" val="ppBulletArabicPeriod"/>
  <p:tag name="ANSWERTEXT" val="2 mph&#10;4 mph&#10;6 mph&#10;8 mph&#10;10 mph&#10;12 mph&#10;14 mph&#10;exactly halfway between two of the values above&#10;impossible to determine"/>
</p:tagLst>
</file>

<file path=ppt/tags/tag15.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1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17.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18.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19.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2.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20.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21.xml><?xml version="1.0" encoding="utf-8"?>
<p:tagLst xmlns:a="http://schemas.openxmlformats.org/drawingml/2006/main" xmlns:r="http://schemas.openxmlformats.org/officeDocument/2006/relationships" xmlns:p="http://schemas.openxmlformats.org/presentationml/2006/main">
  <p:tag name="ANSWERBULLETS" val="3"/>
  <p:tag name="OLDNUMANSWERS" val="8"/>
  <p:tag name="TEXTLENGTH" val="116"/>
  <p:tag name="FONTSIZE" val="18"/>
  <p:tag name="BULLETTYPE" val="ppBulletArabicPeriod"/>
  <p:tag name="ANSWERTEXT" val="only Amy&#10;only Brad&#10;only Cate&#10;Amy and Brad&#10;Amy and Cate&#10;Brad and Cate&#10;all are the same&#10;impossible to determine"/>
</p:tagLst>
</file>

<file path=ppt/tags/tag22.xml><?xml version="1.0" encoding="utf-8"?>
<p:tagLst xmlns:a="http://schemas.openxmlformats.org/drawingml/2006/main" xmlns:r="http://schemas.openxmlformats.org/officeDocument/2006/relationships" xmlns:p="http://schemas.openxmlformats.org/presentationml/2006/main">
  <p:tag name="ANSWERBULLETS" val="3"/>
  <p:tag name="OLDNUMANSWERS" val="8"/>
  <p:tag name="TEXTLENGTH" val="116"/>
  <p:tag name="FONTSIZE" val="18"/>
  <p:tag name="BULLETTYPE" val="ppBulletArabicPeriod"/>
  <p:tag name="ANSWERTEXT" val="only Amy&#10;only Brad&#10;only Cate&#10;Amy and Brad&#10;Amy and Cate&#10;Brad and Cate&#10;all are the same&#10;impossible to determine"/>
</p:tagLst>
</file>

<file path=ppt/tags/tag23.xml><?xml version="1.0" encoding="utf-8"?>
<p:tagLst xmlns:a="http://schemas.openxmlformats.org/drawingml/2006/main" xmlns:r="http://schemas.openxmlformats.org/officeDocument/2006/relationships" xmlns:p="http://schemas.openxmlformats.org/presentationml/2006/main">
  <p:tag name="ANSWERBULLETS" val="3"/>
  <p:tag name="OLDNUMANSWERS" val="10"/>
  <p:tag name="TEXTLENGTH" val="96"/>
  <p:tag name="FONTSIZE" val="18"/>
  <p:tag name="BULLETTYPE" val="ppBulletArabicPeriod"/>
  <p:tag name="ANSWERTEXT" val="1 m&#10;3 m&#10;5 m&#10;7 m&#10;9 m&#10;11 m&#10;13 m&#10;15 m&#10;17 m&#10;exactly halfway between two of the values above"/>
</p:tagLst>
</file>

<file path=ppt/tags/tag24.xml><?xml version="1.0" encoding="utf-8"?>
<p:tagLst xmlns:a="http://schemas.openxmlformats.org/drawingml/2006/main" xmlns:r="http://schemas.openxmlformats.org/officeDocument/2006/relationships" xmlns:p="http://schemas.openxmlformats.org/presentationml/2006/main">
  <p:tag name="ANSWERBULLETS" val="3"/>
  <p:tag name="OLDNUMANSWERS" val="5"/>
  <p:tag name="TEXTLENGTH" val="111"/>
  <p:tag name="FONTSIZE" val="20"/>
  <p:tag name="BULLETTYPE" val="ppBulletArabicPeriod"/>
  <p:tag name="ANSWERTEXT" val="none; they all have different average speeds&#10;Amy and Brad&#10;Amy and Cate&#10;Brad and Cate&#10;all three are the same"/>
</p:tagLst>
</file>

<file path=ppt/tags/tag25.xml><?xml version="1.0" encoding="utf-8"?>
<p:tagLst xmlns:a="http://schemas.openxmlformats.org/drawingml/2006/main" xmlns:r="http://schemas.openxmlformats.org/officeDocument/2006/relationships" xmlns:p="http://schemas.openxmlformats.org/presentationml/2006/main">
  <p:tag name="ANSWERBULLETS" val="3"/>
  <p:tag name="OLDNUMANSWERS" val="8"/>
  <p:tag name="TEXTLENGTH" val="90"/>
  <p:tag name="FONTSIZE" val="20"/>
  <p:tag name="BULLETTYPE" val="ppBulletArabicPeriod"/>
  <p:tag name="ANSWERTEXT" val="None&#10;Amy only&#10;Brad only&#10;Cate only&#10;Amy and Brad&#10;Amy and Cate&#10;Brad and Cate&#10;All three"/>
</p:tagLst>
</file>

<file path=ppt/tags/tag26.xml><?xml version="1.0" encoding="utf-8"?>
<p:tagLst xmlns:a="http://schemas.openxmlformats.org/drawingml/2006/main" xmlns:r="http://schemas.openxmlformats.org/officeDocument/2006/relationships" xmlns:p="http://schemas.openxmlformats.org/presentationml/2006/main">
  <p:tag name="ANSWERBULLETS" val="3"/>
  <p:tag name="OLDNUMANSWERS" val="10"/>
  <p:tag name="TEXTLENGTH" val="170"/>
  <p:tag name="FONTSIZE" val="18"/>
  <p:tag name="BULLETTYPE" val="ppBulletArabicPeriod"/>
  <p:tag name="ANSWERTEXT" val="0–1 s &#10;1–2 s &#10;2–3 s &#10;3–4 s &#10;4–5 s &#10;5–6 s &#10;None of the time intervals &#10;Two of the time intervals &#10;Three of the time intervals &#10;Four or more of the time intervals "/>
</p:tagLst>
</file>

<file path=ppt/tags/tag3.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4.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5.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7.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8.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9.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heme/theme1.xml><?xml version="1.0" encoding="utf-8"?>
<a:theme xmlns:a="http://schemas.openxmlformats.org/drawingml/2006/main" name=" Black ">
  <a:themeElements>
    <a:clrScheme name="Katz">
      <a:dk1>
        <a:sysClr val="windowText" lastClr="000000"/>
      </a:dk1>
      <a:lt1>
        <a:sysClr val="window" lastClr="FFFFFF"/>
      </a:lt1>
      <a:dk2>
        <a:srgbClr val="203363"/>
      </a:dk2>
      <a:lt2>
        <a:srgbClr val="EEECE1"/>
      </a:lt2>
      <a:accent1>
        <a:srgbClr val="96C9C3"/>
      </a:accent1>
      <a:accent2>
        <a:srgbClr val="8BC8DB"/>
      </a:accent2>
      <a:accent3>
        <a:srgbClr val="E1E9B5"/>
      </a:accent3>
      <a:accent4>
        <a:srgbClr val="3E1A2B"/>
      </a:accent4>
      <a:accent5>
        <a:srgbClr val="306D7F"/>
      </a:accent5>
      <a:accent6>
        <a:srgbClr val="165928"/>
      </a:accent6>
      <a:hlink>
        <a:srgbClr val="0000FF"/>
      </a:hlink>
      <a:folHlink>
        <a:srgbClr val="80008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17261</TotalTime>
  <Words>12585</Words>
  <Application>Microsoft Macintosh PowerPoint</Application>
  <PresentationFormat>On-screen Show (4:3)</PresentationFormat>
  <Paragraphs>1349</Paragraphs>
  <Slides>85</Slides>
  <Notes>72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91" baseType="lpstr">
      <vt:lpstr>Arial</vt:lpstr>
      <vt:lpstr>Calibri</vt:lpstr>
      <vt:lpstr>Rockwell</vt:lpstr>
      <vt:lpstr>Times New Roman</vt:lpstr>
      <vt:lpstr> Black </vt:lpstr>
      <vt:lpstr>Equation</vt:lpstr>
      <vt:lpstr>Topic 2: Motion in One Dimension</vt:lpstr>
      <vt:lpstr>Reading Question 2-1</vt:lpstr>
      <vt:lpstr>Reading Question 2-1</vt:lpstr>
      <vt:lpstr>Reading Question 2-2</vt:lpstr>
      <vt:lpstr>Reading Question 2-2</vt:lpstr>
      <vt:lpstr>Reading Question 2-3</vt:lpstr>
      <vt:lpstr>Reading Question 2-3</vt:lpstr>
      <vt:lpstr>Reading Question 2-4</vt:lpstr>
      <vt:lpstr>Reading Question 2-4</vt:lpstr>
      <vt:lpstr>Reading Question 2-5</vt:lpstr>
      <vt:lpstr>Reading Question 2-5</vt:lpstr>
      <vt:lpstr>Reading Question 2-6</vt:lpstr>
      <vt:lpstr>Reading Question 2-6</vt:lpstr>
      <vt:lpstr>TOPIC Discussion</vt:lpstr>
      <vt:lpstr>Displacement</vt:lpstr>
      <vt:lpstr>Displacement</vt:lpstr>
      <vt:lpstr>Displacement</vt:lpstr>
      <vt:lpstr>Displacement</vt:lpstr>
      <vt:lpstr>Velocity</vt:lpstr>
      <vt:lpstr>Velocity</vt:lpstr>
      <vt:lpstr>Velocity</vt:lpstr>
      <vt:lpstr>Velocity</vt:lpstr>
      <vt:lpstr>Velocity</vt:lpstr>
      <vt:lpstr>Think – Pair – Share</vt:lpstr>
      <vt:lpstr>Think – Pair – Share</vt:lpstr>
      <vt:lpstr>Think – Pair – Share</vt:lpstr>
      <vt:lpstr>Think – Pair – Share</vt:lpstr>
      <vt:lpstr>Graphical Interpretation of Velocity</vt:lpstr>
      <vt:lpstr>Graphical Interpretation of Velocity</vt:lpstr>
      <vt:lpstr>Graphical Interpretation of Velocity</vt:lpstr>
      <vt:lpstr>Instantaneous Velocity</vt:lpstr>
      <vt:lpstr>Instantaneous Velocity</vt:lpstr>
      <vt:lpstr>Instantaneous Velocity</vt:lpstr>
      <vt:lpstr>Average Acceleration</vt:lpstr>
      <vt:lpstr>Average Acceleration</vt:lpstr>
      <vt:lpstr>Average Acceleration</vt:lpstr>
      <vt:lpstr>Think – Pair – Share</vt:lpstr>
      <vt:lpstr>Think – Pair – Share</vt:lpstr>
      <vt:lpstr>Think – Pair – Share</vt:lpstr>
      <vt:lpstr>PowerPoint Presentation</vt:lpstr>
      <vt:lpstr>Instantaneous Acceleration</vt:lpstr>
      <vt:lpstr>Instantaneous Acceleration</vt:lpstr>
      <vt:lpstr>Think – Pair – Share</vt:lpstr>
      <vt:lpstr>Motion Diagrams</vt:lpstr>
      <vt:lpstr>Motion Diagrams</vt:lpstr>
      <vt:lpstr>Motion Diagrams</vt:lpstr>
      <vt:lpstr>Think – Pair – Share</vt:lpstr>
      <vt:lpstr>Think – Pair – Share</vt:lpstr>
      <vt:lpstr>Think – Pair – Share</vt:lpstr>
      <vt:lpstr>Think – Pair – Share</vt:lpstr>
      <vt:lpstr>One-Dimensional Motion with Constant Acceleration</vt:lpstr>
      <vt:lpstr>One-Dimensional Motion with Constant Acceleration</vt:lpstr>
      <vt:lpstr>One-Dimensional Motion with Constant Acceleration</vt:lpstr>
      <vt:lpstr>One-Dimensional Motion with Constant Acceleration</vt:lpstr>
      <vt:lpstr>One-Dimensional Motion with Constant Acceleration</vt:lpstr>
      <vt:lpstr>One-Dimensional Motion with Constant Acceleration</vt:lpstr>
      <vt:lpstr>One-Dimensional Motion with Constant Acceleration</vt:lpstr>
      <vt:lpstr>One-Dimensional Motion with Constant Acceleration: Problem-Solving Strategy</vt:lpstr>
      <vt:lpstr>Freely Falling Objects</vt:lpstr>
      <vt:lpstr>Freely Falling Objects</vt:lpstr>
      <vt:lpstr>Think – Pair – Share</vt:lpstr>
      <vt:lpstr>Think – Pair – Share</vt:lpstr>
      <vt:lpstr>Think – Pair – Share</vt:lpstr>
      <vt:lpstr>Think – Pair – Share</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TOPIC summary</vt:lpstr>
      <vt:lpstr>Topic Summary</vt:lpstr>
      <vt:lpstr>Topic Summary</vt:lpstr>
      <vt:lpstr>PowerPoint Presentation</vt:lpstr>
    </vt:vector>
  </TitlesOfParts>
  <Company>Kettering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Ludwigsen</dc:creator>
  <cp:lastModifiedBy>Neil Whitehead</cp:lastModifiedBy>
  <cp:revision>729</cp:revision>
  <dcterms:created xsi:type="dcterms:W3CDTF">2015-01-10T11:29:24Z</dcterms:created>
  <dcterms:modified xsi:type="dcterms:W3CDTF">2019-08-20T04:09:02Z</dcterms:modified>
</cp:coreProperties>
</file>