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415" r:id="rId2"/>
    <p:sldId id="456" r:id="rId3"/>
    <p:sldId id="496" r:id="rId4"/>
    <p:sldId id="398" r:id="rId5"/>
    <p:sldId id="497" r:id="rId6"/>
    <p:sldId id="458" r:id="rId7"/>
    <p:sldId id="498" r:id="rId8"/>
    <p:sldId id="459" r:id="rId9"/>
    <p:sldId id="499" r:id="rId10"/>
    <p:sldId id="461" r:id="rId11"/>
    <p:sldId id="500" r:id="rId12"/>
    <p:sldId id="377" r:id="rId13"/>
    <p:sldId id="462" r:id="rId14"/>
    <p:sldId id="424" r:id="rId15"/>
    <p:sldId id="463" r:id="rId16"/>
    <p:sldId id="466" r:id="rId17"/>
    <p:sldId id="483" r:id="rId18"/>
    <p:sldId id="484" r:id="rId19"/>
    <p:sldId id="485" r:id="rId20"/>
    <p:sldId id="501" r:id="rId21"/>
    <p:sldId id="464" r:id="rId22"/>
    <p:sldId id="467" r:id="rId23"/>
    <p:sldId id="468" r:id="rId24"/>
    <p:sldId id="469" r:id="rId25"/>
    <p:sldId id="470" r:id="rId26"/>
    <p:sldId id="471" r:id="rId27"/>
    <p:sldId id="472" r:id="rId28"/>
    <p:sldId id="473" r:id="rId29"/>
    <p:sldId id="474" r:id="rId30"/>
    <p:sldId id="486" r:id="rId31"/>
    <p:sldId id="487" r:id="rId32"/>
    <p:sldId id="475" r:id="rId33"/>
    <p:sldId id="476" r:id="rId34"/>
    <p:sldId id="477" r:id="rId35"/>
    <p:sldId id="494" r:id="rId36"/>
    <p:sldId id="495" r:id="rId37"/>
    <p:sldId id="315" r:id="rId38"/>
    <p:sldId id="503" r:id="rId39"/>
    <p:sldId id="455" r:id="rId40"/>
    <p:sldId id="478" r:id="rId41"/>
    <p:sldId id="479" r:id="rId42"/>
    <p:sldId id="480" r:id="rId43"/>
    <p:sldId id="481" r:id="rId44"/>
    <p:sldId id="505" r:id="rId45"/>
    <p:sldId id="50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English" initials="SE" lastIdx="3" clrIdx="0">
    <p:extLst>
      <p:ext uri="{19B8F6BF-5375-455C-9EA6-DF929625EA0E}">
        <p15:presenceInfo xmlns:p15="http://schemas.microsoft.com/office/powerpoint/2012/main" userId="02bd840220db9d8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55146" autoAdjust="0"/>
  </p:normalViewPr>
  <p:slideViewPr>
    <p:cSldViewPr snapToGrid="0" snapToObjects="1">
      <p:cViewPr varScale="1">
        <p:scale>
          <a:sx n="59" d="100"/>
          <a:sy n="59" d="100"/>
        </p:scale>
        <p:origin x="1704" y="17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1890"/>
    </p:cViewPr>
  </p:sorterViewPr>
  <p:notesViewPr>
    <p:cSldViewPr snapToGrid="0" snapToObjects="1">
      <p:cViewPr varScale="1">
        <p:scale>
          <a:sx n="71" d="100"/>
          <a:sy n="71" d="100"/>
        </p:scale>
        <p:origin x="-296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15.wmf"/><Relationship Id="rId4" Type="http://schemas.openxmlformats.org/officeDocument/2006/relationships/image" Target="../media/image4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32.wmf"/><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81CFA4-6DC3-3C44-997B-112D8169BB26}" type="datetimeFigureOut">
              <a:rPr lang="en-US" smtClean="0"/>
              <a:t>8/29/19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89803D-2241-B141-8AF3-0FD7F6C54ED9}" type="slidenum">
              <a:rPr lang="en-US" smtClean="0"/>
              <a:t>‹#›</a:t>
            </a:fld>
            <a:endParaRPr lang="en-US"/>
          </a:p>
        </p:txBody>
      </p:sp>
    </p:spTree>
    <p:extLst>
      <p:ext uri="{BB962C8B-B14F-4D97-AF65-F5344CB8AC3E}">
        <p14:creationId xmlns:p14="http://schemas.microsoft.com/office/powerpoint/2010/main" val="3573348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FD94FA-25A7-3A42-805F-E93AF82D3ACA}" type="datetimeFigureOut">
              <a:rPr lang="en-US" smtClean="0"/>
              <a:t>8/29/19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7E7F27-47DB-D94D-995F-E3088F8069A6}" type="slidenum">
              <a:rPr lang="en-US" smtClean="0"/>
              <a:t>‹#›</a:t>
            </a:fld>
            <a:endParaRPr lang="en-US"/>
          </a:p>
        </p:txBody>
      </p:sp>
    </p:spTree>
    <p:extLst>
      <p:ext uri="{BB962C8B-B14F-4D97-AF65-F5344CB8AC3E}">
        <p14:creationId xmlns:p14="http://schemas.microsoft.com/office/powerpoint/2010/main" val="21982675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1</a:t>
            </a:fld>
            <a:endParaRPr lang="en-US"/>
          </a:p>
        </p:txBody>
      </p:sp>
    </p:spTree>
    <p:extLst>
      <p:ext uri="{BB962C8B-B14F-4D97-AF65-F5344CB8AC3E}">
        <p14:creationId xmlns:p14="http://schemas.microsoft.com/office/powerpoint/2010/main" val="1450944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Do a quick calculation and compare it to a classmate. Let’s talk in a few minutes. </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b="0" dirty="0"/>
                  <a:t> 1.33 m/s</a:t>
                </a:r>
                <a:endParaRPr lang="en-US" altLang="en-US" sz="1200" b="1" dirty="0"/>
              </a:p>
              <a:p>
                <a:endParaRPr lang="en-US" b="1" dirty="0"/>
              </a:p>
              <a:p>
                <a:r>
                  <a:rPr lang="en-US" b="1" dirty="0"/>
                  <a:t>Reasoning:</a:t>
                </a:r>
                <a:r>
                  <a:rPr lang="en-US" b="1" baseline="0" dirty="0"/>
                  <a:t> </a:t>
                </a:r>
                <a:r>
                  <a:rPr lang="en-GB" sz="1200" kern="1200" dirty="0">
                    <a:solidFill>
                      <a:schemeClr val="tx1"/>
                    </a:solidFill>
                    <a:effectLst/>
                    <a:latin typeface="+mn-lt"/>
                    <a:ea typeface="+mn-ea"/>
                    <a:cs typeface="+mn-cs"/>
                  </a:rPr>
                  <a:t>Her average velocity has magnitude </a:t>
                </a:r>
                <a14:m>
                  <m:oMath xmlns:m="http://schemas.openxmlformats.org/officeDocument/2006/math">
                    <m:d>
                      <m:dPr>
                        <m:begChr m:val="|"/>
                        <m:endChr m:val="|"/>
                        <m:ctrlPr>
                          <a:rPr lang="en-GB" sz="1200" i="1" kern="1200" smtClean="0">
                            <a:solidFill>
                              <a:schemeClr val="tx1"/>
                            </a:solidFill>
                            <a:effectLst/>
                            <a:latin typeface="Cambria Math" panose="02040503050406030204" pitchFamily="18" charset="0"/>
                            <a:ea typeface="+mn-ea"/>
                            <a:cs typeface="+mn-cs"/>
                          </a:rPr>
                        </m:ctrlPr>
                      </m:dPr>
                      <m:e>
                        <m:sSub>
                          <m:sSubPr>
                            <m:ctrlPr>
                              <a:rPr lang="en-GB" sz="1200" i="1" kern="1200" smtClean="0">
                                <a:solidFill>
                                  <a:schemeClr val="tx1"/>
                                </a:solidFill>
                                <a:effectLst/>
                                <a:latin typeface="Cambria Math" panose="02040503050406030204" pitchFamily="18" charset="0"/>
                                <a:ea typeface="+mn-ea"/>
                                <a:cs typeface="+mn-cs"/>
                              </a:rPr>
                            </m:ctrlPr>
                          </m:sSubPr>
                          <m:e>
                            <m:acc>
                              <m:accPr>
                                <m:chr m:val="⃗"/>
                                <m:ctrlPr>
                                  <a:rPr lang="en-GB" sz="1200" i="1" kern="1200" smtClean="0">
                                    <a:solidFill>
                                      <a:schemeClr val="tx1"/>
                                    </a:solidFill>
                                    <a:effectLst/>
                                    <a:latin typeface="Cambria Math" panose="02040503050406030204" pitchFamily="18" charset="0"/>
                                    <a:ea typeface="+mn-ea"/>
                                    <a:cs typeface="+mn-cs"/>
                                  </a:rPr>
                                </m:ctrlPr>
                              </m:accPr>
                              <m:e>
                                <m:r>
                                  <a:rPr lang="en-US" sz="1200" b="1" i="0" kern="1200" smtClean="0">
                                    <a:solidFill>
                                      <a:schemeClr val="tx1"/>
                                    </a:solidFill>
                                    <a:effectLst/>
                                    <a:latin typeface="Cambria Math" panose="02040503050406030204" pitchFamily="18" charset="0"/>
                                    <a:ea typeface="+mn-ea"/>
                                    <a:cs typeface="+mn-cs"/>
                                  </a:rPr>
                                  <m:t>𝐯</m:t>
                                </m:r>
                              </m:e>
                            </m:acc>
                          </m:e>
                          <m:sub>
                            <m:r>
                              <m:rPr>
                                <m:sty m:val="p"/>
                              </m:rPr>
                              <a:rPr lang="en-US" sz="1200" b="0" i="0" kern="1200" smtClean="0">
                                <a:solidFill>
                                  <a:schemeClr val="tx1"/>
                                </a:solidFill>
                                <a:effectLst/>
                                <a:latin typeface="Cambria Math" panose="02040503050406030204" pitchFamily="18" charset="0"/>
                                <a:ea typeface="+mn-ea"/>
                                <a:cs typeface="+mn-cs"/>
                              </a:rPr>
                              <m:t>av</m:t>
                            </m:r>
                          </m:sub>
                        </m:sSub>
                      </m:e>
                    </m:d>
                  </m:oMath>
                </a14:m>
                <a:r>
                  <a:rPr lang="en-US" sz="1200" kern="1200" dirty="0">
                    <a:solidFill>
                      <a:schemeClr val="tx1"/>
                    </a:solidFill>
                    <a:effectLst/>
                    <a:latin typeface="+mn-lt"/>
                    <a:ea typeface="+mn-ea"/>
                    <a:cs typeface="+mn-cs"/>
                  </a:rPr>
                  <a:t> = </a:t>
                </a:r>
                <a14:m>
                  <m:oMath xmlns:m="http://schemas.openxmlformats.org/officeDocument/2006/math">
                    <m:d>
                      <m:dPr>
                        <m:begChr m:val="|"/>
                        <m:endChr m:val="|"/>
                        <m:ctrlPr>
                          <a:rPr lang="en-US" sz="1200" i="1" kern="1200" dirty="0" smtClean="0">
                            <a:solidFill>
                              <a:schemeClr val="tx1"/>
                            </a:solidFill>
                            <a:effectLst/>
                            <a:latin typeface="Cambria Math" panose="02040503050406030204" pitchFamily="18" charset="0"/>
                            <a:ea typeface="+mn-ea"/>
                            <a:cs typeface="+mn-cs"/>
                          </a:rPr>
                        </m:ctrlPr>
                      </m:dPr>
                      <m:e>
                        <m:f>
                          <m:fPr>
                            <m:ctrlPr>
                              <a:rPr lang="en-US" sz="1200" i="1" kern="1200" dirty="0" smtClean="0">
                                <a:solidFill>
                                  <a:schemeClr val="tx1"/>
                                </a:solidFill>
                                <a:effectLst/>
                                <a:latin typeface="Cambria Math" panose="02040503050406030204" pitchFamily="18" charset="0"/>
                                <a:ea typeface="+mn-ea"/>
                                <a:cs typeface="+mn-cs"/>
                              </a:rPr>
                            </m:ctrlPr>
                          </m:fPr>
                          <m:num>
                            <m:r>
                              <m:rPr>
                                <m:sty m:val="p"/>
                              </m:rPr>
                              <a:rPr lang="el-GR" sz="1200" i="1" kern="1200" dirty="0" smtClean="0">
                                <a:solidFill>
                                  <a:schemeClr val="tx1"/>
                                </a:solidFill>
                                <a:effectLst/>
                                <a:latin typeface="Cambria Math" panose="02040503050406030204" pitchFamily="18" charset="0"/>
                                <a:ea typeface="Cambria Math" panose="02040503050406030204" pitchFamily="18" charset="0"/>
                                <a:cs typeface="+mn-cs"/>
                              </a:rPr>
                              <m:t>Δ</m:t>
                            </m:r>
                            <m:acc>
                              <m:accPr>
                                <m:chr m:val="⃗"/>
                                <m:ctrlPr>
                                  <a:rPr lang="el-GR" sz="1200" i="1" kern="1200" dirty="0" smtClean="0">
                                    <a:solidFill>
                                      <a:schemeClr val="tx1"/>
                                    </a:solidFill>
                                    <a:effectLst/>
                                    <a:latin typeface="Cambria Math" panose="02040503050406030204" pitchFamily="18" charset="0"/>
                                    <a:ea typeface="Cambria Math" panose="02040503050406030204" pitchFamily="18" charset="0"/>
                                    <a:cs typeface="+mn-cs"/>
                                  </a:rPr>
                                </m:ctrlPr>
                              </m:accPr>
                              <m:e>
                                <m:r>
                                  <a:rPr lang="en-US" sz="1200" b="1" i="0" kern="1200" dirty="0" smtClean="0">
                                    <a:solidFill>
                                      <a:schemeClr val="tx1"/>
                                    </a:solidFill>
                                    <a:effectLst/>
                                    <a:latin typeface="Cambria Math" panose="02040503050406030204" pitchFamily="18" charset="0"/>
                                    <a:ea typeface="Cambria Math" panose="02040503050406030204" pitchFamily="18" charset="0"/>
                                    <a:cs typeface="+mn-cs"/>
                                  </a:rPr>
                                  <m:t>𝐫</m:t>
                                </m:r>
                              </m:e>
                            </m:acc>
                          </m:num>
                          <m:den>
                            <m:r>
                              <m:rPr>
                                <m:sty m:val="p"/>
                              </m:rPr>
                              <a:rPr lang="el-GR" sz="1200" i="1" kern="1200" dirty="0" smtClean="0">
                                <a:solidFill>
                                  <a:schemeClr val="tx1"/>
                                </a:solidFill>
                                <a:effectLst/>
                                <a:latin typeface="Cambria Math" panose="02040503050406030204" pitchFamily="18" charset="0"/>
                                <a:ea typeface="Cambria Math" panose="02040503050406030204" pitchFamily="18" charset="0"/>
                                <a:cs typeface="+mn-cs"/>
                              </a:rPr>
                              <m:t>Δ</m:t>
                            </m:r>
                            <m:r>
                              <a:rPr lang="en-US" sz="1200" b="0" i="1" kern="1200" dirty="0" smtClean="0">
                                <a:solidFill>
                                  <a:schemeClr val="tx1"/>
                                </a:solidFill>
                                <a:effectLst/>
                                <a:latin typeface="Cambria Math" panose="02040503050406030204" pitchFamily="18" charset="0"/>
                                <a:ea typeface="Cambria Math" panose="02040503050406030204" pitchFamily="18" charset="0"/>
                                <a:cs typeface="+mn-cs"/>
                              </a:rPr>
                              <m:t>𝑡</m:t>
                            </m:r>
                          </m:den>
                        </m:f>
                      </m:e>
                    </m:d>
                  </m:oMath>
                </a14:m>
                <a:r>
                  <a:rPr lang="en-US" sz="1200" kern="1200" dirty="0">
                    <a:solidFill>
                      <a:schemeClr val="tx1"/>
                    </a:solidFill>
                    <a:effectLst/>
                    <a:latin typeface="+mn-lt"/>
                    <a:ea typeface="+mn-ea"/>
                    <a:cs typeface="+mn-cs"/>
                  </a:rPr>
                  <a:t> = </a:t>
                </a:r>
                <a14:m>
                  <m:oMath xmlns:m="http://schemas.openxmlformats.org/officeDocument/2006/math">
                    <m:f>
                      <m:fPr>
                        <m:ctrlPr>
                          <a:rPr lang="en-US" sz="1200" i="1" kern="1200" dirty="0" smtClean="0">
                            <a:solidFill>
                              <a:schemeClr val="tx1"/>
                            </a:solidFill>
                            <a:effectLst/>
                            <a:latin typeface="Cambria Math" panose="02040503050406030204" pitchFamily="18" charset="0"/>
                            <a:ea typeface="+mn-ea"/>
                            <a:cs typeface="+mn-cs"/>
                          </a:rPr>
                        </m:ctrlPr>
                      </m:fPr>
                      <m:num>
                        <m:r>
                          <a:rPr lang="en-US" sz="1200" b="0" i="1" kern="1200" dirty="0" smtClean="0">
                            <a:solidFill>
                              <a:schemeClr val="tx1"/>
                            </a:solidFill>
                            <a:effectLst/>
                            <a:latin typeface="Cambria Math" panose="02040503050406030204" pitchFamily="18" charset="0"/>
                            <a:ea typeface="+mn-ea"/>
                            <a:cs typeface="+mn-cs"/>
                          </a:rPr>
                          <m:t>2</m:t>
                        </m:r>
                        <m:r>
                          <a:rPr lang="en-US" sz="1200" b="0" i="1" kern="1200" dirty="0" smtClean="0">
                            <a:solidFill>
                              <a:schemeClr val="tx1"/>
                            </a:solidFill>
                            <a:effectLst/>
                            <a:latin typeface="Cambria Math" panose="02040503050406030204" pitchFamily="18" charset="0"/>
                            <a:ea typeface="+mn-ea"/>
                            <a:cs typeface="+mn-cs"/>
                          </a:rPr>
                          <m:t>𝑅</m:t>
                        </m:r>
                      </m:num>
                      <m:den>
                        <m:r>
                          <m:rPr>
                            <m:sty m:val="p"/>
                          </m:rPr>
                          <a:rPr lang="el-GR" sz="1200" i="1" kern="1200" dirty="0" smtClean="0">
                            <a:solidFill>
                              <a:schemeClr val="tx1"/>
                            </a:solidFill>
                            <a:effectLst/>
                            <a:latin typeface="Cambria Math" panose="02040503050406030204" pitchFamily="18" charset="0"/>
                            <a:ea typeface="Cambria Math" panose="02040503050406030204" pitchFamily="18" charset="0"/>
                            <a:cs typeface="+mn-cs"/>
                          </a:rPr>
                          <m:t>Δ</m:t>
                        </m:r>
                        <m:r>
                          <a:rPr lang="en-US" sz="1200" b="0" i="1" kern="1200" dirty="0" smtClean="0">
                            <a:solidFill>
                              <a:schemeClr val="tx1"/>
                            </a:solidFill>
                            <a:effectLst/>
                            <a:latin typeface="Cambria Math" panose="02040503050406030204" pitchFamily="18" charset="0"/>
                            <a:ea typeface="Cambria Math" panose="02040503050406030204" pitchFamily="18" charset="0"/>
                            <a:cs typeface="+mn-cs"/>
                          </a:rPr>
                          <m:t>𝑡</m:t>
                        </m:r>
                      </m:den>
                    </m:f>
                  </m:oMath>
                </a14:m>
                <a:r>
                  <a:rPr lang="en-US" sz="1200" kern="1200" dirty="0">
                    <a:solidFill>
                      <a:schemeClr val="tx1"/>
                    </a:solidFill>
                    <a:effectLst/>
                    <a:latin typeface="+mn-lt"/>
                    <a:ea typeface="+mn-ea"/>
                    <a:cs typeface="+mn-cs"/>
                  </a:rPr>
                  <a:t> = </a:t>
                </a:r>
                <a14:m>
                  <m:oMath xmlns:m="http://schemas.openxmlformats.org/officeDocument/2006/math">
                    <m:f>
                      <m:fPr>
                        <m:ctrlPr>
                          <a:rPr lang="en-US" sz="1200" i="1" kern="1200" dirty="0" smtClean="0">
                            <a:solidFill>
                              <a:schemeClr val="tx1"/>
                            </a:solidFill>
                            <a:effectLst/>
                            <a:latin typeface="Cambria Math" panose="02040503050406030204" pitchFamily="18" charset="0"/>
                            <a:ea typeface="+mn-ea"/>
                            <a:cs typeface="+mn-cs"/>
                          </a:rPr>
                        </m:ctrlPr>
                      </m:fPr>
                      <m:num>
                        <m:r>
                          <a:rPr lang="en-US" sz="1200" b="0" i="1" kern="1200" dirty="0" smtClean="0">
                            <a:solidFill>
                              <a:schemeClr val="tx1"/>
                            </a:solidFill>
                            <a:effectLst/>
                            <a:latin typeface="Cambria Math" panose="02040503050406030204" pitchFamily="18" charset="0"/>
                            <a:ea typeface="+mn-ea"/>
                            <a:cs typeface="+mn-cs"/>
                          </a:rPr>
                          <m:t>2(10.0 </m:t>
                        </m:r>
                        <m:r>
                          <m:rPr>
                            <m:sty m:val="p"/>
                          </m:rPr>
                          <a:rPr lang="en-US" sz="1200" b="0" i="0" kern="1200" dirty="0" smtClean="0">
                            <a:solidFill>
                              <a:schemeClr val="tx1"/>
                            </a:solidFill>
                            <a:effectLst/>
                            <a:latin typeface="Cambria Math" panose="02040503050406030204" pitchFamily="18" charset="0"/>
                            <a:ea typeface="+mn-ea"/>
                            <a:cs typeface="+mn-cs"/>
                          </a:rPr>
                          <m:t>m</m:t>
                        </m:r>
                        <m:r>
                          <a:rPr lang="en-US" sz="1200" b="0" i="0" kern="1200" dirty="0" smtClean="0">
                            <a:solidFill>
                              <a:schemeClr val="tx1"/>
                            </a:solidFill>
                            <a:effectLst/>
                            <a:latin typeface="Cambria Math" panose="02040503050406030204" pitchFamily="18" charset="0"/>
                            <a:ea typeface="+mn-ea"/>
                            <a:cs typeface="+mn-cs"/>
                          </a:rPr>
                          <m:t>)</m:t>
                        </m:r>
                      </m:num>
                      <m:den>
                        <m:r>
                          <a:rPr lang="en-US" sz="1200" b="0" i="1" kern="1200" dirty="0" smtClean="0">
                            <a:solidFill>
                              <a:schemeClr val="tx1"/>
                            </a:solidFill>
                            <a:effectLst/>
                            <a:latin typeface="Cambria Math" panose="02040503050406030204" pitchFamily="18" charset="0"/>
                            <a:ea typeface="+mn-ea"/>
                            <a:cs typeface="+mn-cs"/>
                          </a:rPr>
                          <m:t>15.0 </m:t>
                        </m:r>
                        <m:r>
                          <m:rPr>
                            <m:sty m:val="p"/>
                          </m:rPr>
                          <a:rPr lang="en-US" sz="1200" b="0" i="0" kern="1200" dirty="0" smtClean="0">
                            <a:solidFill>
                              <a:schemeClr val="tx1"/>
                            </a:solidFill>
                            <a:effectLst/>
                            <a:latin typeface="Cambria Math" panose="02040503050406030204" pitchFamily="18" charset="0"/>
                            <a:ea typeface="+mn-ea"/>
                            <a:cs typeface="+mn-cs"/>
                          </a:rPr>
                          <m:t>s</m:t>
                        </m:r>
                      </m:den>
                    </m:f>
                  </m:oMath>
                </a14:m>
                <a:r>
                  <a:rPr lang="en-US" sz="1200" kern="1200" dirty="0">
                    <a:solidFill>
                      <a:schemeClr val="tx1"/>
                    </a:solidFill>
                    <a:effectLst/>
                    <a:latin typeface="+mn-lt"/>
                    <a:ea typeface="+mn-ea"/>
                    <a:cs typeface="+mn-cs"/>
                  </a:rPr>
                  <a:t> = 1.33</a:t>
                </a:r>
                <a:r>
                  <a:rPr lang="en-US" sz="1200" kern="1200" baseline="0" dirty="0">
                    <a:solidFill>
                      <a:schemeClr val="tx1"/>
                    </a:solidFill>
                    <a:effectLst/>
                    <a:latin typeface="+mn-lt"/>
                    <a:ea typeface="+mn-ea"/>
                    <a:cs typeface="+mn-cs"/>
                  </a:rPr>
                  <a:t> m/s.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b="1" dirty="0"/>
              </a:p>
            </p:txBody>
          </p:sp>
        </mc:Choice>
        <mc:Fallback xmlns="">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Do a quick calculation and compare it to a classmate. Let’s talk in a few minutes. </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b="0" dirty="0"/>
                  <a:t> 1.33 m/s</a:t>
                </a:r>
                <a:endParaRPr lang="en-US" altLang="en-US" sz="1200" b="1" dirty="0"/>
              </a:p>
              <a:p>
                <a:endParaRPr lang="en-US" b="1" dirty="0"/>
              </a:p>
              <a:p>
                <a:r>
                  <a:rPr lang="en-US" b="1" dirty="0"/>
                  <a:t>Reasoning:</a:t>
                </a:r>
                <a:r>
                  <a:rPr lang="en-US" b="1" baseline="0" dirty="0"/>
                  <a:t> </a:t>
                </a:r>
                <a:r>
                  <a:rPr lang="en-GB" sz="1200" kern="1200" dirty="0">
                    <a:solidFill>
                      <a:schemeClr val="tx1"/>
                    </a:solidFill>
                    <a:effectLst/>
                    <a:latin typeface="+mn-lt"/>
                    <a:ea typeface="+mn-ea"/>
                    <a:cs typeface="+mn-cs"/>
                  </a:rPr>
                  <a:t>Her average velocity has magnitude </a:t>
                </a:r>
                <a:r>
                  <a:rPr lang="en-GB" sz="1200" i="0" kern="1200">
                    <a:solidFill>
                      <a:schemeClr val="tx1"/>
                    </a:solidFill>
                    <a:effectLst/>
                    <a:latin typeface="Cambria Math" panose="02040503050406030204" pitchFamily="18" charset="0"/>
                    <a:ea typeface="+mn-ea"/>
                    <a:cs typeface="+mn-cs"/>
                  </a:rPr>
                  <a:t>|</a:t>
                </a:r>
                <a:r>
                  <a:rPr lang="en-US" sz="1200" b="1" i="0" kern="1200">
                    <a:solidFill>
                      <a:schemeClr val="tx1"/>
                    </a:solidFill>
                    <a:effectLst/>
                    <a:latin typeface="Cambria Math" panose="02040503050406030204" pitchFamily="18" charset="0"/>
                    <a:ea typeface="+mn-ea"/>
                    <a:cs typeface="+mn-cs"/>
                  </a:rPr>
                  <a:t>𝐯</a:t>
                </a:r>
                <a:r>
                  <a:rPr lang="en-GB" sz="1200" b="1" i="0" kern="1200">
                    <a:solidFill>
                      <a:schemeClr val="tx1"/>
                    </a:solidFill>
                    <a:effectLst/>
                    <a:latin typeface="Cambria Math" panose="02040503050406030204" pitchFamily="18" charset="0"/>
                    <a:ea typeface="+mn-ea"/>
                    <a:cs typeface="+mn-cs"/>
                  </a:rPr>
                  <a:t> ⃗_</a:t>
                </a:r>
                <a:r>
                  <a:rPr lang="en-US" sz="1200" b="0" i="0" kern="1200">
                    <a:solidFill>
                      <a:schemeClr val="tx1"/>
                    </a:solidFill>
                    <a:effectLst/>
                    <a:latin typeface="Cambria Math" panose="02040503050406030204" pitchFamily="18" charset="0"/>
                    <a:ea typeface="+mn-ea"/>
                    <a:cs typeface="+mn-cs"/>
                  </a:rPr>
                  <a:t>av</a:t>
                </a:r>
                <a:r>
                  <a:rPr lang="en-GB" sz="1200" b="0" i="0" kern="1200">
                    <a:solidFill>
                      <a:schemeClr val="tx1"/>
                    </a:solidFill>
                    <a:effectLst/>
                    <a:latin typeface="Cambria Math" panose="02040503050406030204" pitchFamily="18" charset="0"/>
                    <a:ea typeface="+mn-ea"/>
                    <a:cs typeface="+mn-cs"/>
                  </a:rPr>
                  <a:t> |</a:t>
                </a:r>
                <a:r>
                  <a:rPr lang="en-US" sz="1200" kern="1200" dirty="0">
                    <a:solidFill>
                      <a:schemeClr val="tx1"/>
                    </a:solidFill>
                    <a:effectLst/>
                    <a:latin typeface="+mn-lt"/>
                    <a:ea typeface="+mn-ea"/>
                    <a:cs typeface="+mn-cs"/>
                  </a:rPr>
                  <a:t>=</a:t>
                </a:r>
                <a:r>
                  <a:rPr lang="en-US" sz="1200" i="0" kern="1200" dirty="0">
                    <a:solidFill>
                      <a:schemeClr val="tx1"/>
                    </a:solidFill>
                    <a:effectLst/>
                    <a:latin typeface="Cambria Math" panose="02040503050406030204" pitchFamily="18" charset="0"/>
                    <a:ea typeface="+mn-ea"/>
                    <a:cs typeface="+mn-cs"/>
                  </a:rPr>
                  <a:t>|(</a:t>
                </a:r>
                <a:r>
                  <a:rPr lang="el-GR" sz="1200" i="0" kern="1200" dirty="0">
                    <a:solidFill>
                      <a:schemeClr val="tx1"/>
                    </a:solidFill>
                    <a:effectLst/>
                    <a:latin typeface="Cambria Math" panose="02040503050406030204" pitchFamily="18" charset="0"/>
                    <a:ea typeface="Cambria Math" panose="02040503050406030204" pitchFamily="18" charset="0"/>
                    <a:cs typeface="+mn-cs"/>
                  </a:rPr>
                  <a:t>Δ</a:t>
                </a:r>
                <a:r>
                  <a:rPr lang="en-US" sz="1200" b="1" i="0" kern="1200" dirty="0">
                    <a:solidFill>
                      <a:schemeClr val="tx1"/>
                    </a:solidFill>
                    <a:effectLst/>
                    <a:latin typeface="Cambria Math" panose="02040503050406030204" pitchFamily="18" charset="0"/>
                    <a:ea typeface="Cambria Math" panose="02040503050406030204" pitchFamily="18" charset="0"/>
                    <a:cs typeface="+mn-cs"/>
                  </a:rPr>
                  <a:t>𝐫</a:t>
                </a:r>
                <a:r>
                  <a:rPr lang="el-GR" sz="1200" b="1" i="0" kern="1200" dirty="0">
                    <a:solidFill>
                      <a:schemeClr val="tx1"/>
                    </a:solidFill>
                    <a:effectLst/>
                    <a:latin typeface="Cambria Math" panose="02040503050406030204" pitchFamily="18" charset="0"/>
                    <a:ea typeface="Cambria Math" panose="02040503050406030204" pitchFamily="18" charset="0"/>
                    <a:cs typeface="+mn-cs"/>
                  </a:rPr>
                  <a:t> ⃗</a:t>
                </a:r>
                <a:r>
                  <a:rPr lang="en-US" sz="1200" b="1" i="0" kern="1200" dirty="0">
                    <a:solidFill>
                      <a:schemeClr val="tx1"/>
                    </a:solidFill>
                    <a:effectLst/>
                    <a:latin typeface="Cambria Math" panose="02040503050406030204" pitchFamily="18" charset="0"/>
                    <a:ea typeface="+mn-ea"/>
                    <a:cs typeface="+mn-cs"/>
                  </a:rPr>
                  <a:t>)/</a:t>
                </a:r>
                <a:r>
                  <a:rPr lang="el-GR" sz="1200" i="0" kern="1200" dirty="0">
                    <a:solidFill>
                      <a:schemeClr val="tx1"/>
                    </a:solidFill>
                    <a:effectLst/>
                    <a:latin typeface="Cambria Math" panose="02040503050406030204" pitchFamily="18" charset="0"/>
                    <a:ea typeface="Cambria Math" panose="02040503050406030204" pitchFamily="18" charset="0"/>
                    <a:cs typeface="+mn-cs"/>
                  </a:rPr>
                  <a:t>Δ</a:t>
                </a:r>
                <a:r>
                  <a:rPr lang="en-US" sz="1200" b="0" i="0" kern="1200" dirty="0">
                    <a:solidFill>
                      <a:schemeClr val="tx1"/>
                    </a:solidFill>
                    <a:effectLst/>
                    <a:latin typeface="Cambria Math" panose="02040503050406030204" pitchFamily="18" charset="0"/>
                    <a:ea typeface="Cambria Math" panose="02040503050406030204" pitchFamily="18" charset="0"/>
                    <a:cs typeface="+mn-cs"/>
                  </a:rPr>
                  <a:t>𝑡</a:t>
                </a:r>
                <a:r>
                  <a:rPr lang="en-US" sz="1200" b="0" i="0" kern="1200" dirty="0">
                    <a:solidFill>
                      <a:schemeClr val="tx1"/>
                    </a:solidFill>
                    <a:effectLst/>
                    <a:latin typeface="Cambria Math" panose="02040503050406030204" pitchFamily="18" charset="0"/>
                    <a:ea typeface="+mn-ea"/>
                    <a:cs typeface="+mn-cs"/>
                  </a:rPr>
                  <a:t>|</a:t>
                </a:r>
                <a:r>
                  <a:rPr lang="en-US" sz="1200" kern="1200" dirty="0">
                    <a:solidFill>
                      <a:schemeClr val="tx1"/>
                    </a:solidFill>
                    <a:effectLst/>
                    <a:latin typeface="+mn-lt"/>
                    <a:ea typeface="+mn-ea"/>
                    <a:cs typeface="+mn-cs"/>
                  </a:rPr>
                  <a:t>=</a:t>
                </a:r>
                <a:r>
                  <a:rPr lang="en-US" sz="1200" b="0" i="0" kern="1200" dirty="0">
                    <a:solidFill>
                      <a:schemeClr val="tx1"/>
                    </a:solidFill>
                    <a:effectLst/>
                    <a:latin typeface="Cambria Math" panose="02040503050406030204" pitchFamily="18" charset="0"/>
                    <a:ea typeface="+mn-ea"/>
                    <a:cs typeface="+mn-cs"/>
                  </a:rPr>
                  <a:t>2𝑅/</a:t>
                </a:r>
                <a:r>
                  <a:rPr lang="el-GR" sz="1200" i="0" kern="1200" dirty="0">
                    <a:solidFill>
                      <a:schemeClr val="tx1"/>
                    </a:solidFill>
                    <a:effectLst/>
                    <a:latin typeface="Cambria Math" panose="02040503050406030204" pitchFamily="18" charset="0"/>
                    <a:ea typeface="Cambria Math" panose="02040503050406030204" pitchFamily="18" charset="0"/>
                    <a:cs typeface="+mn-cs"/>
                  </a:rPr>
                  <a:t>Δ</a:t>
                </a:r>
                <a:r>
                  <a:rPr lang="en-US" sz="1200" b="0" i="0" kern="1200" dirty="0">
                    <a:solidFill>
                      <a:schemeClr val="tx1"/>
                    </a:solidFill>
                    <a:effectLst/>
                    <a:latin typeface="Cambria Math" panose="02040503050406030204" pitchFamily="18" charset="0"/>
                    <a:ea typeface="Cambria Math" panose="02040503050406030204" pitchFamily="18" charset="0"/>
                    <a:cs typeface="+mn-cs"/>
                  </a:rPr>
                  <a:t>𝑡</a:t>
                </a:r>
                <a:r>
                  <a:rPr lang="en-US" sz="1200" kern="1200" dirty="0">
                    <a:solidFill>
                      <a:schemeClr val="tx1"/>
                    </a:solidFill>
                    <a:effectLst/>
                    <a:latin typeface="+mn-lt"/>
                    <a:ea typeface="+mn-ea"/>
                    <a:cs typeface="+mn-cs"/>
                  </a:rPr>
                  <a:t>=</a:t>
                </a:r>
                <a:r>
                  <a:rPr lang="en-US" sz="1200" i="0" kern="1200" dirty="0">
                    <a:solidFill>
                      <a:schemeClr val="tx1"/>
                    </a:solidFill>
                    <a:effectLst/>
                    <a:latin typeface="Cambria Math" panose="02040503050406030204" pitchFamily="18" charset="0"/>
                    <a:ea typeface="+mn-ea"/>
                    <a:cs typeface="+mn-cs"/>
                  </a:rPr>
                  <a:t>(</a:t>
                </a:r>
                <a:r>
                  <a:rPr lang="en-US" sz="1200" b="0" i="0" kern="1200" dirty="0">
                    <a:solidFill>
                      <a:schemeClr val="tx1"/>
                    </a:solidFill>
                    <a:effectLst/>
                    <a:latin typeface="Cambria Math" panose="02040503050406030204" pitchFamily="18" charset="0"/>
                    <a:ea typeface="+mn-ea"/>
                    <a:cs typeface="+mn-cs"/>
                  </a:rPr>
                  <a:t>2(10.0 m))/(15.0 s)</a:t>
                </a:r>
                <a:r>
                  <a:rPr lang="en-US" sz="1200" kern="1200" dirty="0">
                    <a:solidFill>
                      <a:schemeClr val="tx1"/>
                    </a:solidFill>
                    <a:effectLst/>
                    <a:latin typeface="+mn-lt"/>
                    <a:ea typeface="+mn-ea"/>
                    <a:cs typeface="+mn-cs"/>
                  </a:rPr>
                  <a:t>=1.33</a:t>
                </a:r>
                <a:r>
                  <a:rPr lang="en-US" sz="1200" kern="1200" baseline="0" dirty="0">
                    <a:solidFill>
                      <a:schemeClr val="tx1"/>
                    </a:solidFill>
                    <a:effectLst/>
                    <a:latin typeface="+mn-lt"/>
                    <a:ea typeface="+mn-ea"/>
                    <a:cs typeface="+mn-cs"/>
                  </a:rPr>
                  <a:t> m/s.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b="1" dirty="0"/>
              </a:p>
            </p:txBody>
          </p:sp>
        </mc:Fallback>
      </mc:AlternateContent>
      <p:sp>
        <p:nvSpPr>
          <p:cNvPr id="4" name="Slide Number Placeholder 3"/>
          <p:cNvSpPr>
            <a:spLocks noGrp="1"/>
          </p:cNvSpPr>
          <p:nvPr>
            <p:ph type="sldNum" sz="quarter" idx="10"/>
          </p:nvPr>
        </p:nvSpPr>
        <p:spPr/>
        <p:txBody>
          <a:bodyPr/>
          <a:lstStyle/>
          <a:p>
            <a:fld id="{6E7E7F27-47DB-D94D-995F-E3088F8069A6}" type="slidenum">
              <a:rPr lang="en-US" smtClean="0"/>
              <a:t>20</a:t>
            </a:fld>
            <a:endParaRPr lang="en-US"/>
          </a:p>
        </p:txBody>
      </p:sp>
    </p:spTree>
    <p:extLst>
      <p:ext uri="{BB962C8B-B14F-4D97-AF65-F5344CB8AC3E}">
        <p14:creationId xmlns:p14="http://schemas.microsoft.com/office/powerpoint/2010/main" val="3892035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3.3 </a:t>
            </a:r>
            <a:r>
              <a:rPr lang="en-US" sz="1200" b="0" i="0" u="none" strike="noStrike" kern="1200" baseline="0" dirty="0">
                <a:solidFill>
                  <a:schemeClr val="tx1"/>
                </a:solidFill>
                <a:latin typeface="+mn-lt"/>
                <a:ea typeface="+mn-ea"/>
                <a:cs typeface="+mn-cs"/>
              </a:rPr>
              <a:t>A woman jogs along the dashed path from A to B in 20.0 s, traveling a path length of 30.0 m + 40.0 m = 70.0 m and a distance </a:t>
            </a:r>
            <a:r>
              <a:rPr lang="en-US" sz="1200" b="0" i="1" u="none" strike="noStrike" kern="1200" baseline="0" dirty="0">
                <a:solidFill>
                  <a:schemeClr val="tx1"/>
                </a:solidFill>
                <a:latin typeface="+mn-lt"/>
                <a:ea typeface="+mn-ea"/>
                <a:cs typeface="+mn-cs"/>
              </a:rPr>
              <a:t>d </a:t>
            </a:r>
            <a:r>
              <a:rPr lang="en-US" sz="1200" b="0" i="0" u="none" strike="noStrike" kern="1200" baseline="0" dirty="0">
                <a:solidFill>
                  <a:schemeClr val="tx1"/>
                </a:solidFill>
                <a:latin typeface="+mn-lt"/>
                <a:ea typeface="+mn-ea"/>
                <a:cs typeface="+mn-cs"/>
              </a:rPr>
              <a:t>of 50.0 m.</a:t>
            </a:r>
          </a:p>
          <a:p>
            <a:endParaRPr lang="en-US" sz="1200" b="0" i="0" u="none" strike="noStrike"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Average velocity is a vector equal to the displacement divided by the time interval and depends </a:t>
            </a:r>
            <a:r>
              <a:rPr lang="en-US" sz="1200" b="1" kern="1200" dirty="0">
                <a:solidFill>
                  <a:schemeClr val="tx1"/>
                </a:solidFill>
                <a:effectLst/>
                <a:latin typeface="+mn-lt"/>
                <a:ea typeface="+mn-ea"/>
                <a:cs typeface="+mn-cs"/>
              </a:rPr>
              <a:t>only </a:t>
            </a:r>
            <a:r>
              <a:rPr lang="en-US" sz="1200" kern="1200" dirty="0">
                <a:solidFill>
                  <a:schemeClr val="tx1"/>
                </a:solidFill>
                <a:effectLst/>
                <a:latin typeface="+mn-lt"/>
                <a:ea typeface="+mn-ea"/>
                <a:cs typeface="+mn-cs"/>
              </a:rPr>
              <a:t>on the motion’s endpoints but </a:t>
            </a:r>
            <a:r>
              <a:rPr lang="en-US" sz="1200" b="1" kern="1200" dirty="0">
                <a:solidFill>
                  <a:schemeClr val="tx1"/>
                </a:solidFill>
                <a:effectLst/>
                <a:latin typeface="+mn-lt"/>
                <a:ea typeface="+mn-ea"/>
                <a:cs typeface="+mn-cs"/>
              </a:rPr>
              <a:t>not </a:t>
            </a:r>
            <a:r>
              <a:rPr lang="en-US" sz="1200" kern="1200" dirty="0">
                <a:solidFill>
                  <a:schemeClr val="tx1"/>
                </a:solidFill>
                <a:effectLst/>
                <a:latin typeface="+mn-lt"/>
                <a:ea typeface="+mn-ea"/>
                <a:cs typeface="+mn-cs"/>
              </a:rPr>
              <a:t>on the actual path traveled between them.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Average speed is a scalar equal to the actual path length traveled, including any retracing of steps or deviations from a straight line, divided by the elapsed time.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figure shows a woman jogging along the rectangular periphery of a small green space, going from point A to point B in 20.0 s. The path length is 30 m + 40 m = 70 m, so her average speed, equal to her path length divided by the elapsed time, is 70 m divided by 20 s = 3.5 m/s. The magnitude of her average velocity depends only on the distance between the endpoints, which is 50 m, so that </a:t>
            </a:r>
            <a:r>
              <a:rPr lang="en-US" sz="1200" i="1" kern="1200" dirty="0" err="1">
                <a:solidFill>
                  <a:schemeClr val="tx1"/>
                </a:solidFill>
                <a:effectLst/>
                <a:latin typeface="+mn-lt"/>
                <a:ea typeface="+mn-ea"/>
                <a:cs typeface="+mn-cs"/>
              </a:rPr>
              <a:t>v</a:t>
            </a:r>
            <a:r>
              <a:rPr lang="en-US" sz="1200" kern="1200" baseline="-25000" dirty="0" err="1">
                <a:solidFill>
                  <a:schemeClr val="tx1"/>
                </a:solidFill>
                <a:effectLst/>
                <a:latin typeface="+mn-lt"/>
                <a:ea typeface="+mn-ea"/>
                <a:cs typeface="+mn-cs"/>
              </a:rPr>
              <a:t>av</a:t>
            </a:r>
            <a:r>
              <a:rPr lang="en-US" sz="1200" kern="1200" dirty="0">
                <a:solidFill>
                  <a:schemeClr val="tx1"/>
                </a:solidFill>
                <a:effectLst/>
                <a:latin typeface="+mn-lt"/>
                <a:ea typeface="+mn-ea"/>
                <a:cs typeface="+mn-cs"/>
              </a:rPr>
              <a:t> = </a:t>
            </a:r>
            <a:r>
              <a:rPr lang="en-US" sz="1200" i="1" kern="1200" dirty="0">
                <a:solidFill>
                  <a:schemeClr val="tx1"/>
                </a:solidFill>
                <a:effectLst/>
                <a:latin typeface="+mn-lt"/>
                <a:ea typeface="+mn-ea"/>
                <a:cs typeface="+mn-cs"/>
              </a:rPr>
              <a:t>d</a:t>
            </a:r>
            <a:r>
              <a:rPr lang="en-US" sz="1200" kern="1200" dirty="0">
                <a:solidFill>
                  <a:schemeClr val="tx1"/>
                </a:solidFill>
                <a:effectLst/>
                <a:latin typeface="+mn-lt"/>
                <a:ea typeface="+mn-ea"/>
                <a:cs typeface="+mn-cs"/>
              </a:rPr>
              <a:t> over </a:t>
            </a:r>
            <a:r>
              <a:rPr lang="en-US" sz="1200" i="1" kern="1200" dirty="0">
                <a:solidFill>
                  <a:schemeClr val="tx1"/>
                </a:solidFill>
                <a:effectLst/>
                <a:latin typeface="+mn-lt"/>
                <a:ea typeface="+mn-ea"/>
                <a:cs typeface="+mn-cs"/>
              </a:rPr>
              <a:t>r</a:t>
            </a:r>
            <a:r>
              <a:rPr lang="en-US" sz="1200" kern="1200" dirty="0">
                <a:solidFill>
                  <a:schemeClr val="tx1"/>
                </a:solidFill>
                <a:effectLst/>
                <a:latin typeface="+mn-lt"/>
                <a:ea typeface="+mn-ea"/>
                <a:cs typeface="+mn-cs"/>
              </a:rPr>
              <a:t> = 50 m divided by 20 s = 2.5 m/s. </a:t>
            </a:r>
          </a:p>
        </p:txBody>
      </p:sp>
      <p:sp>
        <p:nvSpPr>
          <p:cNvPr id="4" name="Slide Number Placeholder 3"/>
          <p:cNvSpPr>
            <a:spLocks noGrp="1"/>
          </p:cNvSpPr>
          <p:nvPr>
            <p:ph type="sldNum" sz="quarter" idx="10"/>
          </p:nvPr>
        </p:nvSpPr>
        <p:spPr/>
        <p:txBody>
          <a:bodyPr/>
          <a:lstStyle/>
          <a:p>
            <a:fld id="{6E7E7F27-47DB-D94D-995F-E3088F8069A6}" type="slidenum">
              <a:rPr lang="en-US" smtClean="0"/>
              <a:t>21</a:t>
            </a:fld>
            <a:endParaRPr lang="en-US"/>
          </a:p>
        </p:txBody>
      </p:sp>
    </p:spTree>
    <p:extLst>
      <p:ext uri="{BB962C8B-B14F-4D97-AF65-F5344CB8AC3E}">
        <p14:creationId xmlns:p14="http://schemas.microsoft.com/office/powerpoint/2010/main" val="1593919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3.5 </a:t>
            </a:r>
            <a:r>
              <a:rPr lang="en-US" sz="1200" b="0" i="0" u="none" strike="noStrike" kern="1200" baseline="0" dirty="0">
                <a:solidFill>
                  <a:schemeClr val="tx1"/>
                </a:solidFill>
                <a:latin typeface="+mn-lt"/>
                <a:ea typeface="+mn-ea"/>
                <a:cs typeface="+mn-cs"/>
              </a:rPr>
              <a:t>The parabolic trajectory of a particle that leaves the origin with a velocity of </a:t>
            </a:r>
            <a:r>
              <a:rPr lang="en-US" sz="1200" b="1" i="0" u="none" strike="noStrike" kern="1200" baseline="0" dirty="0" err="1">
                <a:solidFill>
                  <a:schemeClr val="tx1"/>
                </a:solidFill>
                <a:latin typeface="+mn-lt"/>
                <a:ea typeface="+mn-ea"/>
                <a:cs typeface="+mn-cs"/>
              </a:rPr>
              <a:t>v</a:t>
            </a:r>
            <a:r>
              <a:rPr lang="en-US" sz="1200" b="0" i="0" u="none" strike="noStrike" kern="1200" baseline="-25000" dirty="0" err="1">
                <a:solidFill>
                  <a:schemeClr val="tx1"/>
                </a:solidFill>
                <a:latin typeface="+mn-lt"/>
                <a:ea typeface="+mn-ea"/>
                <a:cs typeface="+mn-cs"/>
              </a:rPr>
              <a:t>0</a:t>
            </a:r>
            <a:r>
              <a:rPr lang="en-US" sz="1200" b="0" i="0" u="none" strike="noStrike" kern="1200" baseline="0" dirty="0">
                <a:solidFill>
                  <a:schemeClr val="tx1"/>
                </a:solidFill>
                <a:latin typeface="+mn-lt"/>
                <a:ea typeface="+mn-ea"/>
                <a:cs typeface="+mn-cs"/>
              </a:rPr>
              <a:t>. Note that </a:t>
            </a:r>
            <a:r>
              <a:rPr lang="en-US" sz="1200" b="1" i="0" u="none" strike="noStrike" kern="1200" baseline="0" dirty="0">
                <a:solidFill>
                  <a:schemeClr val="tx1"/>
                </a:solidFill>
                <a:latin typeface="+mn-lt"/>
                <a:ea typeface="+mn-ea"/>
                <a:cs typeface="+mn-cs"/>
              </a:rPr>
              <a:t>v</a:t>
            </a:r>
            <a:r>
              <a:rPr lang="en-US" sz="1200" b="0" i="0" u="none" strike="noStrike" kern="1200" baseline="0" dirty="0">
                <a:solidFill>
                  <a:schemeClr val="tx1"/>
                </a:solidFill>
                <a:latin typeface="+mn-lt"/>
                <a:ea typeface="+mn-ea"/>
                <a:cs typeface="+mn-cs"/>
              </a:rPr>
              <a:t> changes with time. However, the </a:t>
            </a:r>
            <a:r>
              <a:rPr lang="en-US" sz="1200" b="0" i="1" u="none" strike="noStrike" kern="1200" baseline="0" dirty="0">
                <a:solidFill>
                  <a:schemeClr val="tx1"/>
                </a:solidFill>
                <a:latin typeface="+mn-lt"/>
                <a:ea typeface="+mn-ea"/>
                <a:cs typeface="+mn-cs"/>
              </a:rPr>
              <a:t>x</a:t>
            </a:r>
            <a:r>
              <a:rPr lang="en-US" sz="1200" b="0" i="0" u="none" strike="noStrike" kern="1200" baseline="0" dirty="0">
                <a:solidFill>
                  <a:schemeClr val="tx1"/>
                </a:solidFill>
                <a:latin typeface="+mn-lt"/>
                <a:ea typeface="+mn-ea"/>
                <a:cs typeface="+mn-cs"/>
              </a:rPr>
              <a:t>-component of the velocity, </a:t>
            </a:r>
            <a:r>
              <a:rPr lang="en-US" sz="1200" b="0" i="1" u="none" strike="noStrike" kern="1200" baseline="0" dirty="0" err="1">
                <a:solidFill>
                  <a:schemeClr val="tx1"/>
                </a:solidFill>
                <a:latin typeface="+mn-lt"/>
                <a:ea typeface="+mn-ea"/>
                <a:cs typeface="+mn-cs"/>
              </a:rPr>
              <a:t>v</a:t>
            </a:r>
            <a:r>
              <a:rPr lang="en-US" sz="1200" b="0" i="1" u="none" strike="noStrike" kern="1200" baseline="-25000" dirty="0" err="1">
                <a:solidFill>
                  <a:schemeClr val="tx1"/>
                </a:solidFill>
                <a:latin typeface="+mn-lt"/>
                <a:ea typeface="+mn-ea"/>
                <a:cs typeface="+mn-cs"/>
              </a:rPr>
              <a:t>x</a:t>
            </a:r>
            <a:r>
              <a:rPr lang="en-US" sz="1200" b="0" i="0" u="none" strike="noStrike" kern="1200" baseline="0" dirty="0">
                <a:solidFill>
                  <a:schemeClr val="tx1"/>
                </a:solidFill>
                <a:latin typeface="+mn-lt"/>
                <a:ea typeface="+mn-ea"/>
                <a:cs typeface="+mn-cs"/>
              </a:rPr>
              <a:t>, remains constant in time, equal to its initial velocity, </a:t>
            </a:r>
            <a:r>
              <a:rPr lang="en-US" sz="1200" b="0" i="1" u="none" strike="noStrike" kern="1200" baseline="0" dirty="0" err="1">
                <a:solidFill>
                  <a:schemeClr val="tx1"/>
                </a:solidFill>
                <a:latin typeface="+mn-lt"/>
                <a:ea typeface="+mn-ea"/>
                <a:cs typeface="+mn-cs"/>
              </a:rPr>
              <a:t>v</a:t>
            </a:r>
            <a:r>
              <a:rPr lang="en-US" sz="1200" b="0" i="0" u="none" strike="noStrike" kern="1200" baseline="-25000" dirty="0" err="1">
                <a:solidFill>
                  <a:schemeClr val="tx1"/>
                </a:solidFill>
                <a:latin typeface="+mn-lt"/>
                <a:ea typeface="+mn-ea"/>
                <a:cs typeface="+mn-cs"/>
              </a:rPr>
              <a:t>0</a:t>
            </a:r>
            <a:r>
              <a:rPr lang="en-US" sz="1200" b="0" i="1" u="none" strike="noStrike" kern="1200" baseline="-25000" dirty="0" err="1">
                <a:solidFill>
                  <a:schemeClr val="tx1"/>
                </a:solidFill>
                <a:latin typeface="+mn-lt"/>
                <a:ea typeface="+mn-ea"/>
                <a:cs typeface="+mn-cs"/>
              </a:rPr>
              <a:t>x</a:t>
            </a:r>
            <a:r>
              <a:rPr lang="en-US" sz="1200" b="0" i="0" u="none" strike="noStrike" kern="1200" baseline="0" dirty="0">
                <a:solidFill>
                  <a:schemeClr val="tx1"/>
                </a:solidFill>
                <a:latin typeface="+mn-lt"/>
                <a:ea typeface="+mn-ea"/>
                <a:cs typeface="+mn-cs"/>
              </a:rPr>
              <a:t>. Also, </a:t>
            </a:r>
            <a:r>
              <a:rPr lang="en-US" sz="1200" b="0" i="1" u="none" strike="noStrike" kern="1200" baseline="0" dirty="0" err="1">
                <a:solidFill>
                  <a:schemeClr val="tx1"/>
                </a:solidFill>
                <a:latin typeface="+mn-lt"/>
                <a:ea typeface="+mn-ea"/>
                <a:cs typeface="+mn-cs"/>
              </a:rPr>
              <a:t>v</a:t>
            </a:r>
            <a:r>
              <a:rPr lang="en-US" sz="1200" b="0" i="1" u="none" strike="noStrike" kern="1200" baseline="-25000" dirty="0" err="1">
                <a:solidFill>
                  <a:schemeClr val="tx1"/>
                </a:solidFill>
                <a:latin typeface="+mn-lt"/>
                <a:ea typeface="+mn-ea"/>
                <a:cs typeface="+mn-cs"/>
              </a:rPr>
              <a:t>y</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 0 at the peak of the trajectory, but the acceleration is always equal to the free-fall acceleration and acts vertically downward.</a:t>
            </a:r>
          </a:p>
          <a:p>
            <a:endParaRPr lang="en-US" sz="1200" b="0" i="0" u="none" strike="noStrike"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topic, we look at objects that move in both the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-directions simultaneously under constant acceleration. An important special case of this two-dimensional motion is called </a:t>
            </a:r>
            <a:r>
              <a:rPr lang="en-US" sz="1200" b="1" kern="1200" dirty="0">
                <a:solidFill>
                  <a:schemeClr val="tx1"/>
                </a:solidFill>
                <a:effectLst/>
                <a:latin typeface="+mn-lt"/>
                <a:ea typeface="+mn-ea"/>
                <a:cs typeface="+mn-cs"/>
              </a:rPr>
              <a:t>projectile motion. </a:t>
            </a:r>
            <a:r>
              <a:rPr lang="en-US" sz="1200" kern="1200" dirty="0">
                <a:solidFill>
                  <a:schemeClr val="tx1"/>
                </a:solidFill>
                <a:effectLst/>
                <a:latin typeface="+mn-lt"/>
                <a:ea typeface="+mn-ea"/>
                <a:cs typeface="+mn-cs"/>
              </a:rPr>
              <a:t>Anyone who has tossed any kind of object into the air has observed projectile motion. If the effects of air resistance and the rotation of Earth are neglected, the path of a projectile in Earth’s gravity field is curved in the shape of a parabola, as shown in the figure. The positive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-direction is horizontal and to the right, and the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-direction is vertical and positive upward. The most important experimental fact about projectile motion in two dimensions is that </a:t>
            </a:r>
            <a:r>
              <a:rPr lang="en-US" sz="1200" b="1" kern="1200" dirty="0">
                <a:solidFill>
                  <a:schemeClr val="tx1"/>
                </a:solidFill>
                <a:effectLst/>
                <a:latin typeface="+mn-lt"/>
                <a:ea typeface="+mn-ea"/>
                <a:cs typeface="+mn-cs"/>
              </a:rPr>
              <a:t>the horizontal and vertical motions are completely independent of each other. </a:t>
            </a:r>
            <a:r>
              <a:rPr lang="en-US" sz="1200" kern="1200" dirty="0">
                <a:solidFill>
                  <a:schemeClr val="tx1"/>
                </a:solidFill>
                <a:effectLst/>
                <a:latin typeface="+mn-lt"/>
                <a:ea typeface="+mn-ea"/>
                <a:cs typeface="+mn-cs"/>
              </a:rPr>
              <a:t>This means that motion in one direction has no effect on motion in the other direction. </a:t>
            </a: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Imagine tossing a baseball along the path shown in the figure. The motion in the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-direction will look just like a ball tossed straight up under the influence of gravity.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7E7F27-47DB-D94D-995F-E3088F8069A6}" type="slidenum">
              <a:rPr lang="en-US" smtClean="0"/>
              <a:t>22</a:t>
            </a:fld>
            <a:endParaRPr lang="en-US"/>
          </a:p>
        </p:txBody>
      </p:sp>
    </p:spTree>
    <p:extLst>
      <p:ext uri="{BB962C8B-B14F-4D97-AF65-F5344CB8AC3E}">
        <p14:creationId xmlns:p14="http://schemas.microsoft.com/office/powerpoint/2010/main" val="2347244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3.6 </a:t>
            </a:r>
            <a:r>
              <a:rPr lang="en-US" sz="1200" b="0" i="0" u="none" strike="noStrike" kern="1200" baseline="0" dirty="0">
                <a:solidFill>
                  <a:schemeClr val="tx1"/>
                </a:solidFill>
                <a:latin typeface="+mn-lt"/>
                <a:ea typeface="+mn-ea"/>
                <a:cs typeface="+mn-cs"/>
              </a:rPr>
              <a:t>A projectile launched from the origin with an initial speed of 50 m/s at various angles of projection.</a:t>
            </a:r>
          </a:p>
          <a:p>
            <a:endParaRPr lang="en-US" sz="1200" b="0" i="0" u="none" strike="noStrike"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figure shows the effect of various initial angles. Notice that complementary angles give the same horizontal range. </a:t>
            </a:r>
          </a:p>
        </p:txBody>
      </p:sp>
      <p:sp>
        <p:nvSpPr>
          <p:cNvPr id="4" name="Slide Number Placeholder 3"/>
          <p:cNvSpPr>
            <a:spLocks noGrp="1"/>
          </p:cNvSpPr>
          <p:nvPr>
            <p:ph type="sldNum" sz="quarter" idx="10"/>
          </p:nvPr>
        </p:nvSpPr>
        <p:spPr/>
        <p:txBody>
          <a:bodyPr/>
          <a:lstStyle/>
          <a:p>
            <a:fld id="{6E7E7F27-47DB-D94D-995F-E3088F8069A6}" type="slidenum">
              <a:rPr lang="en-US" smtClean="0"/>
              <a:t>23</a:t>
            </a:fld>
            <a:endParaRPr lang="en-US"/>
          </a:p>
        </p:txBody>
      </p:sp>
    </p:spTree>
    <p:extLst>
      <p:ext uri="{BB962C8B-B14F-4D97-AF65-F5344CB8AC3E}">
        <p14:creationId xmlns:p14="http://schemas.microsoft.com/office/powerpoint/2010/main" val="3111551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3.7 </a:t>
            </a:r>
            <a:r>
              <a:rPr lang="en-US" sz="1200" b="0" i="0" u="none" strike="noStrike" kern="1200" baseline="0" dirty="0">
                <a:solidFill>
                  <a:schemeClr val="tx1"/>
                </a:solidFill>
                <a:latin typeface="+mn-lt"/>
                <a:ea typeface="+mn-ea"/>
                <a:cs typeface="+mn-cs"/>
              </a:rPr>
              <a:t>A ball is fired at a target at the same instant the target is released. Both fall vertically at the same rate and collide.</a:t>
            </a:r>
          </a:p>
          <a:p>
            <a:endParaRPr lang="en-US" sz="1200" b="0" i="0" u="none" strike="noStrike"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figure shows an experiment illustrating the independence of horizontal and vertical motion. The gun is aimed directly at the target ball and fired at the instant the target is released. In the absence of gravity, the projectile would hit the target because the target wouldn’t move. However, the projectile still hits the target in the presence of gravity. That means the projectile is falling through the same vertical displacement as the target despite its horizontal motion. </a:t>
            </a:r>
          </a:p>
        </p:txBody>
      </p:sp>
      <p:sp>
        <p:nvSpPr>
          <p:cNvPr id="4" name="Slide Number Placeholder 3"/>
          <p:cNvSpPr>
            <a:spLocks noGrp="1"/>
          </p:cNvSpPr>
          <p:nvPr>
            <p:ph type="sldNum" sz="quarter" idx="10"/>
          </p:nvPr>
        </p:nvSpPr>
        <p:spPr/>
        <p:txBody>
          <a:bodyPr/>
          <a:lstStyle/>
          <a:p>
            <a:fld id="{6E7E7F27-47DB-D94D-995F-E3088F8069A6}" type="slidenum">
              <a:rPr lang="en-US" smtClean="0"/>
              <a:t>24</a:t>
            </a:fld>
            <a:endParaRPr lang="en-US"/>
          </a:p>
        </p:txBody>
      </p:sp>
    </p:spTree>
    <p:extLst>
      <p:ext uri="{BB962C8B-B14F-4D97-AF65-F5344CB8AC3E}">
        <p14:creationId xmlns:p14="http://schemas.microsoft.com/office/powerpoint/2010/main" val="1891963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3.8 </a:t>
            </a:r>
            <a:r>
              <a:rPr lang="en-US" sz="1200" b="0" i="0" u="none" strike="noStrike" kern="1200" baseline="0" dirty="0" err="1">
                <a:solidFill>
                  <a:schemeClr val="tx1"/>
                </a:solidFill>
                <a:latin typeface="+mn-lt"/>
                <a:ea typeface="+mn-ea"/>
                <a:cs typeface="+mn-cs"/>
              </a:rPr>
              <a:t>Multiflash</a:t>
            </a:r>
            <a:r>
              <a:rPr lang="en-US" sz="1200" b="0" i="0" u="none" strike="noStrike" kern="1200" baseline="0" dirty="0">
                <a:solidFill>
                  <a:schemeClr val="tx1"/>
                </a:solidFill>
                <a:latin typeface="+mn-lt"/>
                <a:ea typeface="+mn-ea"/>
                <a:cs typeface="+mn-cs"/>
              </a:rPr>
              <a:t> photograph of the projectile–target demonstration. If the gun is aimed directly at the target and is fired at the same instant the target begins to fall, the projectile will hit the target.</a:t>
            </a:r>
          </a:p>
          <a:p>
            <a:endParaRPr lang="en-US" sz="1200" b="0" i="0" u="none" strike="noStrike"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experiment also works when set up as in the image shown, when the initial velocity has a vertical component.</a:t>
            </a:r>
          </a:p>
        </p:txBody>
      </p:sp>
      <p:sp>
        <p:nvSpPr>
          <p:cNvPr id="4" name="Slide Number Placeholder 3"/>
          <p:cNvSpPr>
            <a:spLocks noGrp="1"/>
          </p:cNvSpPr>
          <p:nvPr>
            <p:ph type="sldNum" sz="quarter" idx="10"/>
          </p:nvPr>
        </p:nvSpPr>
        <p:spPr/>
        <p:txBody>
          <a:bodyPr/>
          <a:lstStyle/>
          <a:p>
            <a:fld id="{6E7E7F27-47DB-D94D-995F-E3088F8069A6}" type="slidenum">
              <a:rPr lang="en-US" smtClean="0"/>
              <a:t>25</a:t>
            </a:fld>
            <a:endParaRPr lang="en-US"/>
          </a:p>
        </p:txBody>
      </p:sp>
    </p:spTree>
    <p:extLst>
      <p:ext uri="{BB962C8B-B14F-4D97-AF65-F5344CB8AC3E}">
        <p14:creationId xmlns:p14="http://schemas.microsoft.com/office/powerpoint/2010/main" val="3044932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general, our equations of constant acceleration follow separately for both the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-direction and the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-direction. Notice that the initial velocity has two components.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assume that at </a:t>
            </a:r>
            <a:r>
              <a:rPr lang="en-US" sz="1200" i="1" kern="1200" dirty="0">
                <a:solidFill>
                  <a:schemeClr val="tx1"/>
                </a:solidFill>
                <a:effectLst/>
                <a:latin typeface="+mn-lt"/>
                <a:ea typeface="+mn-ea"/>
                <a:cs typeface="+mn-cs"/>
              </a:rPr>
              <a:t>t </a:t>
            </a:r>
            <a:r>
              <a:rPr lang="en-US" sz="1200" kern="1200" dirty="0">
                <a:solidFill>
                  <a:schemeClr val="tx1"/>
                </a:solidFill>
                <a:effectLst/>
                <a:latin typeface="+mn-lt"/>
                <a:ea typeface="+mn-ea"/>
                <a:cs typeface="+mn-cs"/>
              </a:rPr>
              <a:t>= 0 the projectile leaves the origin with an initial velocity </a:t>
            </a:r>
            <a:r>
              <a:rPr lang="en-US" sz="1200" b="1" kern="1200" dirty="0">
                <a:solidFill>
                  <a:schemeClr val="tx1"/>
                </a:solidFill>
                <a:effectLst/>
                <a:latin typeface="+mn-lt"/>
                <a:ea typeface="+mn-ea"/>
                <a:cs typeface="+mn-cs"/>
              </a:rPr>
              <a:t>v</a:t>
            </a:r>
            <a:r>
              <a:rPr lang="en-US" sz="1200" kern="1200" baseline="-25000" dirty="0">
                <a:solidFill>
                  <a:schemeClr val="tx1"/>
                </a:solidFill>
                <a:effectLst/>
                <a:latin typeface="+mn-lt"/>
                <a:ea typeface="+mn-ea"/>
                <a:cs typeface="+mn-cs"/>
              </a:rPr>
              <a:t>0</a:t>
            </a:r>
            <a:r>
              <a:rPr lang="en-US" sz="1200" kern="1200" dirty="0">
                <a:solidFill>
                  <a:schemeClr val="tx1"/>
                </a:solidFill>
                <a:effectLst/>
                <a:latin typeface="+mn-lt"/>
                <a:ea typeface="+mn-ea"/>
                <a:cs typeface="+mn-cs"/>
              </a:rPr>
              <a:t>. If the velocity vector makes an angle </a:t>
            </a:r>
            <a:r>
              <a:rPr lang="en-US" sz="1200" kern="1200" dirty="0">
                <a:solidFill>
                  <a:schemeClr val="tx1"/>
                </a:solidFill>
                <a:effectLst/>
                <a:latin typeface="+mn-lt"/>
                <a:ea typeface="+mn-ea"/>
                <a:cs typeface="+mn-cs"/>
                <a:sym typeface="Symbol" panose="05050102010706020507" pitchFamily="18" charset="2"/>
              </a:rPr>
              <a:t></a:t>
            </a:r>
            <a:r>
              <a:rPr lang="en-US" sz="1200" kern="1200" baseline="-25000" dirty="0">
                <a:solidFill>
                  <a:schemeClr val="tx1"/>
                </a:solidFill>
                <a:effectLst/>
                <a:latin typeface="+mn-lt"/>
                <a:ea typeface="+mn-ea"/>
                <a:cs typeface="+mn-cs"/>
              </a:rPr>
              <a:t>0 </a:t>
            </a:r>
            <a:r>
              <a:rPr lang="en-US" sz="1200" kern="1200" dirty="0">
                <a:solidFill>
                  <a:schemeClr val="tx1"/>
                </a:solidFill>
                <a:effectLst/>
                <a:latin typeface="+mn-lt"/>
                <a:ea typeface="+mn-ea"/>
                <a:cs typeface="+mn-cs"/>
              </a:rPr>
              <a:t>with the horizontal, where </a:t>
            </a:r>
            <a:r>
              <a:rPr lang="en-US" sz="1200" kern="1200" dirty="0">
                <a:solidFill>
                  <a:schemeClr val="tx1"/>
                </a:solidFill>
                <a:effectLst/>
                <a:latin typeface="+mn-lt"/>
                <a:ea typeface="+mn-ea"/>
                <a:cs typeface="+mn-cs"/>
                <a:sym typeface="Symbol" panose="05050102010706020507" pitchFamily="18" charset="2"/>
              </a:rPr>
              <a:t></a:t>
            </a:r>
            <a:r>
              <a:rPr lang="en-US" sz="1200" kern="1200" baseline="-25000" dirty="0">
                <a:solidFill>
                  <a:schemeClr val="tx1"/>
                </a:solidFill>
                <a:effectLst/>
                <a:latin typeface="+mn-lt"/>
                <a:ea typeface="+mn-ea"/>
                <a:cs typeface="+mn-cs"/>
              </a:rPr>
              <a:t>0</a:t>
            </a:r>
            <a:r>
              <a:rPr lang="en-US" sz="1200" kern="1200" dirty="0">
                <a:solidFill>
                  <a:schemeClr val="tx1"/>
                </a:solidFill>
                <a:effectLst/>
                <a:latin typeface="+mn-lt"/>
                <a:ea typeface="+mn-ea"/>
                <a:cs typeface="+mn-cs"/>
              </a:rPr>
              <a:t> is called the </a:t>
            </a:r>
            <a:r>
              <a:rPr lang="en-US" sz="1200" i="1" kern="1200" dirty="0">
                <a:solidFill>
                  <a:schemeClr val="tx1"/>
                </a:solidFill>
                <a:effectLst/>
                <a:latin typeface="+mn-lt"/>
                <a:ea typeface="+mn-ea"/>
                <a:cs typeface="+mn-cs"/>
              </a:rPr>
              <a:t>projection angle, </a:t>
            </a:r>
            <a:r>
              <a:rPr lang="en-US" sz="1200" kern="1200" dirty="0">
                <a:solidFill>
                  <a:schemeClr val="tx1"/>
                </a:solidFill>
                <a:effectLst/>
                <a:latin typeface="+mn-lt"/>
                <a:ea typeface="+mn-ea"/>
                <a:cs typeface="+mn-cs"/>
              </a:rPr>
              <a:t>then from the definitions of the cosine and sine functions and the figure shown we can write these equations, [click to show equations] where </a:t>
            </a:r>
            <a:r>
              <a:rPr lang="en-US" sz="1200" i="1" kern="1200" dirty="0">
                <a:solidFill>
                  <a:schemeClr val="tx1"/>
                </a:solidFill>
                <a:effectLst/>
                <a:latin typeface="+mn-lt"/>
                <a:ea typeface="+mn-ea"/>
                <a:cs typeface="+mn-cs"/>
              </a:rPr>
              <a:t>v</a:t>
            </a:r>
            <a:r>
              <a:rPr lang="en-US" sz="1200" kern="1200" baseline="-25000" dirty="0">
                <a:solidFill>
                  <a:schemeClr val="tx1"/>
                </a:solidFill>
                <a:effectLst/>
                <a:latin typeface="+mn-lt"/>
                <a:ea typeface="+mn-ea"/>
                <a:cs typeface="+mn-cs"/>
              </a:rPr>
              <a:t>0</a:t>
            </a:r>
            <a:r>
              <a:rPr lang="en-US" sz="1200" i="1" kern="1200" baseline="-25000" dirty="0">
                <a:solidFill>
                  <a:schemeClr val="tx1"/>
                </a:solidFill>
                <a:effectLst/>
                <a:latin typeface="+mn-lt"/>
                <a:ea typeface="+mn-ea"/>
                <a:cs typeface="+mn-cs"/>
              </a:rPr>
              <a:t>x</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the initial velocity (at </a:t>
            </a:r>
            <a:r>
              <a:rPr lang="en-US" sz="1200" i="1" kern="1200" dirty="0">
                <a:solidFill>
                  <a:schemeClr val="tx1"/>
                </a:solidFill>
                <a:effectLst/>
                <a:latin typeface="+mn-lt"/>
                <a:ea typeface="+mn-ea"/>
                <a:cs typeface="+mn-cs"/>
              </a:rPr>
              <a:t>t =</a:t>
            </a:r>
            <a:r>
              <a:rPr lang="en-US" sz="1200" kern="1200" dirty="0">
                <a:solidFill>
                  <a:schemeClr val="tx1"/>
                </a:solidFill>
                <a:effectLst/>
                <a:latin typeface="+mn-lt"/>
                <a:ea typeface="+mn-ea"/>
                <a:cs typeface="+mn-cs"/>
              </a:rPr>
              <a:t> 0) in the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-direction and </a:t>
            </a:r>
            <a:r>
              <a:rPr lang="en-US" sz="1200" i="1" kern="1200" dirty="0">
                <a:solidFill>
                  <a:schemeClr val="tx1"/>
                </a:solidFill>
                <a:effectLst/>
                <a:latin typeface="+mn-lt"/>
                <a:ea typeface="+mn-ea"/>
                <a:cs typeface="+mn-cs"/>
              </a:rPr>
              <a:t>v</a:t>
            </a:r>
            <a:r>
              <a:rPr lang="en-US" sz="1200" kern="1200" baseline="-25000" dirty="0">
                <a:solidFill>
                  <a:schemeClr val="tx1"/>
                </a:solidFill>
                <a:effectLst/>
                <a:latin typeface="+mn-lt"/>
                <a:ea typeface="+mn-ea"/>
                <a:cs typeface="+mn-cs"/>
              </a:rPr>
              <a:t>0</a:t>
            </a:r>
            <a:r>
              <a:rPr lang="en-US" sz="1200" i="1" kern="1200" baseline="-25000" dirty="0">
                <a:solidFill>
                  <a:schemeClr val="tx1"/>
                </a:solidFill>
                <a:effectLst/>
                <a:latin typeface="+mn-lt"/>
                <a:ea typeface="+mn-ea"/>
                <a:cs typeface="+mn-cs"/>
              </a:rPr>
              <a:t>y</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the initial velocity in the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-direction. </a:t>
            </a:r>
          </a:p>
        </p:txBody>
      </p:sp>
      <p:sp>
        <p:nvSpPr>
          <p:cNvPr id="4" name="Slide Number Placeholder 3"/>
          <p:cNvSpPr>
            <a:spLocks noGrp="1"/>
          </p:cNvSpPr>
          <p:nvPr>
            <p:ph type="sldNum" sz="quarter" idx="10"/>
          </p:nvPr>
        </p:nvSpPr>
        <p:spPr/>
        <p:txBody>
          <a:bodyPr/>
          <a:lstStyle/>
          <a:p>
            <a:fld id="{6E7E7F27-47DB-D94D-995F-E3088F8069A6}" type="slidenum">
              <a:rPr lang="en-US" smtClean="0"/>
              <a:t>26</a:t>
            </a:fld>
            <a:endParaRPr lang="en-US"/>
          </a:p>
        </p:txBody>
      </p:sp>
    </p:spTree>
    <p:extLst>
      <p:ext uri="{BB962C8B-B14F-4D97-AF65-F5344CB8AC3E}">
        <p14:creationId xmlns:p14="http://schemas.microsoft.com/office/powerpoint/2010/main" val="1327538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equations for motion with constant acceleration in one dimension carry over to the two-dimensional case; there is one set of three equations for each direction, as you can see here.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object’s speed </a:t>
            </a:r>
            <a:r>
              <a:rPr lang="en-US" sz="1200" i="1" kern="1200" dirty="0">
                <a:solidFill>
                  <a:schemeClr val="tx1"/>
                </a:solidFill>
                <a:effectLst/>
                <a:latin typeface="+mn-lt"/>
                <a:ea typeface="+mn-ea"/>
                <a:cs typeface="+mn-cs"/>
              </a:rPr>
              <a:t>v </a:t>
            </a:r>
            <a:r>
              <a:rPr lang="en-US" sz="1200" kern="1200" dirty="0">
                <a:solidFill>
                  <a:schemeClr val="tx1"/>
                </a:solidFill>
                <a:effectLst/>
                <a:latin typeface="+mn-lt"/>
                <a:ea typeface="+mn-ea"/>
                <a:cs typeface="+mn-cs"/>
              </a:rPr>
              <a:t>can be calculated from the components of the velocity using the Pythagorean theorem: The angle that the velocity vector makes with the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-axis is given by the inverse tangent. This formula for </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as you recall, must be used with care, because the inverse tangent function returns values only between –90° and +90°. Adding 180° is necessary for vectors lying in the second or third quadrant. </a:t>
            </a:r>
          </a:p>
        </p:txBody>
      </p:sp>
      <p:sp>
        <p:nvSpPr>
          <p:cNvPr id="4" name="Slide Number Placeholder 3"/>
          <p:cNvSpPr>
            <a:spLocks noGrp="1"/>
          </p:cNvSpPr>
          <p:nvPr>
            <p:ph type="sldNum" sz="quarter" idx="10"/>
          </p:nvPr>
        </p:nvSpPr>
        <p:spPr/>
        <p:txBody>
          <a:bodyPr/>
          <a:lstStyle/>
          <a:p>
            <a:fld id="{6E7E7F27-47DB-D94D-995F-E3088F8069A6}" type="slidenum">
              <a:rPr lang="en-US" smtClean="0"/>
              <a:t>27</a:t>
            </a:fld>
            <a:endParaRPr lang="en-US"/>
          </a:p>
        </p:txBody>
      </p:sp>
    </p:spTree>
    <p:extLst>
      <p:ext uri="{BB962C8B-B14F-4D97-AF65-F5344CB8AC3E}">
        <p14:creationId xmlns:p14="http://schemas.microsoft.com/office/powerpoint/2010/main" val="1509588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write the kinematic equations for the case of</a:t>
            </a:r>
            <a:r>
              <a:rPr lang="en-US" sz="1200" kern="1200" baseline="0" dirty="0">
                <a:solidFill>
                  <a:schemeClr val="tx1"/>
                </a:solidFill>
                <a:effectLst/>
                <a:latin typeface="+mn-lt"/>
                <a:ea typeface="+mn-ea"/>
                <a:cs typeface="+mn-cs"/>
              </a:rPr>
              <a:t> projectiles close to Earth’s surface, when friction is negligible. Notice that the</a:t>
            </a:r>
            <a:r>
              <a:rPr lang="en-US" sz="1200" kern="1200" dirty="0">
                <a:solidFill>
                  <a:schemeClr val="tx1"/>
                </a:solidFill>
                <a:effectLst/>
                <a:latin typeface="+mn-lt"/>
                <a:ea typeface="+mn-ea"/>
                <a:cs typeface="+mn-cs"/>
              </a:rPr>
              <a:t> acceleration in the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-direction is 0, because air resistance is neglected. </a:t>
            </a:r>
            <a:r>
              <a:rPr lang="en-US" sz="1200" b="1" kern="1200" dirty="0">
                <a:solidFill>
                  <a:schemeClr val="tx1"/>
                </a:solidFill>
                <a:effectLst/>
                <a:latin typeface="+mn-lt"/>
                <a:ea typeface="+mn-ea"/>
                <a:cs typeface="+mn-cs"/>
              </a:rPr>
              <a:t>This means that </a:t>
            </a:r>
            <a:r>
              <a:rPr lang="en-US" sz="1200" b="1" i="1" kern="1200" dirty="0">
                <a:solidFill>
                  <a:schemeClr val="tx1"/>
                </a:solidFill>
                <a:effectLst/>
                <a:latin typeface="+mn-lt"/>
                <a:ea typeface="+mn-ea"/>
                <a:cs typeface="+mn-cs"/>
              </a:rPr>
              <a:t>a</a:t>
            </a:r>
            <a:r>
              <a:rPr lang="en-US" sz="1200" b="1" i="1" kern="1200" baseline="-25000" dirty="0">
                <a:solidFill>
                  <a:schemeClr val="tx1"/>
                </a:solidFill>
                <a:effectLst/>
                <a:latin typeface="+mn-lt"/>
                <a:ea typeface="+mn-ea"/>
                <a:cs typeface="+mn-cs"/>
              </a:rPr>
              <a:t>x </a:t>
            </a:r>
            <a:r>
              <a:rPr lang="en-US" sz="1200" b="1"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0, and the projectile’s velocity component along the </a:t>
            </a:r>
            <a:r>
              <a:rPr lang="en-US" sz="1200" b="1" i="1" kern="1200" dirty="0">
                <a:solidFill>
                  <a:schemeClr val="tx1"/>
                </a:solidFill>
                <a:effectLst/>
                <a:latin typeface="+mn-lt"/>
                <a:ea typeface="+mn-ea"/>
                <a:cs typeface="+mn-cs"/>
              </a:rPr>
              <a:t>x</a:t>
            </a:r>
            <a:r>
              <a:rPr lang="en-US" sz="1200" b="1" kern="1200" dirty="0">
                <a:solidFill>
                  <a:schemeClr val="tx1"/>
                </a:solidFill>
                <a:effectLst/>
                <a:latin typeface="+mn-lt"/>
                <a:ea typeface="+mn-ea"/>
                <a:cs typeface="+mn-cs"/>
              </a:rPr>
              <a:t>-direction remains constant. </a:t>
            </a:r>
            <a:r>
              <a:rPr lang="en-US" sz="1200" kern="1200" dirty="0">
                <a:solidFill>
                  <a:schemeClr val="tx1"/>
                </a:solidFill>
                <a:effectLst/>
                <a:latin typeface="+mn-lt"/>
                <a:ea typeface="+mn-ea"/>
                <a:cs typeface="+mn-cs"/>
              </a:rPr>
              <a:t>If the initial value of the velocity component in the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-direction is </a:t>
            </a:r>
            <a:r>
              <a:rPr lang="en-US" sz="1200" i="1" kern="1200" dirty="0">
                <a:solidFill>
                  <a:schemeClr val="tx1"/>
                </a:solidFill>
                <a:effectLst/>
                <a:latin typeface="+mn-lt"/>
                <a:ea typeface="+mn-ea"/>
                <a:cs typeface="+mn-cs"/>
              </a:rPr>
              <a:t>v</a:t>
            </a:r>
            <a:r>
              <a:rPr lang="en-US" sz="1200" kern="1200" baseline="-25000" dirty="0">
                <a:solidFill>
                  <a:schemeClr val="tx1"/>
                </a:solidFill>
                <a:effectLst/>
                <a:latin typeface="+mn-lt"/>
                <a:ea typeface="+mn-ea"/>
                <a:cs typeface="+mn-cs"/>
              </a:rPr>
              <a:t>0</a:t>
            </a:r>
            <a:r>
              <a:rPr lang="en-US" sz="1200" i="1" kern="1200" baseline="-25000" dirty="0">
                <a:solidFill>
                  <a:schemeClr val="tx1"/>
                </a:solidFill>
                <a:effectLst/>
                <a:latin typeface="+mn-lt"/>
                <a:ea typeface="+mn-ea"/>
                <a:cs typeface="+mn-cs"/>
              </a:rPr>
              <a:t>x</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v</a:t>
            </a:r>
            <a:r>
              <a:rPr lang="en-US" sz="1200" kern="1200" baseline="-25000" dirty="0">
                <a:solidFill>
                  <a:schemeClr val="tx1"/>
                </a:solidFill>
                <a:effectLst/>
                <a:latin typeface="+mn-lt"/>
                <a:ea typeface="+mn-ea"/>
                <a:cs typeface="+mn-cs"/>
              </a:rPr>
              <a:t>0</a:t>
            </a:r>
            <a:r>
              <a:rPr lang="en-US" sz="1200" kern="1200" dirty="0">
                <a:solidFill>
                  <a:schemeClr val="tx1"/>
                </a:solidFill>
                <a:effectLst/>
                <a:latin typeface="+mn-lt"/>
                <a:ea typeface="+mn-ea"/>
                <a:cs typeface="+mn-cs"/>
              </a:rPr>
              <a:t> cos </a:t>
            </a:r>
            <a:r>
              <a:rPr lang="en-US" sz="1200" kern="1200" dirty="0">
                <a:solidFill>
                  <a:schemeClr val="tx1"/>
                </a:solidFill>
                <a:effectLst/>
                <a:latin typeface="+mn-lt"/>
                <a:ea typeface="+mn-ea"/>
                <a:cs typeface="+mn-cs"/>
                <a:sym typeface="Symbol" panose="05050102010706020507" pitchFamily="18" charset="2"/>
              </a:rPr>
              <a:t></a:t>
            </a:r>
            <a:r>
              <a:rPr lang="en-US" sz="1200" kern="1200" baseline="-25000" dirty="0">
                <a:solidFill>
                  <a:schemeClr val="tx1"/>
                </a:solidFill>
                <a:effectLst/>
                <a:latin typeface="+mn-lt"/>
                <a:ea typeface="+mn-ea"/>
                <a:cs typeface="+mn-cs"/>
              </a:rPr>
              <a:t>0</a:t>
            </a:r>
            <a:r>
              <a:rPr lang="en-US" sz="1200" kern="1200" dirty="0">
                <a:solidFill>
                  <a:schemeClr val="tx1"/>
                </a:solidFill>
                <a:effectLst/>
                <a:latin typeface="+mn-lt"/>
                <a:ea typeface="+mn-ea"/>
                <a:cs typeface="+mn-cs"/>
              </a:rPr>
              <a:t>, then this is also the value of </a:t>
            </a:r>
            <a:r>
              <a:rPr lang="en-US" sz="1200" i="1" kern="1200" dirty="0" err="1">
                <a:solidFill>
                  <a:schemeClr val="tx1"/>
                </a:solidFill>
                <a:effectLst/>
                <a:latin typeface="+mn-lt"/>
                <a:ea typeface="+mn-ea"/>
                <a:cs typeface="+mn-cs"/>
              </a:rPr>
              <a:t>v</a:t>
            </a:r>
            <a:r>
              <a:rPr lang="en-US" sz="1200" i="1" kern="1200" baseline="-25000" dirty="0" err="1">
                <a:solidFill>
                  <a:schemeClr val="tx1"/>
                </a:solidFill>
                <a:effectLst/>
                <a:latin typeface="+mn-lt"/>
                <a:ea typeface="+mn-ea"/>
                <a:cs typeface="+mn-cs"/>
              </a:rPr>
              <a:t>x</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any later time. The horizontal displacement can be written as shown.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the motion in the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-direction, [click to show equations] we make the substitution </a:t>
            </a:r>
            <a:r>
              <a:rPr lang="en-US" sz="1200" i="1" kern="1200" dirty="0">
                <a:solidFill>
                  <a:schemeClr val="tx1"/>
                </a:solidFill>
                <a:effectLst/>
                <a:latin typeface="+mn-lt"/>
                <a:ea typeface="+mn-ea"/>
                <a:cs typeface="+mn-cs"/>
              </a:rPr>
              <a:t>a</a:t>
            </a:r>
            <a:r>
              <a:rPr lang="en-US" sz="1200" i="1" kern="1200" baseline="-25000" dirty="0">
                <a:solidFill>
                  <a:schemeClr val="tx1"/>
                </a:solidFill>
                <a:effectLst/>
                <a:latin typeface="+mn-lt"/>
                <a:ea typeface="+mn-ea"/>
                <a:cs typeface="+mn-cs"/>
              </a:rPr>
              <a:t>y</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g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v</a:t>
            </a:r>
            <a:r>
              <a:rPr lang="en-US" sz="1200" kern="1200" baseline="-25000" dirty="0">
                <a:solidFill>
                  <a:schemeClr val="tx1"/>
                </a:solidFill>
                <a:effectLst/>
                <a:latin typeface="+mn-lt"/>
                <a:ea typeface="+mn-ea"/>
                <a:cs typeface="+mn-cs"/>
              </a:rPr>
              <a:t>0</a:t>
            </a:r>
            <a:r>
              <a:rPr lang="en-US" sz="1200" i="1" kern="1200" baseline="-25000" dirty="0">
                <a:solidFill>
                  <a:schemeClr val="tx1"/>
                </a:solidFill>
                <a:effectLst/>
                <a:latin typeface="+mn-lt"/>
                <a:ea typeface="+mn-ea"/>
                <a:cs typeface="+mn-cs"/>
              </a:rPr>
              <a:t>y</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v</a:t>
            </a:r>
            <a:r>
              <a:rPr lang="en-US" sz="1200" kern="1200" baseline="-25000" dirty="0">
                <a:solidFill>
                  <a:schemeClr val="tx1"/>
                </a:solidFill>
                <a:effectLst/>
                <a:latin typeface="+mn-lt"/>
                <a:ea typeface="+mn-ea"/>
                <a:cs typeface="+mn-cs"/>
              </a:rPr>
              <a:t>0</a:t>
            </a:r>
            <a:r>
              <a:rPr lang="en-US" sz="1200" kern="1200" dirty="0">
                <a:solidFill>
                  <a:schemeClr val="tx1"/>
                </a:solidFill>
                <a:effectLst/>
                <a:latin typeface="+mn-lt"/>
                <a:ea typeface="+mn-ea"/>
                <a:cs typeface="+mn-cs"/>
              </a:rPr>
              <a:t> sin </a:t>
            </a:r>
            <a:r>
              <a:rPr lang="en-US" sz="1200" kern="1200" dirty="0">
                <a:solidFill>
                  <a:schemeClr val="tx1"/>
                </a:solidFill>
                <a:effectLst/>
                <a:latin typeface="+mn-lt"/>
                <a:ea typeface="+mn-ea"/>
                <a:cs typeface="+mn-cs"/>
                <a:sym typeface="Symbol" panose="05050102010706020507" pitchFamily="18" charset="2"/>
              </a:rPr>
              <a:t></a:t>
            </a:r>
            <a:r>
              <a:rPr lang="en-US" sz="1200" kern="1200" baseline="-25000" dirty="0">
                <a:solidFill>
                  <a:schemeClr val="tx1"/>
                </a:solidFill>
                <a:effectLst/>
                <a:latin typeface="+mn-lt"/>
                <a:ea typeface="+mn-ea"/>
                <a:cs typeface="+mn-cs"/>
              </a:rPr>
              <a:t>0 </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7E7F27-47DB-D94D-995F-E3088F8069A6}" type="slidenum">
              <a:rPr lang="en-US" smtClean="0"/>
              <a:t>28</a:t>
            </a:fld>
            <a:endParaRPr lang="en-US"/>
          </a:p>
        </p:txBody>
      </p:sp>
    </p:spTree>
    <p:extLst>
      <p:ext uri="{BB962C8B-B14F-4D97-AF65-F5344CB8AC3E}">
        <p14:creationId xmlns:p14="http://schemas.microsoft.com/office/powerpoint/2010/main" val="3812138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summarize the important facts about projectile motion.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1. </a:t>
            </a:r>
            <a:r>
              <a:rPr lang="en-US" sz="1200" kern="1200" dirty="0">
                <a:solidFill>
                  <a:schemeClr val="tx1"/>
                </a:solidFill>
                <a:effectLst/>
                <a:latin typeface="+mn-lt"/>
                <a:ea typeface="+mn-ea"/>
                <a:cs typeface="+mn-cs"/>
              </a:rPr>
              <a:t>Provided air resistance is negligible, the horizontal component of the velocity </a:t>
            </a:r>
            <a:r>
              <a:rPr lang="en-US" sz="1200" i="1" kern="1200" dirty="0" err="1">
                <a:solidFill>
                  <a:schemeClr val="tx1"/>
                </a:solidFill>
                <a:effectLst/>
                <a:latin typeface="+mn-lt"/>
                <a:ea typeface="+mn-ea"/>
                <a:cs typeface="+mn-cs"/>
              </a:rPr>
              <a:t>v</a:t>
            </a:r>
            <a:r>
              <a:rPr lang="en-US" sz="1200" i="1" kern="1200" baseline="-25000" dirty="0" err="1">
                <a:solidFill>
                  <a:schemeClr val="tx1"/>
                </a:solidFill>
                <a:effectLst/>
                <a:latin typeface="+mn-lt"/>
                <a:ea typeface="+mn-ea"/>
                <a:cs typeface="+mn-cs"/>
              </a:rPr>
              <a:t>x</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remains constant because there is no horizontal component of acceleration.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The vertical component of the acceleration is equal to the free-fall acceleration –</a:t>
            </a:r>
            <a:r>
              <a:rPr lang="en-US" sz="1200" i="1" kern="1200" dirty="0">
                <a:solidFill>
                  <a:schemeClr val="tx1"/>
                </a:solidFill>
                <a:effectLst/>
                <a:latin typeface="+mn-lt"/>
                <a:ea typeface="+mn-ea"/>
                <a:cs typeface="+mn-cs"/>
              </a:rPr>
              <a:t>g.</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The vertical component of the velocity and the displacement in the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-direction are identical to those of a freely falling body.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4. </a:t>
            </a:r>
            <a:r>
              <a:rPr lang="en-US" sz="1200" kern="1200" dirty="0">
                <a:solidFill>
                  <a:schemeClr val="tx1"/>
                </a:solidFill>
                <a:effectLst/>
                <a:latin typeface="+mn-lt"/>
                <a:ea typeface="+mn-ea"/>
                <a:cs typeface="+mn-cs"/>
              </a:rPr>
              <a:t>Projectile motion can be described as a superposition of two independent motions in the </a:t>
            </a:r>
            <a:r>
              <a:rPr lang="en-US" sz="1200" i="1" kern="1200" dirty="0">
                <a:solidFill>
                  <a:schemeClr val="tx1"/>
                </a:solidFill>
                <a:effectLst/>
                <a:latin typeface="+mn-lt"/>
                <a:ea typeface="+mn-ea"/>
                <a:cs typeface="+mn-cs"/>
              </a:rPr>
              <a:t>x-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-directions.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7E7F27-47DB-D94D-995F-E3088F8069A6}" type="slidenum">
              <a:rPr lang="en-US" smtClean="0"/>
              <a:t>29</a:t>
            </a:fld>
            <a:endParaRPr lang="en-US"/>
          </a:p>
        </p:txBody>
      </p:sp>
    </p:spTree>
    <p:extLst>
      <p:ext uri="{BB962C8B-B14F-4D97-AF65-F5344CB8AC3E}">
        <p14:creationId xmlns:p14="http://schemas.microsoft.com/office/powerpoint/2010/main" val="4289148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study of motion so far has involved the concepts of displacement, velocity, and acceleration in one dimension. In this new topic, we will extend those concepts by applying vector techniques to study two-dimensional motion, including projectiles and relative motion. </a:t>
            </a:r>
            <a:endParaRPr lang="en-US" altLang="en-US" dirty="0">
              <a:solidFill>
                <a:srgbClr val="FFFF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dirty="0">
              <a:solidFill>
                <a:srgbClr val="FFFF00"/>
              </a:solidFill>
            </a:endParaRPr>
          </a:p>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12</a:t>
            </a:fld>
            <a:endParaRPr lang="en-US"/>
          </a:p>
        </p:txBody>
      </p:sp>
    </p:spTree>
    <p:extLst>
      <p:ext uri="{BB962C8B-B14F-4D97-AF65-F5344CB8AC3E}">
        <p14:creationId xmlns:p14="http://schemas.microsoft.com/office/powerpoint/2010/main" val="1621566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Come with something on your own, talk it over with a classmate, and be ready to share it with the class in a couple of minutes.</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altLang="en-US" sz="1200" dirty="0"/>
              <a:t>throw the ball straight up in the air and maintain the same speed</a:t>
            </a:r>
            <a:endParaRPr lang="en-US" altLang="en-US" sz="1200" b="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dirty="0"/>
          </a:p>
          <a:p>
            <a:r>
              <a:rPr lang="en-US" b="1" dirty="0"/>
              <a:t>Reasoning:</a:t>
            </a:r>
            <a:r>
              <a:rPr lang="en-US" b="1" baseline="0" dirty="0"/>
              <a:t> </a:t>
            </a:r>
            <a:r>
              <a:rPr lang="en-US" sz="1200" b="0" i="0" u="none" strike="noStrike" kern="1200" baseline="0" dirty="0">
                <a:solidFill>
                  <a:schemeClr val="tx1"/>
                </a:solidFill>
                <a:latin typeface="+mn-lt"/>
                <a:ea typeface="+mn-ea"/>
                <a:cs typeface="+mn-cs"/>
              </a:rPr>
              <a:t>A projectile has constant horizontal velocity. Thus, if the runner throws the ball straight up into the air, the ball maintains the horizontal velocity it had before it was thrown (that is, the velocity of the runner). In the runner’s frame of reference, the ball appears to go straight upward and come straight downward. To a stationary observer, the ball follows a parabolic trajectory, moving with the same horizontal velocity as the runner and staying above the runner’s hand.</a:t>
            </a:r>
            <a:endParaRPr lang="en-US" b="1" dirty="0"/>
          </a:p>
        </p:txBody>
      </p:sp>
      <p:sp>
        <p:nvSpPr>
          <p:cNvPr id="4" name="Slide Number Placeholder 3"/>
          <p:cNvSpPr>
            <a:spLocks noGrp="1"/>
          </p:cNvSpPr>
          <p:nvPr>
            <p:ph type="sldNum" sz="quarter" idx="10"/>
          </p:nvPr>
        </p:nvSpPr>
        <p:spPr/>
        <p:txBody>
          <a:bodyPr/>
          <a:lstStyle/>
          <a:p>
            <a:fld id="{6E7E7F27-47DB-D94D-995F-E3088F8069A6}" type="slidenum">
              <a:rPr lang="en-US" smtClean="0"/>
              <a:t>30</a:t>
            </a:fld>
            <a:endParaRPr lang="en-US"/>
          </a:p>
        </p:txBody>
      </p:sp>
    </p:spTree>
    <p:extLst>
      <p:ext uri="{BB962C8B-B14F-4D97-AF65-F5344CB8AC3E}">
        <p14:creationId xmlns:p14="http://schemas.microsoft.com/office/powerpoint/2010/main" val="3491150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Think for a minute, check with a classmate, and be ready to share your answer and justify it in about 2 minutes.</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altLang="en-US" sz="1200" dirty="0"/>
              <a:t>at the peak of its path</a:t>
            </a:r>
            <a:endParaRPr lang="en-US" altLang="en-US" sz="1200" b="1" dirty="0"/>
          </a:p>
          <a:p>
            <a:endParaRPr lang="en-US" b="1" dirty="0"/>
          </a:p>
          <a:p>
            <a:r>
              <a:rPr lang="en-US" b="1" dirty="0"/>
              <a:t>Reasoning:</a:t>
            </a:r>
            <a:r>
              <a:rPr lang="en-US" b="1" baseline="0" dirty="0"/>
              <a:t> </a:t>
            </a:r>
            <a:r>
              <a:rPr lang="en-US" sz="1200" b="0" i="0" u="none" strike="noStrike" kern="1200" baseline="0" dirty="0">
                <a:solidFill>
                  <a:schemeClr val="tx1"/>
                </a:solidFill>
                <a:latin typeface="+mn-lt"/>
                <a:ea typeface="+mn-ea"/>
                <a:cs typeface="+mn-cs"/>
              </a:rPr>
              <a:t>The velocity is always tangential to the path while the acceleration is always directed vertically downward. Thus, the velocity and acceleration are perpendicular only where the path is horizontal. This only occurs at the peak of the path.</a:t>
            </a:r>
            <a:endParaRPr lang="en-US" b="1" dirty="0"/>
          </a:p>
        </p:txBody>
      </p:sp>
      <p:sp>
        <p:nvSpPr>
          <p:cNvPr id="4" name="Slide Number Placeholder 3"/>
          <p:cNvSpPr>
            <a:spLocks noGrp="1"/>
          </p:cNvSpPr>
          <p:nvPr>
            <p:ph type="sldNum" sz="quarter" idx="10"/>
          </p:nvPr>
        </p:nvSpPr>
        <p:spPr/>
        <p:txBody>
          <a:bodyPr/>
          <a:lstStyle/>
          <a:p>
            <a:fld id="{6E7E7F27-47DB-D94D-995F-E3088F8069A6}" type="slidenum">
              <a:rPr lang="en-US" smtClean="0"/>
              <a:t>31</a:t>
            </a:fld>
            <a:endParaRPr lang="en-US"/>
          </a:p>
        </p:txBody>
      </p:sp>
    </p:spTree>
    <p:extLst>
      <p:ext uri="{BB962C8B-B14F-4D97-AF65-F5344CB8AC3E}">
        <p14:creationId xmlns:p14="http://schemas.microsoft.com/office/powerpoint/2010/main" val="2377825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solve projectile motion problems, follow this strategy.</a:t>
            </a:r>
          </a:p>
          <a:p>
            <a:endParaRPr lang="en-US" sz="1200" kern="1200" dirty="0">
              <a:solidFill>
                <a:schemeClr val="tx1"/>
              </a:solidFill>
              <a:effectLst/>
              <a:latin typeface="+mn-lt"/>
              <a:ea typeface="+mn-ea"/>
              <a:cs typeface="+mn-cs"/>
            </a:endParaRPr>
          </a:p>
          <a:p>
            <a:pPr marL="228600" indent="-228600">
              <a:buAutoNum type="arabicPeriod"/>
            </a:pPr>
            <a:r>
              <a:rPr lang="en-US" sz="1200" b="1" kern="1200" dirty="0">
                <a:solidFill>
                  <a:schemeClr val="tx1"/>
                </a:solidFill>
                <a:effectLst/>
                <a:latin typeface="+mn-lt"/>
                <a:ea typeface="+mn-ea"/>
                <a:cs typeface="+mn-cs"/>
              </a:rPr>
              <a:t>Select </a:t>
            </a:r>
            <a:r>
              <a:rPr lang="en-US" sz="1200" kern="1200" dirty="0">
                <a:solidFill>
                  <a:schemeClr val="tx1"/>
                </a:solidFill>
                <a:effectLst/>
                <a:latin typeface="+mn-lt"/>
                <a:ea typeface="+mn-ea"/>
                <a:cs typeface="+mn-cs"/>
              </a:rPr>
              <a:t>a coordinate system and sketch the path of the projectile, including initial and final positions, velocities, and accelerations. </a:t>
            </a:r>
          </a:p>
          <a:p>
            <a:pPr marL="228600" indent="-228600">
              <a:buAutoNum type="arabicPeriod"/>
            </a:pPr>
            <a:endParaRPr lang="en-US" sz="1200" kern="1200" dirty="0">
              <a:solidFill>
                <a:schemeClr val="tx1"/>
              </a:solidFill>
              <a:effectLst/>
              <a:latin typeface="+mn-lt"/>
              <a:ea typeface="+mn-ea"/>
              <a:cs typeface="+mn-cs"/>
            </a:endParaRPr>
          </a:p>
          <a:p>
            <a:pPr marL="228600" indent="-228600">
              <a:buAutoNum type="arabicPeriod"/>
            </a:pPr>
            <a:r>
              <a:rPr lang="en-US" sz="1200" b="1" kern="1200" dirty="0">
                <a:solidFill>
                  <a:schemeClr val="tx1"/>
                </a:solidFill>
                <a:effectLst/>
                <a:latin typeface="+mn-lt"/>
                <a:ea typeface="+mn-ea"/>
                <a:cs typeface="+mn-cs"/>
              </a:rPr>
              <a:t>Resolve </a:t>
            </a:r>
            <a:r>
              <a:rPr lang="en-US" sz="1200" kern="1200" dirty="0">
                <a:solidFill>
                  <a:schemeClr val="tx1"/>
                </a:solidFill>
                <a:effectLst/>
                <a:latin typeface="+mn-lt"/>
                <a:ea typeface="+mn-ea"/>
                <a:cs typeface="+mn-cs"/>
              </a:rPr>
              <a:t>the initial velocity vector into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-components. </a:t>
            </a:r>
          </a:p>
          <a:p>
            <a:pPr marL="228600" indent="-228600">
              <a:buAutoNum type="arabicPeriod"/>
            </a:pPr>
            <a:endParaRPr lang="en-US" sz="1200" kern="1200" dirty="0">
              <a:solidFill>
                <a:schemeClr val="tx1"/>
              </a:solidFill>
              <a:effectLst/>
              <a:latin typeface="+mn-lt"/>
              <a:ea typeface="+mn-ea"/>
              <a:cs typeface="+mn-cs"/>
            </a:endParaRPr>
          </a:p>
          <a:p>
            <a:pPr marL="228600" indent="-228600">
              <a:buAutoNum type="arabicPeriod"/>
            </a:pPr>
            <a:r>
              <a:rPr lang="en-US" sz="1200" b="1" kern="1200" dirty="0">
                <a:solidFill>
                  <a:schemeClr val="tx1"/>
                </a:solidFill>
                <a:effectLst/>
                <a:latin typeface="+mn-lt"/>
                <a:ea typeface="+mn-ea"/>
                <a:cs typeface="+mn-cs"/>
              </a:rPr>
              <a:t>Treat </a:t>
            </a:r>
            <a:r>
              <a:rPr lang="en-US" sz="1200" kern="1200" dirty="0">
                <a:solidFill>
                  <a:schemeClr val="tx1"/>
                </a:solidFill>
                <a:effectLst/>
                <a:latin typeface="+mn-lt"/>
                <a:ea typeface="+mn-ea"/>
                <a:cs typeface="+mn-cs"/>
              </a:rPr>
              <a:t>the horizontal motion and the vertical motion independently. </a:t>
            </a:r>
          </a:p>
          <a:p>
            <a:pPr marL="228600" indent="-228600">
              <a:buAutoNum type="arabicPeriod"/>
            </a:pPr>
            <a:endParaRPr lang="en-US" sz="1200" kern="1200" dirty="0">
              <a:solidFill>
                <a:schemeClr val="tx1"/>
              </a:solidFill>
              <a:effectLst/>
              <a:latin typeface="+mn-lt"/>
              <a:ea typeface="+mn-ea"/>
              <a:cs typeface="+mn-cs"/>
            </a:endParaRPr>
          </a:p>
          <a:p>
            <a:pPr marL="228600" indent="-228600">
              <a:buAutoNum type="arabicPeriod"/>
            </a:pPr>
            <a:r>
              <a:rPr lang="en-US" sz="1200" b="1" kern="1200" dirty="0">
                <a:solidFill>
                  <a:schemeClr val="tx1"/>
                </a:solidFill>
                <a:effectLst/>
                <a:latin typeface="+mn-lt"/>
                <a:ea typeface="+mn-ea"/>
                <a:cs typeface="+mn-cs"/>
              </a:rPr>
              <a:t>Follow </a:t>
            </a:r>
            <a:r>
              <a:rPr lang="en-US" sz="1200" kern="1200" dirty="0">
                <a:solidFill>
                  <a:schemeClr val="tx1"/>
                </a:solidFill>
                <a:effectLst/>
                <a:latin typeface="+mn-lt"/>
                <a:ea typeface="+mn-ea"/>
                <a:cs typeface="+mn-cs"/>
              </a:rPr>
              <a:t>the techniques for solving problems with constant velocity to analyze the horizontal motion of the projectile. </a:t>
            </a:r>
          </a:p>
          <a:p>
            <a:pPr marL="228600" indent="-228600">
              <a:buAutoNum type="arabicPeriod"/>
            </a:pPr>
            <a:endParaRPr lang="en-US" sz="1200" kern="1200" dirty="0">
              <a:solidFill>
                <a:schemeClr val="tx1"/>
              </a:solidFill>
              <a:effectLst/>
              <a:latin typeface="+mn-lt"/>
              <a:ea typeface="+mn-ea"/>
              <a:cs typeface="+mn-cs"/>
            </a:endParaRPr>
          </a:p>
          <a:p>
            <a:pPr marL="228600" indent="-228600">
              <a:buAutoNum type="arabicPeriod"/>
            </a:pPr>
            <a:r>
              <a:rPr lang="en-US" sz="1200" b="1" kern="1200" dirty="0">
                <a:solidFill>
                  <a:schemeClr val="tx1"/>
                </a:solidFill>
                <a:effectLst/>
                <a:latin typeface="+mn-lt"/>
                <a:ea typeface="+mn-ea"/>
                <a:cs typeface="+mn-cs"/>
              </a:rPr>
              <a:t>Follow </a:t>
            </a:r>
            <a:r>
              <a:rPr lang="en-US" sz="1200" kern="1200" dirty="0">
                <a:solidFill>
                  <a:schemeClr val="tx1"/>
                </a:solidFill>
                <a:effectLst/>
                <a:latin typeface="+mn-lt"/>
                <a:ea typeface="+mn-ea"/>
                <a:cs typeface="+mn-cs"/>
              </a:rPr>
              <a:t>the techniques for solving problems with constant acceleration to analyze the vertical motion of the projectile. </a:t>
            </a:r>
          </a:p>
        </p:txBody>
      </p:sp>
      <p:sp>
        <p:nvSpPr>
          <p:cNvPr id="4" name="Slide Number Placeholder 3"/>
          <p:cNvSpPr>
            <a:spLocks noGrp="1"/>
          </p:cNvSpPr>
          <p:nvPr>
            <p:ph type="sldNum" sz="quarter" idx="10"/>
          </p:nvPr>
        </p:nvSpPr>
        <p:spPr/>
        <p:txBody>
          <a:bodyPr/>
          <a:lstStyle/>
          <a:p>
            <a:fld id="{6E7E7F27-47DB-D94D-995F-E3088F8069A6}" type="slidenum">
              <a:rPr lang="en-US" smtClean="0"/>
              <a:t>32</a:t>
            </a:fld>
            <a:endParaRPr lang="en-US"/>
          </a:p>
        </p:txBody>
      </p:sp>
    </p:spTree>
    <p:extLst>
      <p:ext uri="{BB962C8B-B14F-4D97-AF65-F5344CB8AC3E}">
        <p14:creationId xmlns:p14="http://schemas.microsoft.com/office/powerpoint/2010/main" val="1435161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3.14 </a:t>
            </a:r>
            <a:r>
              <a:rPr lang="en-US" sz="1200" b="0" i="0" u="none" strike="noStrike" kern="1200" baseline="0" dirty="0">
                <a:solidFill>
                  <a:schemeClr val="tx1"/>
                </a:solidFill>
                <a:latin typeface="+mn-lt"/>
                <a:ea typeface="+mn-ea"/>
                <a:cs typeface="+mn-cs"/>
              </a:rPr>
              <a:t>The position of Car A relative to Car B can be found by vector subtraction. The rate of change of the resultant vector with respect to time is the relative velocity equation.</a:t>
            </a:r>
          </a:p>
          <a:p>
            <a:endParaRPr lang="en-US" sz="1200" b="0" i="0" u="none" strike="noStrike"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Relative velocity</a:t>
            </a:r>
            <a:r>
              <a:rPr lang="en-US" sz="1200" kern="1200" dirty="0">
                <a:solidFill>
                  <a:schemeClr val="tx1"/>
                </a:solidFill>
                <a:effectLst/>
                <a:latin typeface="+mn-lt"/>
                <a:ea typeface="+mn-ea"/>
                <a:cs typeface="+mn-cs"/>
              </a:rPr>
              <a:t> is all about relating the measurements of two different observers, one moving with respect to the other. The measured velocity of an object depends on the velocity of the observer with respect to the object.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Think about driving on a highway, for example. Cars moving in the same direction are often moving at high speed relative to Earth, but relative to each other they hardly move at all. To an observer at rest at the side of the road, a car might be traveling at 60 mi/h, but to an observer in a truck traveling in the same direction at 50 mi/h, the car would appear to be traveling only 10 mi/h.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measurements of velocity depend on the </a:t>
            </a:r>
            <a:r>
              <a:rPr lang="en-US" sz="1200" b="1" kern="1200" dirty="0">
                <a:solidFill>
                  <a:schemeClr val="tx1"/>
                </a:solidFill>
                <a:effectLst/>
                <a:latin typeface="+mn-lt"/>
                <a:ea typeface="+mn-ea"/>
                <a:cs typeface="+mn-cs"/>
              </a:rPr>
              <a:t>reference frame </a:t>
            </a:r>
            <a:r>
              <a:rPr lang="en-US" sz="1200" kern="1200" dirty="0">
                <a:solidFill>
                  <a:schemeClr val="tx1"/>
                </a:solidFill>
                <a:effectLst/>
                <a:latin typeface="+mn-lt"/>
                <a:ea typeface="+mn-ea"/>
                <a:cs typeface="+mn-cs"/>
              </a:rPr>
              <a:t>of the observer. Reference frames are just coordinate systems. Most of the time, we use a </a:t>
            </a:r>
            <a:r>
              <a:rPr lang="en-US" sz="1200" b="1" kern="1200" dirty="0">
                <a:solidFill>
                  <a:schemeClr val="tx1"/>
                </a:solidFill>
                <a:effectLst/>
                <a:latin typeface="+mn-lt"/>
                <a:ea typeface="+mn-ea"/>
                <a:cs typeface="+mn-cs"/>
              </a:rPr>
              <a:t>stationary frame of reference </a:t>
            </a:r>
            <a:r>
              <a:rPr lang="en-US" sz="1200" kern="1200" dirty="0">
                <a:solidFill>
                  <a:schemeClr val="tx1"/>
                </a:solidFill>
                <a:effectLst/>
                <a:latin typeface="+mn-lt"/>
                <a:ea typeface="+mn-ea"/>
                <a:cs typeface="+mn-cs"/>
              </a:rPr>
              <a:t>relative to Earth, but occasionally we use a </a:t>
            </a:r>
            <a:r>
              <a:rPr lang="en-US" sz="1200" b="1" kern="1200" dirty="0">
                <a:solidFill>
                  <a:schemeClr val="tx1"/>
                </a:solidFill>
                <a:effectLst/>
                <a:latin typeface="+mn-lt"/>
                <a:ea typeface="+mn-ea"/>
                <a:cs typeface="+mn-cs"/>
              </a:rPr>
              <a:t>moving frame of reference </a:t>
            </a:r>
            <a:r>
              <a:rPr lang="en-US" sz="1200" kern="1200" dirty="0">
                <a:solidFill>
                  <a:schemeClr val="tx1"/>
                </a:solidFill>
                <a:effectLst/>
                <a:latin typeface="+mn-lt"/>
                <a:ea typeface="+mn-ea"/>
                <a:cs typeface="+mn-cs"/>
              </a:rPr>
              <a:t>associated with a bus, car, or plane moving with constant velocity relative to Earth.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two dimensions relative velocity calculations can be confusing, so we will use a systematic approach. Look at the figure. E is an observer, assumed stationary with respect to Earth. The two cars are labeled A and B, and </a:t>
            </a:r>
            <a:r>
              <a:rPr lang="en-US" sz="1200" b="1" kern="1200" dirty="0" err="1">
                <a:solidFill>
                  <a:schemeClr val="tx1"/>
                </a:solidFill>
                <a:effectLst/>
                <a:latin typeface="+mn-lt"/>
                <a:ea typeface="+mn-ea"/>
                <a:cs typeface="+mn-cs"/>
              </a:rPr>
              <a:t>r</a:t>
            </a:r>
            <a:r>
              <a:rPr lang="en-US" sz="1200" kern="1200" baseline="-25000" dirty="0" err="1">
                <a:solidFill>
                  <a:schemeClr val="tx1"/>
                </a:solidFill>
                <a:effectLst/>
                <a:latin typeface="+mn-lt"/>
                <a:ea typeface="+mn-ea"/>
                <a:cs typeface="+mn-cs"/>
              </a:rPr>
              <a:t>AE</a:t>
            </a:r>
            <a:r>
              <a:rPr lang="en-US" sz="1200" kern="1200" dirty="0">
                <a:solidFill>
                  <a:schemeClr val="tx1"/>
                </a:solidFill>
                <a:effectLst/>
                <a:latin typeface="+mn-lt"/>
                <a:ea typeface="+mn-ea"/>
                <a:cs typeface="+mn-cs"/>
              </a:rPr>
              <a:t> is the position of Car A as measured by E, in a coordinate system fixed with respect to Earth, </a:t>
            </a:r>
            <a:r>
              <a:rPr lang="en-US" sz="1200" b="1" kern="1200" dirty="0" err="1">
                <a:solidFill>
                  <a:schemeClr val="tx1"/>
                </a:solidFill>
                <a:effectLst/>
                <a:latin typeface="+mn-lt"/>
                <a:ea typeface="+mn-ea"/>
                <a:cs typeface="+mn-cs"/>
              </a:rPr>
              <a:t>r</a:t>
            </a:r>
            <a:r>
              <a:rPr lang="en-US" sz="1200" kern="1200" baseline="-25000" dirty="0" err="1">
                <a:solidFill>
                  <a:schemeClr val="tx1"/>
                </a:solidFill>
                <a:effectLst/>
                <a:latin typeface="+mn-lt"/>
                <a:ea typeface="+mn-ea"/>
                <a:cs typeface="+mn-cs"/>
              </a:rPr>
              <a:t>BE</a:t>
            </a:r>
            <a:r>
              <a:rPr lang="en-US" sz="1200" kern="1200" dirty="0">
                <a:solidFill>
                  <a:schemeClr val="tx1"/>
                </a:solidFill>
                <a:effectLst/>
                <a:latin typeface="+mn-lt"/>
                <a:ea typeface="+mn-ea"/>
                <a:cs typeface="+mn-cs"/>
              </a:rPr>
              <a:t> is the position of Car B as measured by E, and </a:t>
            </a:r>
            <a:r>
              <a:rPr lang="en-US" sz="1200" b="1" kern="1200" dirty="0" err="1">
                <a:solidFill>
                  <a:schemeClr val="tx1"/>
                </a:solidFill>
                <a:effectLst/>
                <a:latin typeface="+mn-lt"/>
                <a:ea typeface="+mn-ea"/>
                <a:cs typeface="+mn-cs"/>
              </a:rPr>
              <a:t>r</a:t>
            </a:r>
            <a:r>
              <a:rPr lang="en-US" sz="1200" kern="1200" baseline="-25000" dirty="0" err="1">
                <a:solidFill>
                  <a:schemeClr val="tx1"/>
                </a:solidFill>
                <a:effectLst/>
                <a:latin typeface="+mn-lt"/>
                <a:ea typeface="+mn-ea"/>
                <a:cs typeface="+mn-cs"/>
              </a:rPr>
              <a:t>AB</a:t>
            </a:r>
            <a:r>
              <a:rPr lang="en-US" sz="1200" kern="1200" dirty="0">
                <a:solidFill>
                  <a:schemeClr val="tx1"/>
                </a:solidFill>
                <a:effectLst/>
                <a:latin typeface="+mn-lt"/>
                <a:ea typeface="+mn-ea"/>
                <a:cs typeface="+mn-cs"/>
              </a:rPr>
              <a:t> is the position of Car A as measured by an observer in Car B. For this notation, the first letter tells us what the vector is pointing at and the second letter tells us where the position vector starts.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position vectors of Car A and Car B relative to E, </a:t>
            </a:r>
            <a:r>
              <a:rPr lang="en-US" sz="1200" b="1" kern="1200" dirty="0" err="1">
                <a:solidFill>
                  <a:schemeClr val="tx1"/>
                </a:solidFill>
                <a:effectLst/>
                <a:latin typeface="+mn-lt"/>
                <a:ea typeface="+mn-ea"/>
                <a:cs typeface="+mn-cs"/>
              </a:rPr>
              <a:t>r</a:t>
            </a:r>
            <a:r>
              <a:rPr lang="en-US" sz="1200" kern="1200" baseline="-25000" dirty="0" err="1">
                <a:solidFill>
                  <a:schemeClr val="tx1"/>
                </a:solidFill>
                <a:effectLst/>
                <a:latin typeface="+mn-lt"/>
                <a:ea typeface="+mn-ea"/>
                <a:cs typeface="+mn-cs"/>
              </a:rPr>
              <a:t>AE</a:t>
            </a:r>
            <a:r>
              <a:rPr lang="en-US" sz="1200" kern="1200" dirty="0">
                <a:solidFill>
                  <a:schemeClr val="tx1"/>
                </a:solidFill>
                <a:effectLst/>
                <a:latin typeface="+mn-lt"/>
                <a:ea typeface="+mn-ea"/>
                <a:cs typeface="+mn-cs"/>
              </a:rPr>
              <a:t> and </a:t>
            </a:r>
            <a:r>
              <a:rPr lang="en-US" sz="1200" b="1" kern="1200" dirty="0" err="1">
                <a:solidFill>
                  <a:schemeClr val="tx1"/>
                </a:solidFill>
                <a:effectLst/>
                <a:latin typeface="+mn-lt"/>
                <a:ea typeface="+mn-ea"/>
                <a:cs typeface="+mn-cs"/>
              </a:rPr>
              <a:t>r</a:t>
            </a:r>
            <a:r>
              <a:rPr lang="en-US" sz="1200" kern="1200" baseline="-25000" dirty="0" err="1">
                <a:solidFill>
                  <a:schemeClr val="tx1"/>
                </a:solidFill>
                <a:effectLst/>
                <a:latin typeface="+mn-lt"/>
                <a:ea typeface="+mn-ea"/>
                <a:cs typeface="+mn-cs"/>
              </a:rPr>
              <a:t>BE</a:t>
            </a:r>
            <a:r>
              <a:rPr lang="en-US" sz="1200" kern="1200" dirty="0">
                <a:solidFill>
                  <a:schemeClr val="tx1"/>
                </a:solidFill>
                <a:effectLst/>
                <a:latin typeface="+mn-lt"/>
                <a:ea typeface="+mn-ea"/>
                <a:cs typeface="+mn-cs"/>
              </a:rPr>
              <a:t>, are given in the figure, so how do we find </a:t>
            </a:r>
            <a:r>
              <a:rPr lang="en-US" sz="1200" b="1" kern="1200" dirty="0" err="1">
                <a:solidFill>
                  <a:schemeClr val="tx1"/>
                </a:solidFill>
                <a:effectLst/>
                <a:latin typeface="+mn-lt"/>
                <a:ea typeface="+mn-ea"/>
                <a:cs typeface="+mn-cs"/>
              </a:rPr>
              <a:t>r</a:t>
            </a:r>
            <a:r>
              <a:rPr lang="en-US" sz="1200" kern="1200" baseline="-25000" dirty="0" err="1">
                <a:solidFill>
                  <a:schemeClr val="tx1"/>
                </a:solidFill>
                <a:effectLst/>
                <a:latin typeface="+mn-lt"/>
                <a:ea typeface="+mn-ea"/>
                <a:cs typeface="+mn-cs"/>
              </a:rPr>
              <a:t>AB</a:t>
            </a:r>
            <a:r>
              <a:rPr lang="en-US" sz="1200" kern="1200" dirty="0">
                <a:solidFill>
                  <a:schemeClr val="tx1"/>
                </a:solidFill>
                <a:effectLst/>
                <a:latin typeface="+mn-lt"/>
                <a:ea typeface="+mn-ea"/>
                <a:cs typeface="+mn-cs"/>
              </a:rPr>
              <a:t>, the position of Car A as measured by an observer in Car B? We simply draw an arrow pointing from Car B to Car A, which can be obtained by subtracting </a:t>
            </a:r>
            <a:r>
              <a:rPr lang="en-US" sz="1200" b="1" kern="1200" dirty="0" err="1">
                <a:solidFill>
                  <a:schemeClr val="tx1"/>
                </a:solidFill>
                <a:effectLst/>
                <a:latin typeface="+mn-lt"/>
                <a:ea typeface="+mn-ea"/>
                <a:cs typeface="+mn-cs"/>
              </a:rPr>
              <a:t>r</a:t>
            </a:r>
            <a:r>
              <a:rPr lang="en-US" sz="1200" kern="1200" baseline="-25000" dirty="0" err="1">
                <a:solidFill>
                  <a:schemeClr val="tx1"/>
                </a:solidFill>
                <a:effectLst/>
                <a:latin typeface="+mn-lt"/>
                <a:ea typeface="+mn-ea"/>
                <a:cs typeface="+mn-cs"/>
              </a:rPr>
              <a:t>BE</a:t>
            </a:r>
            <a:r>
              <a:rPr lang="en-US" sz="1200" kern="1200" dirty="0">
                <a:solidFill>
                  <a:schemeClr val="tx1"/>
                </a:solidFill>
                <a:effectLst/>
                <a:latin typeface="+mn-lt"/>
                <a:ea typeface="+mn-ea"/>
                <a:cs typeface="+mn-cs"/>
              </a:rPr>
              <a:t> from </a:t>
            </a:r>
            <a:r>
              <a:rPr lang="en-US" sz="1200" b="1" kern="1200" dirty="0" err="1">
                <a:solidFill>
                  <a:schemeClr val="tx1"/>
                </a:solidFill>
                <a:effectLst/>
                <a:latin typeface="+mn-lt"/>
                <a:ea typeface="+mn-ea"/>
                <a:cs typeface="+mn-cs"/>
              </a:rPr>
              <a:t>r</a:t>
            </a:r>
            <a:r>
              <a:rPr lang="en-US" sz="1200" kern="1200" baseline="-25000" dirty="0" err="1">
                <a:solidFill>
                  <a:schemeClr val="tx1"/>
                </a:solidFill>
                <a:effectLst/>
                <a:latin typeface="+mn-lt"/>
                <a:ea typeface="+mn-ea"/>
                <a:cs typeface="+mn-cs"/>
              </a:rPr>
              <a:t>AE</a:t>
            </a:r>
            <a:r>
              <a:rPr lang="en-US" sz="1200" kern="1200" dirty="0">
                <a:solidFill>
                  <a:schemeClr val="tx1"/>
                </a:solidFill>
                <a:effectLst/>
                <a:latin typeface="+mn-lt"/>
                <a:ea typeface="+mn-ea"/>
                <a:cs typeface="+mn-cs"/>
              </a:rPr>
              <a:t>. [click to show equation]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the rate of change of these quantities with time gives us the relationship between the associated velocities. [click to show equation]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coordinate system of observer E doesn’t have to be fixed to Earth, although it often is.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Take careful note of the pattern of subscripts. Also, be aware that the equation doesn’t work for observers traveling a sizable fraction of the speed of light, when Einstein’s theory of special relativity comes into play.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7E7F27-47DB-D94D-995F-E3088F8069A6}" type="slidenum">
              <a:rPr lang="en-US" smtClean="0"/>
              <a:t>33</a:t>
            </a:fld>
            <a:endParaRPr lang="en-US"/>
          </a:p>
        </p:txBody>
      </p:sp>
    </p:spTree>
    <p:extLst>
      <p:ext uri="{BB962C8B-B14F-4D97-AF65-F5344CB8AC3E}">
        <p14:creationId xmlns:p14="http://schemas.microsoft.com/office/powerpoint/2010/main" val="3524499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the strategy you can use when solving relative-velocity problems.</a:t>
            </a:r>
          </a:p>
          <a:p>
            <a:endParaRPr lang="en-US" sz="1200" kern="1200" dirty="0">
              <a:solidFill>
                <a:schemeClr val="tx1"/>
              </a:solidFill>
              <a:effectLst/>
              <a:latin typeface="+mn-lt"/>
              <a:ea typeface="+mn-ea"/>
              <a:cs typeface="+mn-cs"/>
            </a:endParaRPr>
          </a:p>
          <a:p>
            <a:pPr marL="228600" indent="-228600">
              <a:buAutoNum type="arabicPeriod"/>
            </a:pPr>
            <a:r>
              <a:rPr lang="en-US" sz="1200" b="1" kern="1200" dirty="0">
                <a:solidFill>
                  <a:schemeClr val="tx1"/>
                </a:solidFill>
                <a:effectLst/>
                <a:latin typeface="+mn-lt"/>
                <a:ea typeface="+mn-ea"/>
                <a:cs typeface="+mn-cs"/>
              </a:rPr>
              <a:t>Label </a:t>
            </a:r>
            <a:r>
              <a:rPr lang="en-US" sz="1200" kern="1200" dirty="0">
                <a:solidFill>
                  <a:schemeClr val="tx1"/>
                </a:solidFill>
                <a:effectLst/>
                <a:latin typeface="+mn-lt"/>
                <a:ea typeface="+mn-ea"/>
                <a:cs typeface="+mn-cs"/>
              </a:rPr>
              <a:t>each object involved (usually three) with a letter that reminds you of what it is,</a:t>
            </a:r>
            <a:r>
              <a:rPr lang="en-US" sz="1200" kern="1200" baseline="0" dirty="0">
                <a:solidFill>
                  <a:schemeClr val="tx1"/>
                </a:solidFill>
                <a:effectLst/>
                <a:latin typeface="+mn-lt"/>
                <a:ea typeface="+mn-ea"/>
                <a:cs typeface="+mn-cs"/>
              </a:rPr>
              <a:t> for example</a:t>
            </a:r>
            <a:r>
              <a:rPr lang="en-US" sz="1200" kern="1200" dirty="0">
                <a:solidFill>
                  <a:schemeClr val="tx1"/>
                </a:solidFill>
                <a:effectLst/>
                <a:latin typeface="+mn-lt"/>
                <a:ea typeface="+mn-ea"/>
                <a:cs typeface="+mn-cs"/>
              </a:rPr>
              <a:t> E for Earth). </a:t>
            </a:r>
          </a:p>
          <a:p>
            <a:pPr marL="228600" indent="-228600">
              <a:buAutoNum type="arabicPeriod"/>
            </a:pPr>
            <a:endParaRPr lang="en-US" sz="1200" kern="1200" dirty="0">
              <a:solidFill>
                <a:schemeClr val="tx1"/>
              </a:solidFill>
              <a:effectLst/>
              <a:latin typeface="+mn-lt"/>
              <a:ea typeface="+mn-ea"/>
              <a:cs typeface="+mn-cs"/>
            </a:endParaRPr>
          </a:p>
          <a:p>
            <a:pPr marL="228600" indent="-228600">
              <a:buAutoNum type="arabicPeriod"/>
            </a:pPr>
            <a:r>
              <a:rPr lang="en-US" sz="1200" b="1" kern="1200" dirty="0">
                <a:solidFill>
                  <a:schemeClr val="tx1"/>
                </a:solidFill>
                <a:effectLst/>
                <a:latin typeface="+mn-lt"/>
                <a:ea typeface="+mn-ea"/>
                <a:cs typeface="+mn-cs"/>
              </a:rPr>
              <a:t>Look </a:t>
            </a:r>
            <a:r>
              <a:rPr lang="en-US" sz="1200" kern="1200" dirty="0">
                <a:solidFill>
                  <a:schemeClr val="tx1"/>
                </a:solidFill>
                <a:effectLst/>
                <a:latin typeface="+mn-lt"/>
                <a:ea typeface="+mn-ea"/>
                <a:cs typeface="+mn-cs"/>
              </a:rPr>
              <a:t>through the problem for phrases such as “The velocity of A relative to B” and write the velocities as </a:t>
            </a:r>
            <a:r>
              <a:rPr lang="en-US" sz="1200" b="1" kern="1200" dirty="0" err="1">
                <a:solidFill>
                  <a:schemeClr val="tx1"/>
                </a:solidFill>
                <a:effectLst/>
                <a:latin typeface="+mn-lt"/>
                <a:ea typeface="+mn-ea"/>
                <a:cs typeface="+mn-cs"/>
              </a:rPr>
              <a:t>v</a:t>
            </a:r>
            <a:r>
              <a:rPr lang="en-US" sz="1200" kern="1200" baseline="-25000" dirty="0" err="1">
                <a:solidFill>
                  <a:schemeClr val="tx1"/>
                </a:solidFill>
                <a:effectLst/>
                <a:latin typeface="+mn-lt"/>
                <a:ea typeface="+mn-ea"/>
                <a:cs typeface="+mn-cs"/>
              </a:rPr>
              <a:t>AB</a:t>
            </a:r>
            <a:r>
              <a:rPr lang="en-US" sz="1200" kern="1200" dirty="0">
                <a:solidFill>
                  <a:schemeClr val="tx1"/>
                </a:solidFill>
                <a:effectLst/>
                <a:latin typeface="+mn-lt"/>
                <a:ea typeface="+mn-ea"/>
                <a:cs typeface="+mn-cs"/>
              </a:rPr>
              <a:t>. When a velocity is mentioned but it isn’t explicitly stated as relative to something, it’s almost always relative to Earth. </a:t>
            </a:r>
          </a:p>
          <a:p>
            <a:pPr marL="228600" indent="-228600">
              <a:buAutoNum type="arabicPeriod"/>
            </a:pPr>
            <a:endParaRPr lang="en-US" sz="1200" kern="1200" dirty="0">
              <a:solidFill>
                <a:schemeClr val="tx1"/>
              </a:solidFill>
              <a:effectLst/>
              <a:latin typeface="+mn-lt"/>
              <a:ea typeface="+mn-ea"/>
              <a:cs typeface="+mn-cs"/>
            </a:endParaRPr>
          </a:p>
          <a:p>
            <a:pPr marL="228600" indent="-228600">
              <a:buAutoNum type="arabicPeriod"/>
            </a:pPr>
            <a:r>
              <a:rPr lang="en-US" sz="1200" b="1" kern="1200" dirty="0">
                <a:solidFill>
                  <a:schemeClr val="tx1"/>
                </a:solidFill>
                <a:effectLst/>
                <a:latin typeface="+mn-lt"/>
                <a:ea typeface="+mn-ea"/>
                <a:cs typeface="+mn-cs"/>
              </a:rPr>
              <a:t>Take </a:t>
            </a:r>
            <a:r>
              <a:rPr lang="en-US" sz="1200" kern="1200" dirty="0">
                <a:solidFill>
                  <a:schemeClr val="tx1"/>
                </a:solidFill>
                <a:effectLst/>
                <a:latin typeface="+mn-lt"/>
                <a:ea typeface="+mn-ea"/>
                <a:cs typeface="+mn-cs"/>
              </a:rPr>
              <a:t>the three velocities you’ve found and assemble them into an equation</a:t>
            </a:r>
            <a:r>
              <a:rPr lang="en-US" sz="1200" kern="1200" baseline="0" dirty="0">
                <a:solidFill>
                  <a:schemeClr val="tx1"/>
                </a:solidFill>
                <a:effectLst/>
                <a:latin typeface="+mn-lt"/>
                <a:ea typeface="+mn-ea"/>
                <a:cs typeface="+mn-cs"/>
              </a:rPr>
              <a:t> similar to this one shown</a:t>
            </a:r>
            <a:r>
              <a:rPr lang="en-US" sz="1200" kern="1200" dirty="0">
                <a:solidFill>
                  <a:schemeClr val="tx1"/>
                </a:solidFill>
                <a:effectLst/>
                <a:latin typeface="+mn-lt"/>
                <a:ea typeface="+mn-ea"/>
                <a:cs typeface="+mn-cs"/>
              </a:rPr>
              <a:t>, with subscripts in an analogous order. </a:t>
            </a:r>
          </a:p>
          <a:p>
            <a:pPr marL="228600" indent="-228600">
              <a:buAutoNum type="arabicPeriod"/>
            </a:pPr>
            <a:endParaRPr lang="en-US" sz="1200" kern="1200" dirty="0">
              <a:solidFill>
                <a:schemeClr val="tx1"/>
              </a:solidFill>
              <a:effectLst/>
              <a:latin typeface="+mn-lt"/>
              <a:ea typeface="+mn-ea"/>
              <a:cs typeface="+mn-cs"/>
            </a:endParaRPr>
          </a:p>
          <a:p>
            <a:pPr marL="228600" indent="-228600">
              <a:buAutoNum type="arabicPeriod"/>
            </a:pPr>
            <a:r>
              <a:rPr lang="en-US" sz="1200" b="1" kern="1200" dirty="0">
                <a:solidFill>
                  <a:schemeClr val="tx1"/>
                </a:solidFill>
                <a:effectLst/>
                <a:latin typeface="+mn-lt"/>
                <a:ea typeface="+mn-ea"/>
                <a:cs typeface="+mn-cs"/>
              </a:rPr>
              <a:t>There </a:t>
            </a:r>
            <a:r>
              <a:rPr lang="en-US" sz="1200" kern="1200" dirty="0">
                <a:solidFill>
                  <a:schemeClr val="tx1"/>
                </a:solidFill>
                <a:effectLst/>
                <a:latin typeface="+mn-lt"/>
                <a:ea typeface="+mn-ea"/>
                <a:cs typeface="+mn-cs"/>
              </a:rPr>
              <a:t>will be two unknown components. Solve for them with the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-components of the equation developed in step 3. </a:t>
            </a:r>
          </a:p>
        </p:txBody>
      </p:sp>
      <p:sp>
        <p:nvSpPr>
          <p:cNvPr id="4" name="Slide Number Placeholder 3"/>
          <p:cNvSpPr>
            <a:spLocks noGrp="1"/>
          </p:cNvSpPr>
          <p:nvPr>
            <p:ph type="sldNum" sz="quarter" idx="10"/>
          </p:nvPr>
        </p:nvSpPr>
        <p:spPr/>
        <p:txBody>
          <a:bodyPr/>
          <a:lstStyle/>
          <a:p>
            <a:fld id="{6E7E7F27-47DB-D94D-995F-E3088F8069A6}" type="slidenum">
              <a:rPr lang="en-US" smtClean="0"/>
              <a:t>34</a:t>
            </a:fld>
            <a:endParaRPr lang="en-US"/>
          </a:p>
        </p:txBody>
      </p:sp>
    </p:spTree>
    <p:extLst>
      <p:ext uri="{BB962C8B-B14F-4D97-AF65-F5344CB8AC3E}">
        <p14:creationId xmlns:p14="http://schemas.microsoft.com/office/powerpoint/2010/main" val="1811491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Try out your explanation on a classmate, and see if you buy theirs. We’ll get back together in about four minutes.</a:t>
            </a: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altLang="en-US" sz="1200" dirty="0"/>
              <a:t>7</a:t>
            </a:r>
          </a:p>
          <a:p>
            <a:pPr marL="0" marR="0" indent="0" algn="l" defTabSz="457200" rtl="0" eaLnBrk="1" fontAlgn="auto" latinLnBrk="0" hangingPunct="1">
              <a:lnSpc>
                <a:spcPct val="100000"/>
              </a:lnSpc>
              <a:spcBef>
                <a:spcPts val="0"/>
              </a:spcBef>
              <a:spcAft>
                <a:spcPts val="0"/>
              </a:spcAft>
              <a:buClrTx/>
              <a:buSzTx/>
              <a:buFontTx/>
              <a:buNone/>
              <a:tabLst/>
              <a:defRPr/>
            </a:pPr>
            <a:endParaRPr lang="pl-PL" altLang="en-US" sz="1200" dirty="0"/>
          </a:p>
          <a:p>
            <a:r>
              <a:rPr lang="en-US" altLang="en-US" sz="1200" b="1" dirty="0">
                <a:solidFill>
                  <a:schemeClr val="tx1"/>
                </a:solidFill>
              </a:rPr>
              <a:t>Question </a:t>
            </a:r>
            <a:r>
              <a:rPr lang="en-US" altLang="en-US" sz="1200" b="1" dirty="0" err="1">
                <a:solidFill>
                  <a:schemeClr val="tx1"/>
                </a:solidFill>
              </a:rPr>
              <a:t>A3.01</a:t>
            </a:r>
            <a:endParaRPr lang="en-US" altLang="en-US" sz="1200" b="1" dirty="0">
              <a:solidFill>
                <a:schemeClr val="tx1"/>
              </a:solidFill>
            </a:endParaRPr>
          </a:p>
          <a:p>
            <a:endParaRPr lang="en-US" altLang="en-US" sz="1200" b="1" dirty="0">
              <a:solidFill>
                <a:schemeClr val="tx1"/>
              </a:solidFill>
            </a:endParaRPr>
          </a:p>
          <a:p>
            <a:r>
              <a:rPr lang="en-US" altLang="en-US" b="1" i="1" dirty="0"/>
              <a:t>Commentary</a:t>
            </a:r>
          </a:p>
          <a:p>
            <a:r>
              <a:rPr lang="en-US" altLang="en-US" b="1" dirty="0"/>
              <a:t>Purpose:</a:t>
            </a:r>
            <a:r>
              <a:rPr lang="en-US" altLang="en-US" dirty="0"/>
              <a:t> To introduce the concept of acceleration, explore your pre-existing definitions of the term, and contrast "everyday" usage of the word with the way physicists use it.</a:t>
            </a:r>
          </a:p>
          <a:p>
            <a:endParaRPr lang="en-US" altLang="en-US" b="1" dirty="0"/>
          </a:p>
          <a:p>
            <a:r>
              <a:rPr lang="en-US" altLang="en-US" b="1" dirty="0"/>
              <a:t>Discussion:</a:t>
            </a:r>
            <a:r>
              <a:rPr lang="en-US" altLang="en-US" dirty="0"/>
              <a:t> </a:t>
            </a:r>
          </a:p>
          <a:p>
            <a:r>
              <a:rPr lang="en-US" altLang="en-US" dirty="0"/>
              <a:t>In physics, "acceleration" means the rate of change of velocity with respect to time. The more the velocity changes during a certain interval (say, 1 second), the larger the acceleration is.</a:t>
            </a:r>
          </a:p>
          <a:p>
            <a:endParaRPr lang="en-US" altLang="en-US" dirty="0"/>
          </a:p>
          <a:p>
            <a:r>
              <a:rPr lang="en-US" altLang="en-US" dirty="0"/>
              <a:t>There are three ways in which the velocity can change: (1) the speed increases; (2) the speed decreases; or (3) the direction of motion changes. If any one of these occurs, then the object is said to be "accelerating". In other words, unlike everyday usage, "accelerating" does </a:t>
            </a:r>
            <a:r>
              <a:rPr lang="en-US" altLang="en-US" b="1" dirty="0"/>
              <a:t>not</a:t>
            </a:r>
            <a:r>
              <a:rPr lang="en-US" altLang="en-US" dirty="0"/>
              <a:t> necessarily mean "speeding up".</a:t>
            </a:r>
          </a:p>
          <a:p>
            <a:endParaRPr lang="en-US" altLang="en-US" dirty="0"/>
          </a:p>
          <a:p>
            <a:r>
              <a:rPr lang="en-US" altLang="en-US" dirty="0"/>
              <a:t>When a car is slowing down, we say it is accelerating. We generally avoid the phrases "deceleration" and "negative acceleration" as unnecessary and unhelpful. We avoid "negative acceleration" because an object can have a negative value for acceleration and still be speeding up — for example, if it is moving in the negative direction.</a:t>
            </a:r>
          </a:p>
          <a:p>
            <a:endParaRPr lang="en-US" altLang="en-US" dirty="0"/>
          </a:p>
          <a:p>
            <a:r>
              <a:rPr lang="en-US" altLang="en-US" dirty="0"/>
              <a:t>When a ball is moving in a circle, its direction of motion is constantly changing, so it is accelerating even if its speed is constant.</a:t>
            </a:r>
          </a:p>
          <a:p>
            <a:endParaRPr lang="en-US" altLang="en-US" dirty="0"/>
          </a:p>
          <a:p>
            <a:r>
              <a:rPr lang="en-US" altLang="en-US" dirty="0"/>
              <a:t>A vibrating string (except for its endpoints) is accelerating at most instants in time, though it happens so quickly that we cannot perceive the changes in velocity. The only time it is </a:t>
            </a:r>
            <a:r>
              <a:rPr lang="en-US" altLang="en-US" i="1" dirty="0"/>
              <a:t>not</a:t>
            </a:r>
            <a:r>
              <a:rPr lang="en-US" altLang="en-US" dirty="0"/>
              <a:t> accelerating is when its speed is maximum. When the string stops and reverses direction at the extremes of its motion, its acceleration is largest.</a:t>
            </a:r>
          </a:p>
          <a:p>
            <a:endParaRPr lang="en-US" altLang="en-US" dirty="0"/>
          </a:p>
          <a:p>
            <a:r>
              <a:rPr lang="en-US" altLang="en-US" dirty="0"/>
              <a:t>The Moon orbiting the Earth is moving in a circle, so it is accelerating.</a:t>
            </a:r>
          </a:p>
          <a:p>
            <a:endParaRPr lang="en-US" altLang="en-US" dirty="0"/>
          </a:p>
          <a:p>
            <a:r>
              <a:rPr lang="en-US" altLang="en-US" dirty="0"/>
              <a:t>A skydiver moving at terminal speed has a constant velocity and thus zero acceleration.</a:t>
            </a:r>
          </a:p>
          <a:p>
            <a:endParaRPr lang="en-US" altLang="en-US" dirty="0"/>
          </a:p>
          <a:p>
            <a:r>
              <a:rPr lang="en-US" altLang="en-US" dirty="0"/>
              <a:t>An astronaut in an orbiting space station may not be moving relative to the space station, but the station is not a proper frame of reference since it is accelerating as it orbits the Earth. (In this course, a proper frame of reference has no acceleration.) The Earth is a better frame of reference, and the astronaut is moving in a circle around it, so she is accelerating.</a:t>
            </a:r>
          </a:p>
          <a:p>
            <a:endParaRPr lang="en-US" altLang="en-US" dirty="0"/>
          </a:p>
          <a:p>
            <a:r>
              <a:rPr lang="en-US" altLang="en-US" dirty="0"/>
              <a:t>A ball rolling down a hill generally speeds up. </a:t>
            </a:r>
          </a:p>
          <a:p>
            <a:endParaRPr lang="en-US" altLang="en-US" dirty="0"/>
          </a:p>
          <a:p>
            <a:r>
              <a:rPr lang="en-US" altLang="en-US" dirty="0"/>
              <a:t>A person (or car, or any object) moving at constant speed along a straight line has constant velocity, and thus zero acceleration. This is true even though we must press the "accelerator" pedal to maintain constant velocity.</a:t>
            </a:r>
          </a:p>
          <a:p>
            <a:endParaRPr lang="en-US" altLang="en-US" dirty="0"/>
          </a:p>
          <a:p>
            <a:r>
              <a:rPr lang="en-US" altLang="en-US" dirty="0"/>
              <a:t>A molecule in a solid that is not at absolute zero temperature is vibrating, so like the vibrating string it is accelerating most of the time. The solid as a whole may still be at rest.</a:t>
            </a:r>
          </a:p>
          <a:p>
            <a:endParaRPr lang="en-US" altLang="en-US" b="1" dirty="0"/>
          </a:p>
          <a:p>
            <a:r>
              <a:rPr lang="en-US" altLang="en-US" b="1" dirty="0"/>
              <a:t>Key Points:</a:t>
            </a:r>
            <a:endParaRPr lang="en-US" altLang="en-US" dirty="0"/>
          </a:p>
          <a:p>
            <a:pPr marL="171450" indent="-171450">
              <a:buFont typeface="Arial" panose="020B0604020202020204" pitchFamily="34" charset="0"/>
              <a:buChar char="•"/>
            </a:pPr>
            <a:r>
              <a:rPr lang="en-US" altLang="en-US" dirty="0"/>
              <a:t>An object's </a:t>
            </a:r>
            <a:r>
              <a:rPr lang="en-US" altLang="en-US" i="1" dirty="0"/>
              <a:t>acceleration</a:t>
            </a:r>
            <a:r>
              <a:rPr lang="en-US" altLang="en-US" dirty="0"/>
              <a:t> is the rate at which its </a:t>
            </a:r>
            <a:r>
              <a:rPr lang="en-US" altLang="en-US" i="1" dirty="0"/>
              <a:t>velocity</a:t>
            </a:r>
            <a:r>
              <a:rPr lang="en-US" altLang="en-US" dirty="0"/>
              <a:t> is changing. </a:t>
            </a:r>
          </a:p>
          <a:p>
            <a:pPr marL="171450" indent="-171450">
              <a:buFont typeface="Arial" panose="020B0604020202020204" pitchFamily="34" charset="0"/>
              <a:buChar char="•"/>
            </a:pPr>
            <a:r>
              <a:rPr lang="en-US" altLang="en-US" dirty="0"/>
              <a:t>If an object's speed </a:t>
            </a:r>
            <a:r>
              <a:rPr lang="en-US" altLang="en-US" b="1" dirty="0"/>
              <a:t>or</a:t>
            </a:r>
            <a:r>
              <a:rPr lang="en-US" altLang="en-US" dirty="0"/>
              <a:t> direction of motion changes, we say it is "accelerating". </a:t>
            </a:r>
          </a:p>
          <a:p>
            <a:pPr marL="171450" indent="-171450">
              <a:buFont typeface="Arial" panose="020B0604020202020204" pitchFamily="34" charset="0"/>
              <a:buChar char="•"/>
            </a:pPr>
            <a:r>
              <a:rPr lang="en-US" altLang="en-US" dirty="0"/>
              <a:t>We avoid using the phrases "deceleration" and "negative acceleration" to mean "slowing down". </a:t>
            </a:r>
          </a:p>
          <a:p>
            <a:endParaRPr lang="en-US" altLang="en-US" b="1" i="1" dirty="0"/>
          </a:p>
          <a:p>
            <a:r>
              <a:rPr lang="en-US" altLang="en-US" b="1" i="1" dirty="0"/>
              <a:t>For Instructors Only</a:t>
            </a:r>
          </a:p>
          <a:p>
            <a:r>
              <a:rPr lang="en-US" altLang="en-US" dirty="0"/>
              <a:t>A nice feature of this style of question ("how many of the following...") is that even if a student answers the "correct" number of objects (7), there are 36 different combinations to arrive at this answer, so there is really no need to focus any attention at all on the correctness of the</a:t>
            </a:r>
            <a:r>
              <a:rPr lang="en-US" altLang="en-US" baseline="0" dirty="0"/>
              <a:t> students’ numerical </a:t>
            </a:r>
            <a:r>
              <a:rPr lang="en-US" altLang="en-US" dirty="0"/>
              <a:t>answers. Rather, class discussion should proceed immediately to considering each situation independently and applying the definition of acceleration.</a:t>
            </a:r>
          </a:p>
          <a:p>
            <a:endParaRPr lang="en-US" altLang="en-US" dirty="0"/>
          </a:p>
          <a:p>
            <a:r>
              <a:rPr lang="en-US" altLang="en-US" dirty="0"/>
              <a:t>We encourage students to wrestle with their own definitions at this stage. This question may be used prior to any formal presentation of acceleration, since everyone already "knows" the term; the disagreements that typically arise prepare students to appreciate and better understand the formal definition.</a:t>
            </a:r>
          </a:p>
          <a:p>
            <a:endParaRPr lang="en-US" altLang="en-US" dirty="0"/>
          </a:p>
          <a:p>
            <a:r>
              <a:rPr lang="en-US" altLang="en-US" dirty="0"/>
              <a:t>It is not too early to mention forces, at least informally. Many students already have some ideas about force that can help them sort out what you are trying to explain regarding acceleration. For example, in the cases that have nonzero acceleration, identify the force(s) causing it; in cases with zero acceleration, discuss how any forces present balance out.</a:t>
            </a:r>
          </a:p>
          <a:p>
            <a:endParaRPr lang="en-US" altLang="en-US" dirty="0"/>
          </a:p>
          <a:p>
            <a:endParaRPr lang="en-US" altLang="en-US" dirty="0"/>
          </a:p>
          <a:p>
            <a:r>
              <a:rPr lang="en-US" altLang="en-US" dirty="0"/>
              <a:t>Source: UMass Assessing to Learn</a:t>
            </a:r>
          </a:p>
        </p:txBody>
      </p:sp>
      <p:sp>
        <p:nvSpPr>
          <p:cNvPr id="4" name="Slide Number Placeholder 3"/>
          <p:cNvSpPr>
            <a:spLocks noGrp="1"/>
          </p:cNvSpPr>
          <p:nvPr>
            <p:ph type="sldNum" sz="quarter" idx="10"/>
          </p:nvPr>
        </p:nvSpPr>
        <p:spPr/>
        <p:txBody>
          <a:bodyPr/>
          <a:lstStyle/>
          <a:p>
            <a:fld id="{6E7E7F27-47DB-D94D-995F-E3088F8069A6}" type="slidenum">
              <a:rPr lang="en-US" smtClean="0"/>
              <a:t>35</a:t>
            </a:fld>
            <a:endParaRPr lang="en-US"/>
          </a:p>
        </p:txBody>
      </p:sp>
    </p:spTree>
    <p:extLst>
      <p:ext uri="{BB962C8B-B14F-4D97-AF65-F5344CB8AC3E}">
        <p14:creationId xmlns:p14="http://schemas.microsoft.com/office/powerpoint/2010/main" val="3976352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Figure</a:t>
            </a:r>
            <a:r>
              <a:rPr lang="en-US" sz="1200" kern="1200" baseline="0" dirty="0">
                <a:solidFill>
                  <a:schemeClr val="tx1"/>
                </a:solidFill>
                <a:effectLst/>
                <a:latin typeface="+mn-lt"/>
                <a:ea typeface="+mn-ea"/>
                <a:cs typeface="+mn-cs"/>
              </a:rPr>
              <a:t> out your answer, check it with a classmate, and be ready to share in about two </a:t>
            </a:r>
            <a:r>
              <a:rPr lang="en-US" sz="1200" kern="1200" dirty="0">
                <a:solidFill>
                  <a:schemeClr val="tx1"/>
                </a:solidFill>
                <a:effectLst/>
                <a:latin typeface="+mn-lt"/>
                <a:ea typeface="+mn-ea"/>
                <a:cs typeface="+mn-cs"/>
              </a:rPr>
              <a:t>minutes.</a:t>
            </a: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altLang="en-US" sz="1200" dirty="0"/>
              <a:t>2</a:t>
            </a:r>
          </a:p>
          <a:p>
            <a:pPr marL="0" marR="0" indent="0" algn="l" defTabSz="457200" rtl="0" eaLnBrk="1" fontAlgn="auto" latinLnBrk="0" hangingPunct="1">
              <a:lnSpc>
                <a:spcPct val="100000"/>
              </a:lnSpc>
              <a:spcBef>
                <a:spcPts val="0"/>
              </a:spcBef>
              <a:spcAft>
                <a:spcPts val="0"/>
              </a:spcAft>
              <a:buClrTx/>
              <a:buSzTx/>
              <a:buFontTx/>
              <a:buNone/>
              <a:tabLst/>
              <a:defRPr/>
            </a:pPr>
            <a:endParaRPr lang="pl-PL" altLang="en-US" sz="1200" dirty="0"/>
          </a:p>
          <a:p>
            <a:r>
              <a:rPr lang="en-US" altLang="en-US" sz="1200" b="1" dirty="0">
                <a:solidFill>
                  <a:schemeClr val="tx1"/>
                </a:solidFill>
              </a:rPr>
              <a:t>Question </a:t>
            </a:r>
            <a:r>
              <a:rPr lang="en-US" altLang="en-US" sz="1200" b="1" dirty="0" err="1">
                <a:solidFill>
                  <a:schemeClr val="tx1"/>
                </a:solidFill>
              </a:rPr>
              <a:t>A3.02</a:t>
            </a:r>
            <a:endParaRPr lang="en-US" altLang="en-US" sz="1200" b="1" dirty="0">
              <a:solidFill>
                <a:schemeClr val="tx1"/>
              </a:solidFill>
            </a:endParaRPr>
          </a:p>
          <a:p>
            <a:endParaRPr lang="en-US" altLang="en-US" sz="1200" b="1" dirty="0">
              <a:solidFill>
                <a:schemeClr val="tx1"/>
              </a:solidFill>
            </a:endParaRPr>
          </a:p>
          <a:p>
            <a:r>
              <a:rPr lang="en-US" altLang="en-US" b="1" i="1" dirty="0"/>
              <a:t>Commentary</a:t>
            </a:r>
          </a:p>
          <a:p>
            <a:r>
              <a:rPr lang="en-US" altLang="en-US" b="1" dirty="0"/>
              <a:t>Purpose:</a:t>
            </a:r>
            <a:r>
              <a:rPr lang="en-US" altLang="en-US" dirty="0"/>
              <a:t> Develop your understanding of the vector nature of acceleration in curvilinear motion.</a:t>
            </a:r>
          </a:p>
          <a:p>
            <a:endParaRPr lang="en-US" altLang="en-US" b="1" dirty="0"/>
          </a:p>
          <a:p>
            <a:r>
              <a:rPr lang="en-US" altLang="en-US" b="1" dirty="0"/>
              <a:t>Description</a:t>
            </a:r>
            <a:r>
              <a:rPr lang="en-US" altLang="en-US" b="1"/>
              <a:t>:</a:t>
            </a:r>
            <a:r>
              <a:rPr lang="en-US" altLang="en-US"/>
              <a:t> </a:t>
            </a:r>
          </a:p>
          <a:p>
            <a:r>
              <a:rPr lang="en-US" altLang="en-US"/>
              <a:t>Acceleration </a:t>
            </a:r>
            <a:r>
              <a:rPr lang="en-US" altLang="en-US" dirty="0"/>
              <a:t>is the rate of change of velocity. If an object's </a:t>
            </a:r>
            <a:r>
              <a:rPr lang="en-US" altLang="en-US" i="1" dirty="0"/>
              <a:t>speed</a:t>
            </a:r>
            <a:r>
              <a:rPr lang="en-US" altLang="en-US" dirty="0"/>
              <a:t> is changing, that means the length of its velocity vector is changing, so the acceleration must have a nonzero component parallel to the velocity vector. If an object's </a:t>
            </a:r>
            <a:r>
              <a:rPr lang="en-US" altLang="en-US" i="1" dirty="0"/>
              <a:t>direction of motion</a:t>
            </a:r>
            <a:r>
              <a:rPr lang="en-US" altLang="en-US" dirty="0"/>
              <a:t> is changing, that means the direction of the velocity vector is changing, so the acceleration must have a nonzero component perpendicular to the velocity vector.</a:t>
            </a:r>
          </a:p>
          <a:p>
            <a:endParaRPr lang="en-US" altLang="en-US" dirty="0"/>
          </a:p>
          <a:p>
            <a:r>
              <a:rPr lang="en-US" altLang="en-US" dirty="0"/>
              <a:t>At point B, the pendulum bob is both speeding up and changing direction. At that moment its velocity points in a direction tangential to the circular path it follows: direction (3). Since it is speeding up, the acceleration must have a component that points in direction (3). Since it is traveling in a curved path, it must have an acceleration component that points towards the center of the curve (the so-called "centripetal acceleration"), direction (1). Thus, the acceleration vector must point somewhere between directions (1) and (3), so (2) is probably the best choice. (To find the exact direction, we would have to calculate the relative sizes of these two components of the acceleration.)</a:t>
            </a:r>
          </a:p>
          <a:p>
            <a:endParaRPr lang="en-US" altLang="en-US" b="1" dirty="0"/>
          </a:p>
          <a:p>
            <a:r>
              <a:rPr lang="en-US" altLang="en-US" b="1" dirty="0"/>
              <a:t>Key Points:</a:t>
            </a:r>
            <a:endParaRPr lang="en-US" altLang="en-US" dirty="0"/>
          </a:p>
          <a:p>
            <a:pPr marL="171450" indent="-171450">
              <a:buFont typeface="Arial" panose="020B0604020202020204" pitchFamily="34" charset="0"/>
              <a:buChar char="•"/>
            </a:pPr>
            <a:r>
              <a:rPr lang="en-US" altLang="en-US" dirty="0"/>
              <a:t>Acceleration is a vector that describes the rate of change of the velocity vector's magnitude </a:t>
            </a:r>
            <a:r>
              <a:rPr lang="en-US" altLang="en-US" u="sng" dirty="0"/>
              <a:t>and</a:t>
            </a:r>
            <a:r>
              <a:rPr lang="en-US" altLang="en-US" dirty="0"/>
              <a:t> its direction. </a:t>
            </a:r>
          </a:p>
          <a:p>
            <a:pPr marL="171450" indent="-171450">
              <a:buFont typeface="Arial" panose="020B0604020202020204" pitchFamily="34" charset="0"/>
              <a:buChar char="•"/>
            </a:pPr>
            <a:r>
              <a:rPr lang="en-US" altLang="en-US" dirty="0"/>
              <a:t>It is often useful to divide the acceleration into components that are parallel (tangential) and perpendicular to the object's direction of motion. </a:t>
            </a:r>
          </a:p>
          <a:p>
            <a:pPr marL="171450" indent="-171450">
              <a:buFont typeface="Arial" panose="020B0604020202020204" pitchFamily="34" charset="0"/>
              <a:buChar char="•"/>
            </a:pPr>
            <a:r>
              <a:rPr lang="en-US" altLang="en-US" dirty="0"/>
              <a:t>A nonzero tangential component of acceleration indicates that the object is changing speed. </a:t>
            </a:r>
          </a:p>
          <a:p>
            <a:pPr marL="171450" indent="-171450">
              <a:buFont typeface="Arial" panose="020B0604020202020204" pitchFamily="34" charset="0"/>
              <a:buChar char="•"/>
            </a:pPr>
            <a:r>
              <a:rPr lang="en-US" altLang="en-US" dirty="0"/>
              <a:t>A nonzero perpendicular component of acceleration indicates that the object is changing direction. </a:t>
            </a:r>
          </a:p>
          <a:p>
            <a:endParaRPr lang="en-US" altLang="en-US" b="1" i="1" dirty="0"/>
          </a:p>
          <a:p>
            <a:r>
              <a:rPr lang="en-US" altLang="en-US" b="1" i="1" dirty="0"/>
              <a:t>For Instructors Only</a:t>
            </a:r>
          </a:p>
          <a:p>
            <a:r>
              <a:rPr lang="en-US" altLang="en-US" dirty="0"/>
              <a:t>Students often neglect one component or the other in this question. Common answers include (1) (fixated on the centripetal acceleration or the string), (3) (fixated on tangential acceleration and the increase in speed), and (4) (fixated on gravity).</a:t>
            </a:r>
          </a:p>
          <a:p>
            <a:endParaRPr lang="en-US" altLang="en-US" dirty="0"/>
          </a:p>
          <a:p>
            <a:r>
              <a:rPr lang="en-US" altLang="en-US" dirty="0"/>
              <a:t>Students choosing answer (5) might be revealing a misunderstanding of the fictitious "centrifugal force".</a:t>
            </a:r>
          </a:p>
          <a:p>
            <a:r>
              <a:rPr lang="en-US" altLang="en-US" dirty="0"/>
              <a:t>Answer (9), impossible to determine, is defensible if chosen because students don't know enough to determine the relative sizes of the two acceleration components, and therefore can't choose among directions (1), (2), and (3).</a:t>
            </a:r>
          </a:p>
          <a:p>
            <a:endParaRPr lang="en-US" altLang="en-US" dirty="0"/>
          </a:p>
          <a:p>
            <a:endParaRPr lang="en-US" altLang="en-US" dirty="0"/>
          </a:p>
          <a:p>
            <a:r>
              <a:rPr lang="en-US" altLang="en-US" dirty="0"/>
              <a:t>Source: UMass Assessing to Learn</a:t>
            </a:r>
          </a:p>
        </p:txBody>
      </p:sp>
      <p:sp>
        <p:nvSpPr>
          <p:cNvPr id="4" name="Slide Number Placeholder 3"/>
          <p:cNvSpPr>
            <a:spLocks noGrp="1"/>
          </p:cNvSpPr>
          <p:nvPr>
            <p:ph type="sldNum" sz="quarter" idx="10"/>
          </p:nvPr>
        </p:nvSpPr>
        <p:spPr/>
        <p:txBody>
          <a:bodyPr/>
          <a:lstStyle/>
          <a:p>
            <a:fld id="{6E7E7F27-47DB-D94D-995F-E3088F8069A6}" type="slidenum">
              <a:rPr lang="en-US" smtClean="0"/>
              <a:t>36</a:t>
            </a:fld>
            <a:endParaRPr lang="en-US"/>
          </a:p>
        </p:txBody>
      </p:sp>
    </p:spTree>
    <p:extLst>
      <p:ext uri="{BB962C8B-B14F-4D97-AF65-F5344CB8AC3E}">
        <p14:creationId xmlns:p14="http://schemas.microsoft.com/office/powerpoint/2010/main" val="3341127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37</a:t>
            </a:fld>
            <a:endParaRPr lang="en-US"/>
          </a:p>
        </p:txBody>
      </p:sp>
    </p:spTree>
    <p:extLst>
      <p:ext uri="{BB962C8B-B14F-4D97-AF65-F5344CB8AC3E}">
        <p14:creationId xmlns:p14="http://schemas.microsoft.com/office/powerpoint/2010/main" val="129737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Displacement, Velocity, and Acceleration in Two Dimensions </a:t>
            </a:r>
          </a:p>
          <a:p>
            <a:r>
              <a:rPr lang="en-US" sz="1200" b="0" i="0" u="none" strike="noStrike" kern="1200" baseline="0" dirty="0">
                <a:solidFill>
                  <a:schemeClr val="tx1"/>
                </a:solidFill>
                <a:latin typeface="+mn-lt"/>
                <a:ea typeface="+mn-ea"/>
                <a:cs typeface="+mn-cs"/>
              </a:rPr>
              <a:t>The displacement of an object in two dimensions is defined as the change in the object’s position vector.</a:t>
            </a:r>
            <a:r>
              <a:rPr lang="en-US" sz="1200" b="1" kern="1200" dirty="0">
                <a:solidFill>
                  <a:schemeClr val="tx1"/>
                </a:solidFill>
                <a:effectLst/>
                <a:latin typeface="+mn-lt"/>
                <a:ea typeface="+mn-ea"/>
                <a:cs typeface="+mn-cs"/>
              </a:rPr>
              <a:t> </a:t>
            </a:r>
          </a:p>
          <a:p>
            <a:endParaRPr lang="en-US" sz="1200" b="1"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The average velocity of an object during the time interval </a:t>
            </a:r>
            <a:r>
              <a:rPr lang="en-US" sz="1200" b="0" i="0" u="none" strike="noStrike" kern="1200" baseline="0" dirty="0">
                <a:solidFill>
                  <a:schemeClr val="tx1"/>
                </a:solidFill>
                <a:latin typeface="+mn-lt"/>
                <a:ea typeface="+mn-ea"/>
                <a:cs typeface="+mn-cs"/>
                <a:sym typeface="Symbol" panose="05050102010706020507" pitchFamily="18" charset="2"/>
              </a:rPr>
              <a:t></a:t>
            </a:r>
            <a:r>
              <a:rPr lang="en-US" sz="1200" b="0" i="1" u="none" strike="noStrike" kern="1200" baseline="0" dirty="0">
                <a:solidFill>
                  <a:schemeClr val="tx1"/>
                </a:solidFill>
                <a:latin typeface="+mn-lt"/>
                <a:ea typeface="+mn-ea"/>
                <a:cs typeface="+mn-cs"/>
              </a:rPr>
              <a:t>t </a:t>
            </a:r>
            <a:r>
              <a:rPr lang="en-US" sz="1200" b="0" i="0" u="none" strike="noStrike" kern="1200" baseline="0" dirty="0">
                <a:solidFill>
                  <a:schemeClr val="tx1"/>
                </a:solidFill>
                <a:latin typeface="+mn-lt"/>
                <a:ea typeface="+mn-ea"/>
                <a:cs typeface="+mn-cs"/>
              </a:rPr>
              <a:t>is shown here. Taking the limit of this expression as </a:t>
            </a:r>
            <a:r>
              <a:rPr lang="en-US" sz="1200" b="0" i="0" u="none" strike="noStrike" kern="1200" baseline="0" dirty="0">
                <a:solidFill>
                  <a:schemeClr val="tx1"/>
                </a:solidFill>
                <a:latin typeface="+mn-lt"/>
                <a:ea typeface="+mn-ea"/>
                <a:cs typeface="+mn-cs"/>
                <a:sym typeface="Symbol" panose="05050102010706020507" pitchFamily="18" charset="2"/>
              </a:rPr>
              <a:t></a:t>
            </a:r>
            <a:r>
              <a:rPr lang="en-US" sz="1200" b="0" i="1" u="none" strike="noStrike" kern="1200" baseline="0" dirty="0">
                <a:solidFill>
                  <a:schemeClr val="tx1"/>
                </a:solidFill>
                <a:latin typeface="+mn-lt"/>
                <a:ea typeface="+mn-ea"/>
                <a:cs typeface="+mn-cs"/>
              </a:rPr>
              <a:t>t </a:t>
            </a:r>
            <a:r>
              <a:rPr lang="en-US" sz="1200" b="0" i="0" u="none" strike="noStrike" kern="1200" baseline="0" dirty="0">
                <a:solidFill>
                  <a:schemeClr val="tx1"/>
                </a:solidFill>
                <a:latin typeface="+mn-lt"/>
                <a:ea typeface="+mn-ea"/>
                <a:cs typeface="+mn-cs"/>
              </a:rPr>
              <a:t>gets arbitrarily small gives the instantaneous velocity </a:t>
            </a:r>
            <a:r>
              <a:rPr lang="en-US" sz="1200" b="1" i="0" u="none" strike="noStrike" kern="1200" baseline="0" dirty="0">
                <a:solidFill>
                  <a:schemeClr val="tx1"/>
                </a:solidFill>
                <a:latin typeface="+mn-lt"/>
                <a:ea typeface="+mn-ea"/>
                <a:cs typeface="+mn-cs"/>
              </a:rPr>
              <a:t>v</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The direction of the instantaneous velocity vector is along a line that is tangent to the path of the object and in the direction of its motion.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average acceleration of an object with a velocity changing by </a:t>
            </a:r>
            <a:r>
              <a:rPr lang="en-US" sz="1200" b="0" i="0" u="none" strike="noStrike" kern="1200" baseline="0" dirty="0">
                <a:solidFill>
                  <a:schemeClr val="tx1"/>
                </a:solidFill>
                <a:latin typeface="+mn-lt"/>
                <a:ea typeface="+mn-ea"/>
                <a:cs typeface="+mn-cs"/>
                <a:sym typeface="Symbol" panose="05050102010706020507" pitchFamily="18" charset="2"/>
              </a:rPr>
              <a:t></a:t>
            </a:r>
            <a:r>
              <a:rPr lang="en-US" sz="1200" b="1" i="0" u="none" strike="noStrike" kern="1200" baseline="0" dirty="0">
                <a:solidFill>
                  <a:schemeClr val="tx1"/>
                </a:solidFill>
                <a:latin typeface="+mn-lt"/>
                <a:ea typeface="+mn-ea"/>
                <a:cs typeface="+mn-cs"/>
              </a:rPr>
              <a:t>v</a:t>
            </a:r>
            <a:r>
              <a:rPr lang="en-US" sz="1200" b="0" i="0" u="none" strike="noStrike" kern="1200" baseline="0" dirty="0">
                <a:solidFill>
                  <a:schemeClr val="tx1"/>
                </a:solidFill>
                <a:latin typeface="+mn-lt"/>
                <a:ea typeface="+mn-ea"/>
                <a:cs typeface="+mn-cs"/>
              </a:rPr>
              <a:t> in the time interval </a:t>
            </a:r>
            <a:r>
              <a:rPr lang="en-US" sz="1200" b="0" i="0" u="none" strike="noStrike" kern="1200" baseline="0" dirty="0">
                <a:solidFill>
                  <a:schemeClr val="tx1"/>
                </a:solidFill>
                <a:latin typeface="+mn-lt"/>
                <a:ea typeface="+mn-ea"/>
                <a:cs typeface="+mn-cs"/>
                <a:sym typeface="Symbol" panose="05050102010706020507" pitchFamily="18" charset="2"/>
              </a:rPr>
              <a:t></a:t>
            </a:r>
            <a:r>
              <a:rPr lang="en-US" sz="1200" b="0" i="1" u="none" strike="noStrike" kern="1200" baseline="0" dirty="0">
                <a:solidFill>
                  <a:schemeClr val="tx1"/>
                </a:solidFill>
                <a:latin typeface="+mn-lt"/>
                <a:ea typeface="+mn-ea"/>
                <a:cs typeface="+mn-cs"/>
              </a:rPr>
              <a:t>t </a:t>
            </a:r>
            <a:r>
              <a:rPr lang="en-US" sz="1200" b="0" i="0" u="none" strike="noStrike" kern="1200" baseline="0" dirty="0">
                <a:solidFill>
                  <a:schemeClr val="tx1"/>
                </a:solidFill>
                <a:latin typeface="+mn-lt"/>
                <a:ea typeface="+mn-ea"/>
                <a:cs typeface="+mn-cs"/>
              </a:rPr>
              <a:t>is shown. Taking the limit of this expression as </a:t>
            </a:r>
            <a:r>
              <a:rPr lang="en-US" sz="1200" b="0" i="0" u="none" strike="noStrike" kern="1200" baseline="0" dirty="0">
                <a:solidFill>
                  <a:schemeClr val="tx1"/>
                </a:solidFill>
                <a:latin typeface="+mn-lt"/>
                <a:ea typeface="+mn-ea"/>
                <a:cs typeface="+mn-cs"/>
                <a:sym typeface="Symbol" panose="05050102010706020507" pitchFamily="18" charset="2"/>
              </a:rPr>
              <a:t></a:t>
            </a:r>
            <a:r>
              <a:rPr lang="en-US" sz="1200" b="0" i="1" u="none" strike="noStrike" kern="1200" baseline="0" dirty="0">
                <a:solidFill>
                  <a:schemeClr val="tx1"/>
                </a:solidFill>
                <a:latin typeface="+mn-lt"/>
                <a:ea typeface="+mn-ea"/>
                <a:cs typeface="+mn-cs"/>
              </a:rPr>
              <a:t>t </a:t>
            </a:r>
            <a:r>
              <a:rPr lang="en-US" sz="1200" b="0" i="0" u="none" strike="noStrike" kern="1200" baseline="0" dirty="0">
                <a:solidFill>
                  <a:schemeClr val="tx1"/>
                </a:solidFill>
                <a:latin typeface="+mn-lt"/>
                <a:ea typeface="+mn-ea"/>
                <a:cs typeface="+mn-cs"/>
              </a:rPr>
              <a:t>gets arbitrarily small gives the instantaneous acceleration </a:t>
            </a:r>
            <a:r>
              <a:rPr lang="en-US" sz="1200" b="1" i="0"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indent="0">
              <a:buNone/>
            </a:pPr>
            <a:endParaRPr lang="en-US" sz="1200" kern="1200" dirty="0">
              <a:solidFill>
                <a:schemeClr val="tx1"/>
              </a:solidFill>
              <a:effectLst/>
              <a:latin typeface="+mn-lt"/>
              <a:ea typeface="+mn-ea"/>
              <a:cs typeface="+mn-cs"/>
            </a:endParaRPr>
          </a:p>
          <a:p>
            <a:pPr marL="0" indent="0">
              <a:buNone/>
            </a:pPr>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39</a:t>
            </a:fld>
            <a:endParaRPr lang="en-US"/>
          </a:p>
        </p:txBody>
      </p:sp>
    </p:spTree>
    <p:extLst>
      <p:ext uri="{BB962C8B-B14F-4D97-AF65-F5344CB8AC3E}">
        <p14:creationId xmlns:p14="http://schemas.microsoft.com/office/powerpoint/2010/main" val="553499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Two-Dimensional</a:t>
            </a:r>
            <a:r>
              <a:rPr lang="en-US" sz="1200" b="1" kern="1200" baseline="0" dirty="0">
                <a:solidFill>
                  <a:schemeClr val="tx1"/>
                </a:solidFill>
                <a:effectLst/>
                <a:latin typeface="+mn-lt"/>
                <a:ea typeface="+mn-ea"/>
                <a:cs typeface="+mn-cs"/>
              </a:rPr>
              <a:t> Motion</a:t>
            </a:r>
          </a:p>
          <a:p>
            <a:r>
              <a:rPr lang="en-US" sz="1200" b="0" i="0" u="none" strike="noStrike" kern="1200" baseline="0" dirty="0">
                <a:solidFill>
                  <a:schemeClr val="tx1"/>
                </a:solidFill>
                <a:latin typeface="+mn-lt"/>
                <a:ea typeface="+mn-ea"/>
                <a:cs typeface="+mn-cs"/>
              </a:rPr>
              <a:t>The general kinematic equations in two dimensions for objects with constant acceleration are, for the </a:t>
            </a:r>
            <a:r>
              <a:rPr lang="en-US" sz="1200" b="0" i="1" u="none" strike="noStrike" kern="1200" baseline="0" dirty="0">
                <a:solidFill>
                  <a:schemeClr val="tx1"/>
                </a:solidFill>
                <a:latin typeface="+mn-lt"/>
                <a:ea typeface="+mn-ea"/>
                <a:cs typeface="+mn-cs"/>
              </a:rPr>
              <a:t>x-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y-</a:t>
            </a:r>
            <a:r>
              <a:rPr lang="en-US" sz="1200" b="0" i="0" u="none" strike="noStrike" kern="1200" baseline="0" dirty="0">
                <a:solidFill>
                  <a:schemeClr val="tx1"/>
                </a:solidFill>
                <a:latin typeface="+mn-lt"/>
                <a:ea typeface="+mn-ea"/>
                <a:cs typeface="+mn-cs"/>
              </a:rPr>
              <a:t> directions, are given here.</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The speed </a:t>
            </a:r>
            <a:r>
              <a:rPr lang="en-US" sz="1200" b="0" i="1" u="none" strike="noStrike" kern="1200" baseline="0" dirty="0">
                <a:solidFill>
                  <a:schemeClr val="tx1"/>
                </a:solidFill>
                <a:latin typeface="+mn-lt"/>
                <a:ea typeface="+mn-ea"/>
                <a:cs typeface="+mn-cs"/>
              </a:rPr>
              <a:t>v </a:t>
            </a:r>
            <a:r>
              <a:rPr lang="en-US" sz="1200" b="0" i="0" u="none" strike="noStrike" kern="1200" baseline="0" dirty="0">
                <a:solidFill>
                  <a:schemeClr val="tx1"/>
                </a:solidFill>
                <a:latin typeface="+mn-lt"/>
                <a:ea typeface="+mn-ea"/>
                <a:cs typeface="+mn-cs"/>
              </a:rPr>
              <a:t>of the object at any instant can be calculated from the components of velocity at that instant using the Pythagorean theorem, and the angle that the velocity vector makes with the </a:t>
            </a:r>
            <a:r>
              <a:rPr lang="en-US" sz="1200" b="0" i="1" u="none" strike="noStrike" kern="1200" baseline="0" dirty="0">
                <a:solidFill>
                  <a:schemeClr val="tx1"/>
                </a:solidFill>
                <a:latin typeface="+mn-lt"/>
                <a:ea typeface="+mn-ea"/>
                <a:cs typeface="+mn-cs"/>
              </a:rPr>
              <a:t>x</a:t>
            </a:r>
            <a:r>
              <a:rPr lang="en-US" sz="1200" b="0" i="0" u="none" strike="noStrike" kern="1200" baseline="0" dirty="0">
                <a:solidFill>
                  <a:schemeClr val="tx1"/>
                </a:solidFill>
                <a:latin typeface="+mn-lt"/>
                <a:ea typeface="+mn-ea"/>
                <a:cs typeface="+mn-cs"/>
              </a:rPr>
              <a:t>-axis can be found by taking the inverse tangent. </a:t>
            </a:r>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40</a:t>
            </a:fld>
            <a:endParaRPr lang="en-US"/>
          </a:p>
        </p:txBody>
      </p:sp>
    </p:spTree>
    <p:extLst>
      <p:ext uri="{BB962C8B-B14F-4D97-AF65-F5344CB8AC3E}">
        <p14:creationId xmlns:p14="http://schemas.microsoft.com/office/powerpoint/2010/main" val="3463017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3.1 </a:t>
            </a:r>
            <a:r>
              <a:rPr lang="en-US" sz="1200" b="0" i="0" u="none" strike="noStrike" kern="1200" baseline="0" dirty="0">
                <a:solidFill>
                  <a:schemeClr val="tx1"/>
                </a:solidFill>
                <a:latin typeface="+mn-lt"/>
                <a:ea typeface="+mn-ea"/>
                <a:cs typeface="+mn-cs"/>
              </a:rPr>
              <a:t>An object moving along some curved path between points P and Q. The displacement vector </a:t>
            </a:r>
            <a:r>
              <a:rPr lang="en-US" sz="1200" b="0" i="0" u="none" strike="noStrike" kern="1200" baseline="0" dirty="0">
                <a:solidFill>
                  <a:schemeClr val="tx1"/>
                </a:solidFill>
                <a:latin typeface="+mn-lt"/>
                <a:ea typeface="+mn-ea"/>
                <a:cs typeface="+mn-cs"/>
                <a:sym typeface="Symbol" panose="05050102010706020507" pitchFamily="18" charset="2"/>
              </a:rPr>
              <a:t></a:t>
            </a:r>
            <a:r>
              <a:rPr lang="en-US" sz="1200" b="1" i="0" u="none" strike="noStrike" kern="1200" baseline="0" dirty="0">
                <a:solidFill>
                  <a:schemeClr val="tx1"/>
                </a:solidFill>
                <a:latin typeface="+mn-lt"/>
                <a:ea typeface="+mn-ea"/>
                <a:cs typeface="+mn-cs"/>
              </a:rPr>
              <a:t>r</a:t>
            </a:r>
            <a:r>
              <a:rPr lang="en-US" sz="1200" b="0" i="0" u="none" strike="noStrike" kern="1200" baseline="0" dirty="0">
                <a:solidFill>
                  <a:schemeClr val="tx1"/>
                </a:solidFill>
                <a:latin typeface="+mn-lt"/>
                <a:ea typeface="+mn-ea"/>
                <a:cs typeface="+mn-cs"/>
              </a:rPr>
              <a:t> is the difference in the position vectors: </a:t>
            </a:r>
            <a:r>
              <a:rPr lang="en-US" sz="1200" b="0" i="0" u="none" strike="noStrike" kern="1200" baseline="0" dirty="0">
                <a:solidFill>
                  <a:schemeClr val="tx1"/>
                </a:solidFill>
                <a:latin typeface="+mn-lt"/>
                <a:ea typeface="+mn-ea"/>
                <a:cs typeface="+mn-cs"/>
                <a:sym typeface="Symbol" panose="05050102010706020507" pitchFamily="18" charset="2"/>
              </a:rPr>
              <a:t></a:t>
            </a:r>
            <a:r>
              <a:rPr lang="en-US" sz="1200" b="1" i="0" u="none" strike="noStrike" kern="1200" baseline="0" dirty="0">
                <a:solidFill>
                  <a:schemeClr val="tx1"/>
                </a:solidFill>
                <a:latin typeface="+mn-lt"/>
                <a:ea typeface="+mn-ea"/>
                <a:cs typeface="+mn-cs"/>
              </a:rPr>
              <a:t>r</a:t>
            </a:r>
            <a:r>
              <a:rPr lang="en-US" sz="1200" b="0" i="0" u="none" strike="noStrike" kern="1200" baseline="0" dirty="0">
                <a:solidFill>
                  <a:schemeClr val="tx1"/>
                </a:solidFill>
                <a:latin typeface="+mn-lt"/>
                <a:ea typeface="+mn-ea"/>
                <a:cs typeface="+mn-cs"/>
              </a:rPr>
              <a:t> = </a:t>
            </a:r>
            <a:r>
              <a:rPr lang="en-US" sz="1200" b="1" i="0" u="none" strike="noStrike" kern="1200" baseline="0" dirty="0" err="1">
                <a:solidFill>
                  <a:schemeClr val="tx1"/>
                </a:solidFill>
                <a:latin typeface="+mn-lt"/>
                <a:ea typeface="+mn-ea"/>
                <a:cs typeface="+mn-cs"/>
              </a:rPr>
              <a:t>r</a:t>
            </a:r>
            <a:r>
              <a:rPr lang="en-US" sz="1200" b="0" i="1" u="none" strike="noStrike" kern="1200" baseline="-25000" dirty="0" err="1">
                <a:solidFill>
                  <a:schemeClr val="tx1"/>
                </a:solidFill>
                <a:latin typeface="+mn-lt"/>
                <a:ea typeface="+mn-ea"/>
                <a:cs typeface="+mn-cs"/>
              </a:rPr>
              <a:t>f</a:t>
            </a:r>
            <a:r>
              <a:rPr lang="en-US" sz="1200" b="0" i="1" u="none" strike="noStrike" kern="1200" baseline="-25000" dirty="0">
                <a:solidFill>
                  <a:schemeClr val="tx1"/>
                </a:solidFill>
                <a:latin typeface="+mn-lt"/>
                <a:ea typeface="+mn-ea"/>
                <a:cs typeface="+mn-cs"/>
              </a:rPr>
              <a:t>  </a:t>
            </a:r>
            <a:r>
              <a:rPr lang="en-US" sz="1200" kern="1200" dirty="0">
                <a:solidFill>
                  <a:schemeClr val="tx1"/>
                </a:solidFill>
                <a:effectLst/>
                <a:latin typeface="+mn-lt"/>
                <a:ea typeface="+mn-ea"/>
                <a:cs typeface="+mn-cs"/>
              </a:rPr>
              <a:t>–</a:t>
            </a:r>
            <a:r>
              <a:rPr lang="en-US" sz="1200" b="0"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r</a:t>
            </a:r>
            <a:r>
              <a:rPr lang="en-US" sz="1200" b="0" i="1" u="none" strike="noStrike" kern="1200" baseline="-2500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one-dimensional motion, the direction of a vector quantity such as a velocity or acceleration can be taken into account by a plus or minus sign. For example, the velocity of a rocket is positive if the rocket is going up and negative if it’s going down. When working in two or three dimensions, we need the concept of vectors.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Look at the figure, which shows an object is moving through space. When the object is at some point Ⓟ at time </a:t>
            </a:r>
            <a:r>
              <a:rPr lang="en-US" sz="1200" i="1" kern="1200" dirty="0" err="1">
                <a:solidFill>
                  <a:schemeClr val="tx1"/>
                </a:solidFill>
                <a:effectLst/>
                <a:latin typeface="+mn-lt"/>
                <a:ea typeface="+mn-ea"/>
                <a:cs typeface="+mn-cs"/>
              </a:rPr>
              <a:t>t</a:t>
            </a:r>
            <a:r>
              <a:rPr lang="en-US" sz="1200" i="1" kern="1200" baseline="-25000" dirty="0" err="1">
                <a:solidFill>
                  <a:schemeClr val="tx1"/>
                </a:solidFill>
                <a:effectLst/>
                <a:latin typeface="+mn-lt"/>
                <a:ea typeface="+mn-ea"/>
                <a:cs typeface="+mn-cs"/>
              </a:rPr>
              <a:t>i</a:t>
            </a:r>
            <a:r>
              <a:rPr lang="en-US" sz="1200" i="1" kern="1200" baseline="-25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its position is described by the position vector </a:t>
            </a:r>
            <a:r>
              <a:rPr lang="en-US" sz="1200" b="1" kern="1200" dirty="0" err="1">
                <a:solidFill>
                  <a:schemeClr val="tx1"/>
                </a:solidFill>
                <a:effectLst/>
                <a:latin typeface="+mn-lt"/>
                <a:ea typeface="+mn-ea"/>
                <a:cs typeface="+mn-cs"/>
              </a:rPr>
              <a:t>r</a:t>
            </a:r>
            <a:r>
              <a:rPr lang="en-US" sz="1200" b="0" i="1" kern="1200" baseline="-25000" dirty="0" err="1">
                <a:solidFill>
                  <a:schemeClr val="tx1"/>
                </a:solidFill>
                <a:effectLst/>
                <a:latin typeface="+mn-lt"/>
                <a:ea typeface="+mn-ea"/>
                <a:cs typeface="+mn-cs"/>
              </a:rPr>
              <a:t>i</a:t>
            </a:r>
            <a:r>
              <a:rPr lang="en-US" sz="1200" b="0" i="1" kern="1200" baseline="-25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drawn from the origin to P. When the object has moved to some other point Q at time </a:t>
            </a:r>
            <a:r>
              <a:rPr lang="en-US" sz="1200" i="1" kern="1200" dirty="0" err="1">
                <a:solidFill>
                  <a:schemeClr val="tx1"/>
                </a:solidFill>
                <a:effectLst/>
                <a:latin typeface="+mn-lt"/>
                <a:ea typeface="+mn-ea"/>
                <a:cs typeface="+mn-cs"/>
              </a:rPr>
              <a:t>t</a:t>
            </a:r>
            <a:r>
              <a:rPr lang="en-US" sz="1200" i="1" kern="1200" baseline="-25000" dirty="0" err="1">
                <a:solidFill>
                  <a:schemeClr val="tx1"/>
                </a:solidFill>
                <a:effectLst/>
                <a:latin typeface="+mn-lt"/>
                <a:ea typeface="+mn-ea"/>
                <a:cs typeface="+mn-cs"/>
              </a:rPr>
              <a:t>f</a:t>
            </a:r>
            <a:r>
              <a:rPr lang="en-US" sz="1200" kern="1200" dirty="0">
                <a:solidFill>
                  <a:schemeClr val="tx1"/>
                </a:solidFill>
                <a:effectLst/>
                <a:latin typeface="+mn-lt"/>
                <a:ea typeface="+mn-ea"/>
                <a:cs typeface="+mn-cs"/>
              </a:rPr>
              <a:t>, its position vector is </a:t>
            </a:r>
            <a:r>
              <a:rPr lang="en-US" sz="1200" b="1" kern="1200" dirty="0">
                <a:solidFill>
                  <a:schemeClr val="tx1"/>
                </a:solidFill>
                <a:effectLst/>
                <a:latin typeface="+mn-lt"/>
                <a:ea typeface="+mn-ea"/>
                <a:cs typeface="+mn-cs"/>
              </a:rPr>
              <a:t>r</a:t>
            </a:r>
            <a:r>
              <a:rPr lang="en-US" sz="1200" kern="1200" dirty="0">
                <a:solidFill>
                  <a:schemeClr val="tx1"/>
                </a:solidFill>
                <a:effectLst/>
                <a:latin typeface="+mn-lt"/>
                <a:ea typeface="+mn-ea"/>
                <a:cs typeface="+mn-cs"/>
              </a:rPr>
              <a:t>. From the vector diagram, you can see that the final position vector is the sum of the initial position vector and the displacement. From this we can conclude that an object’s </a:t>
            </a:r>
            <a:r>
              <a:rPr lang="en-US" sz="1200" b="1" kern="1200" dirty="0">
                <a:solidFill>
                  <a:schemeClr val="tx1"/>
                </a:solidFill>
                <a:effectLst/>
                <a:latin typeface="+mn-lt"/>
                <a:ea typeface="+mn-ea"/>
                <a:cs typeface="+mn-cs"/>
              </a:rPr>
              <a:t>displacement </a:t>
            </a:r>
            <a:r>
              <a:rPr lang="en-US" sz="1200" kern="1200" dirty="0">
                <a:solidFill>
                  <a:schemeClr val="tx1"/>
                </a:solidFill>
                <a:effectLst/>
                <a:latin typeface="+mn-lt"/>
                <a:ea typeface="+mn-ea"/>
                <a:cs typeface="+mn-cs"/>
              </a:rPr>
              <a:t>is defined as the change in its position vector.</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7E7F27-47DB-D94D-995F-E3088F8069A6}" type="slidenum">
              <a:rPr lang="en-US" smtClean="0"/>
              <a:t>13</a:t>
            </a:fld>
            <a:endParaRPr lang="en-US"/>
          </a:p>
        </p:txBody>
      </p:sp>
    </p:spTree>
    <p:extLst>
      <p:ext uri="{BB962C8B-B14F-4D97-AF65-F5344CB8AC3E}">
        <p14:creationId xmlns:p14="http://schemas.microsoft.com/office/powerpoint/2010/main" val="4017987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Two-Dimensional</a:t>
            </a:r>
            <a:r>
              <a:rPr lang="en-US" sz="1200" b="1" kern="1200" baseline="0" dirty="0">
                <a:solidFill>
                  <a:schemeClr val="tx1"/>
                </a:solidFill>
                <a:effectLst/>
                <a:latin typeface="+mn-lt"/>
                <a:ea typeface="+mn-ea"/>
                <a:cs typeface="+mn-cs"/>
              </a:rPr>
              <a:t> Motion</a:t>
            </a:r>
          </a:p>
          <a:p>
            <a:r>
              <a:rPr lang="en-US" sz="1200" b="0" i="0" u="none" strike="noStrike" kern="1200" baseline="0" dirty="0">
                <a:solidFill>
                  <a:schemeClr val="tx1"/>
                </a:solidFill>
                <a:latin typeface="+mn-lt"/>
                <a:ea typeface="+mn-ea"/>
                <a:cs typeface="+mn-cs"/>
              </a:rPr>
              <a:t>The horizontal and vertical motions of a projectile are completely independent of each other.</a:t>
            </a:r>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41</a:t>
            </a:fld>
            <a:endParaRPr lang="en-US"/>
          </a:p>
        </p:txBody>
      </p:sp>
    </p:spTree>
    <p:extLst>
      <p:ext uri="{BB962C8B-B14F-4D97-AF65-F5344CB8AC3E}">
        <p14:creationId xmlns:p14="http://schemas.microsoft.com/office/powerpoint/2010/main" val="1820210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Two-Dimensional</a:t>
            </a:r>
            <a:r>
              <a:rPr lang="en-US" sz="1200" b="1" kern="1200" baseline="0" dirty="0">
                <a:solidFill>
                  <a:schemeClr val="tx1"/>
                </a:solidFill>
                <a:effectLst/>
                <a:latin typeface="+mn-lt"/>
                <a:ea typeface="+mn-ea"/>
                <a:cs typeface="+mn-cs"/>
              </a:rPr>
              <a:t> Motion</a:t>
            </a:r>
          </a:p>
          <a:p>
            <a:r>
              <a:rPr lang="en-US" sz="1200" b="0" i="0" u="none" strike="noStrike" kern="1200" baseline="0" dirty="0">
                <a:solidFill>
                  <a:schemeClr val="tx1"/>
                </a:solidFill>
                <a:latin typeface="+mn-lt"/>
                <a:ea typeface="+mn-ea"/>
                <a:cs typeface="+mn-cs"/>
              </a:rPr>
              <a:t>The kinematic equations are easily adapted and simplified for projectiles close to the surface of the Earth. The equations for the motion in the horizontal, or </a:t>
            </a:r>
            <a:r>
              <a:rPr lang="en-US" sz="1200" b="0" i="1" u="none" strike="noStrike" kern="1200" baseline="0" dirty="0">
                <a:solidFill>
                  <a:schemeClr val="tx1"/>
                </a:solidFill>
                <a:latin typeface="+mn-lt"/>
                <a:ea typeface="+mn-ea"/>
                <a:cs typeface="+mn-cs"/>
              </a:rPr>
              <a:t>x</a:t>
            </a:r>
            <a:r>
              <a:rPr lang="en-US" sz="1200" b="0" i="0" u="none" strike="noStrike" kern="1200" baseline="0" dirty="0">
                <a:solidFill>
                  <a:schemeClr val="tx1"/>
                </a:solidFill>
                <a:latin typeface="+mn-lt"/>
                <a:ea typeface="+mn-ea"/>
                <a:cs typeface="+mn-cs"/>
              </a:rPr>
              <a:t>-direction, and the vertical, or </a:t>
            </a:r>
            <a:r>
              <a:rPr lang="en-US" sz="1200" b="0" i="1" u="none" strike="noStrike" kern="1200" baseline="0" dirty="0">
                <a:solidFill>
                  <a:schemeClr val="tx1"/>
                </a:solidFill>
                <a:latin typeface="+mn-lt"/>
                <a:ea typeface="+mn-ea"/>
                <a:cs typeface="+mn-cs"/>
              </a:rPr>
              <a:t>y-</a:t>
            </a:r>
            <a:r>
              <a:rPr lang="en-US" sz="1200" b="0" i="0" u="none" strike="noStrike" kern="1200" baseline="0" dirty="0">
                <a:solidFill>
                  <a:schemeClr val="tx1"/>
                </a:solidFill>
                <a:latin typeface="+mn-lt"/>
                <a:ea typeface="+mn-ea"/>
                <a:cs typeface="+mn-cs"/>
              </a:rPr>
              <a:t>direction, are shown here.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Problems are solved by algebraically manipulating one or more of these equations, which often reduces the system to two equations and two unknowns.</a:t>
            </a: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7E7F27-47DB-D94D-995F-E3088F8069A6}" type="slidenum">
              <a:rPr lang="en-US" smtClean="0"/>
              <a:t>42</a:t>
            </a:fld>
            <a:endParaRPr lang="en-US"/>
          </a:p>
        </p:txBody>
      </p:sp>
    </p:spTree>
    <p:extLst>
      <p:ext uri="{BB962C8B-B14F-4D97-AF65-F5344CB8AC3E}">
        <p14:creationId xmlns:p14="http://schemas.microsoft.com/office/powerpoint/2010/main" val="2225380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Two-Dimensional</a:t>
            </a:r>
            <a:r>
              <a:rPr lang="en-US" sz="1200" b="1" kern="1200" baseline="0" dirty="0">
                <a:solidFill>
                  <a:schemeClr val="tx1"/>
                </a:solidFill>
                <a:effectLst/>
                <a:latin typeface="+mn-lt"/>
                <a:ea typeface="+mn-ea"/>
                <a:cs typeface="+mn-cs"/>
              </a:rPr>
              <a:t> Motion</a:t>
            </a:r>
          </a:p>
          <a:p>
            <a:r>
              <a:rPr lang="en-US" sz="1200" b="0" i="0" u="none" strike="noStrike" kern="1200" baseline="0" dirty="0">
                <a:solidFill>
                  <a:schemeClr val="tx1"/>
                </a:solidFill>
                <a:latin typeface="+mn-lt"/>
                <a:ea typeface="+mn-ea"/>
                <a:cs typeface="+mn-cs"/>
              </a:rPr>
              <a:t>Let E be an observer, and B a second observer traveling with velocity </a:t>
            </a:r>
            <a:r>
              <a:rPr lang="en-US" sz="1200" b="1" i="0" u="none" strike="noStrike" kern="1200" baseline="0" dirty="0" err="1">
                <a:solidFill>
                  <a:schemeClr val="tx1"/>
                </a:solidFill>
                <a:latin typeface="+mn-lt"/>
                <a:ea typeface="+mn-ea"/>
                <a:cs typeface="+mn-cs"/>
              </a:rPr>
              <a:t>v</a:t>
            </a:r>
            <a:r>
              <a:rPr lang="en-US" sz="1200" b="0" i="0" u="none" strike="noStrike" kern="1200" baseline="-25000" dirty="0" err="1">
                <a:solidFill>
                  <a:schemeClr val="tx1"/>
                </a:solidFill>
                <a:latin typeface="+mn-lt"/>
                <a:ea typeface="+mn-ea"/>
                <a:cs typeface="+mn-cs"/>
              </a:rPr>
              <a:t>BE</a:t>
            </a:r>
            <a:r>
              <a:rPr lang="en-US" sz="1200" b="0" i="0" u="none" strike="noStrike" kern="1200" baseline="0" dirty="0">
                <a:solidFill>
                  <a:schemeClr val="tx1"/>
                </a:solidFill>
                <a:latin typeface="+mn-lt"/>
                <a:ea typeface="+mn-ea"/>
                <a:cs typeface="+mn-cs"/>
              </a:rPr>
              <a:t> as measured by E, as shown in the figure. If </a:t>
            </a:r>
            <a:r>
              <a:rPr lang="en-US" sz="1200" b="0" i="0" u="none" strike="noStrike" kern="1200" baseline="0">
                <a:solidFill>
                  <a:schemeClr val="tx1"/>
                </a:solidFill>
                <a:latin typeface="+mn-lt"/>
                <a:ea typeface="+mn-ea"/>
                <a:cs typeface="+mn-cs"/>
              </a:rPr>
              <a:t>E measures the </a:t>
            </a:r>
            <a:r>
              <a:rPr lang="en-US" sz="1200" b="0" i="0" u="none" strike="noStrike" kern="1200" baseline="0" dirty="0">
                <a:solidFill>
                  <a:schemeClr val="tx1"/>
                </a:solidFill>
                <a:latin typeface="+mn-lt"/>
                <a:ea typeface="+mn-ea"/>
                <a:cs typeface="+mn-cs"/>
              </a:rPr>
              <a:t>velocity of an object A as </a:t>
            </a:r>
            <a:r>
              <a:rPr lang="en-US" sz="1200" b="1" i="0" u="none" strike="noStrike" kern="1200" baseline="0" dirty="0" err="1">
                <a:solidFill>
                  <a:schemeClr val="tx1"/>
                </a:solidFill>
                <a:latin typeface="+mn-lt"/>
                <a:ea typeface="+mn-ea"/>
                <a:cs typeface="+mn-cs"/>
              </a:rPr>
              <a:t>v</a:t>
            </a:r>
            <a:r>
              <a:rPr lang="en-US" sz="1200" b="0" i="0" u="none" strike="noStrike" kern="1200" baseline="-25000" dirty="0" err="1">
                <a:solidFill>
                  <a:schemeClr val="tx1"/>
                </a:solidFill>
                <a:latin typeface="+mn-lt"/>
                <a:ea typeface="+mn-ea"/>
                <a:cs typeface="+mn-cs"/>
              </a:rPr>
              <a:t>AE</a:t>
            </a:r>
            <a:r>
              <a:rPr lang="en-US" sz="1200" b="0" i="0" u="none" strike="noStrike" kern="1200" baseline="0" dirty="0">
                <a:solidFill>
                  <a:schemeClr val="tx1"/>
                </a:solidFill>
                <a:latin typeface="+mn-lt"/>
                <a:ea typeface="+mn-ea"/>
                <a:cs typeface="+mn-cs"/>
              </a:rPr>
              <a:t>, then B will measure A’s velocity as </a:t>
            </a:r>
            <a:r>
              <a:rPr lang="en-US" sz="1200" b="1" i="0" u="none" strike="noStrike" kern="1200" baseline="0" dirty="0" err="1">
                <a:solidFill>
                  <a:schemeClr val="tx1"/>
                </a:solidFill>
                <a:latin typeface="+mn-lt"/>
                <a:ea typeface="+mn-ea"/>
                <a:cs typeface="+mn-cs"/>
              </a:rPr>
              <a:t>v</a:t>
            </a:r>
            <a:r>
              <a:rPr lang="en-US" sz="1200" b="0" i="0" u="none" strike="noStrike" kern="1200" baseline="-25000" dirty="0" err="1">
                <a:solidFill>
                  <a:schemeClr val="tx1"/>
                </a:solidFill>
                <a:latin typeface="+mn-lt"/>
                <a:ea typeface="+mn-ea"/>
                <a:cs typeface="+mn-cs"/>
              </a:rPr>
              <a:t>AB</a:t>
            </a:r>
            <a:r>
              <a:rPr lang="en-US" sz="1200" b="0" i="0" u="none" strike="noStrike" kern="1200" baseline="0" dirty="0">
                <a:solidFill>
                  <a:schemeClr val="tx1"/>
                </a:solidFill>
                <a:latin typeface="+mn-lt"/>
                <a:ea typeface="+mn-ea"/>
                <a:cs typeface="+mn-cs"/>
              </a:rPr>
              <a:t> = </a:t>
            </a:r>
            <a:r>
              <a:rPr lang="en-US" sz="1200" b="1" i="0" u="none" strike="noStrike" kern="1200" baseline="0" dirty="0" err="1">
                <a:solidFill>
                  <a:schemeClr val="tx1"/>
                </a:solidFill>
                <a:latin typeface="+mn-lt"/>
                <a:ea typeface="+mn-ea"/>
                <a:cs typeface="+mn-cs"/>
              </a:rPr>
              <a:t>v</a:t>
            </a:r>
            <a:r>
              <a:rPr lang="en-US" sz="1200" b="0" i="0" u="none" strike="noStrike" kern="1200" baseline="-25000" dirty="0" err="1">
                <a:solidFill>
                  <a:schemeClr val="tx1"/>
                </a:solidFill>
                <a:latin typeface="+mn-lt"/>
                <a:ea typeface="+mn-ea"/>
                <a:cs typeface="+mn-cs"/>
              </a:rPr>
              <a:t>AE</a:t>
            </a:r>
            <a:r>
              <a:rPr lang="en-US" sz="1200" b="0" i="0" u="none" strike="noStrike" kern="1200" baseline="0" dirty="0">
                <a:solidFill>
                  <a:schemeClr val="tx1"/>
                </a:solidFill>
                <a:latin typeface="+mn-lt"/>
                <a:ea typeface="+mn-ea"/>
                <a:cs typeface="+mn-cs"/>
              </a:rPr>
              <a:t> </a:t>
            </a:r>
            <a:r>
              <a:rPr lang="en-US" sz="1200" kern="1200" dirty="0">
                <a:solidFill>
                  <a:schemeClr val="tx1"/>
                </a:solidFill>
                <a:effectLst/>
                <a:latin typeface="+mn-lt"/>
                <a:ea typeface="+mn-ea"/>
                <a:cs typeface="+mn-cs"/>
              </a:rPr>
              <a:t>–</a:t>
            </a:r>
            <a:r>
              <a:rPr lang="en-US" sz="1200" b="0"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v</a:t>
            </a:r>
            <a:r>
              <a:rPr lang="en-US" sz="1200" b="0" i="0" u="none" strike="noStrike" kern="1200" baseline="-25000" dirty="0" err="1">
                <a:solidFill>
                  <a:schemeClr val="tx1"/>
                </a:solidFill>
                <a:latin typeface="+mn-lt"/>
                <a:ea typeface="+mn-ea"/>
                <a:cs typeface="+mn-cs"/>
              </a:rPr>
              <a:t>BE</a:t>
            </a:r>
            <a:r>
              <a:rPr lang="en-US" sz="1200" b="0" i="0" u="none" strike="noStrike" kern="1200" baseline="0" dirty="0">
                <a:solidFill>
                  <a:schemeClr val="tx1"/>
                </a:solidFill>
                <a:latin typeface="+mn-lt"/>
                <a:ea typeface="+mn-ea"/>
                <a:cs typeface="+mn-cs"/>
              </a:rPr>
              <a:t>. The relative velocity equation can be derived from the figure by dividing the relative position equation by the </a:t>
            </a:r>
            <a:r>
              <a:rPr lang="en-US" sz="1200" b="0" i="0" u="none" strike="noStrike" kern="1200" baseline="0" dirty="0">
                <a:solidFill>
                  <a:schemeClr val="tx1"/>
                </a:solidFill>
                <a:latin typeface="+mn-lt"/>
                <a:ea typeface="+mn-ea"/>
                <a:cs typeface="+mn-cs"/>
                <a:sym typeface="Symbol" panose="05050102010706020507" pitchFamily="18" charset="2"/>
              </a:rPr>
              <a:t></a:t>
            </a:r>
            <a:r>
              <a:rPr lang="en-US" sz="1200" b="0" i="1" u="none" strike="noStrike" kern="1200" baseline="0" dirty="0">
                <a:solidFill>
                  <a:schemeClr val="tx1"/>
                </a:solidFill>
                <a:latin typeface="+mn-lt"/>
                <a:ea typeface="+mn-ea"/>
                <a:cs typeface="+mn-cs"/>
              </a:rPr>
              <a:t>t </a:t>
            </a:r>
            <a:r>
              <a:rPr lang="en-US" sz="1200" b="0" i="0" u="none" strike="noStrike" kern="1200" baseline="0" dirty="0">
                <a:solidFill>
                  <a:schemeClr val="tx1"/>
                </a:solidFill>
                <a:latin typeface="+mn-lt"/>
                <a:ea typeface="+mn-ea"/>
                <a:cs typeface="+mn-cs"/>
              </a:rPr>
              <a:t>and taking the limit as </a:t>
            </a:r>
            <a:r>
              <a:rPr lang="en-US" sz="1200" b="0" i="0" u="none" strike="noStrike" kern="1200" baseline="0" dirty="0">
                <a:solidFill>
                  <a:schemeClr val="tx1"/>
                </a:solidFill>
                <a:latin typeface="+mn-lt"/>
                <a:ea typeface="+mn-ea"/>
                <a:cs typeface="+mn-cs"/>
                <a:sym typeface="Symbol" panose="05050102010706020507" pitchFamily="18" charset="2"/>
              </a:rPr>
              <a:t></a:t>
            </a:r>
            <a:r>
              <a:rPr lang="en-US" sz="1200" b="0" i="1" u="none" strike="noStrike" kern="1200" baseline="0" dirty="0">
                <a:solidFill>
                  <a:schemeClr val="tx1"/>
                </a:solidFill>
                <a:latin typeface="+mn-lt"/>
                <a:ea typeface="+mn-ea"/>
                <a:cs typeface="+mn-cs"/>
              </a:rPr>
              <a:t>t </a:t>
            </a:r>
            <a:r>
              <a:rPr lang="en-US" sz="1200" b="0" i="0" u="none" strike="noStrike" kern="1200" baseline="0" dirty="0">
                <a:solidFill>
                  <a:schemeClr val="tx1"/>
                </a:solidFill>
                <a:latin typeface="+mn-lt"/>
                <a:ea typeface="+mn-ea"/>
                <a:cs typeface="+mn-cs"/>
              </a:rPr>
              <a:t>goes to zero.</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Solving relative velocity problems involves identifying the velocities properly and labeling them correctly, substituting into the equation, and then solving for unknown quantities.</a:t>
            </a: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7E7F27-47DB-D94D-995F-E3088F8069A6}" type="slidenum">
              <a:rPr lang="en-US" smtClean="0"/>
              <a:t>43</a:t>
            </a:fld>
            <a:endParaRPr lang="en-US"/>
          </a:p>
        </p:txBody>
      </p:sp>
    </p:spTree>
    <p:extLst>
      <p:ext uri="{BB962C8B-B14F-4D97-AF65-F5344CB8AC3E}">
        <p14:creationId xmlns:p14="http://schemas.microsoft.com/office/powerpoint/2010/main" val="926832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3.2 </a:t>
            </a:r>
            <a:r>
              <a:rPr lang="en-US" sz="1200" b="0" i="0" u="none" strike="noStrike" kern="1200" baseline="0" dirty="0">
                <a:solidFill>
                  <a:schemeClr val="tx1"/>
                </a:solidFill>
                <a:latin typeface="+mn-lt"/>
                <a:ea typeface="+mn-ea"/>
                <a:cs typeface="+mn-cs"/>
              </a:rPr>
              <a:t>The displacement vector has components </a:t>
            </a:r>
            <a:r>
              <a:rPr lang="en-US" sz="1200" b="0" i="0" u="none" strike="noStrike" kern="1200" baseline="0" dirty="0" err="1">
                <a:solidFill>
                  <a:schemeClr val="tx1"/>
                </a:solidFill>
                <a:latin typeface="+mn-lt"/>
                <a:ea typeface="+mn-ea"/>
                <a:cs typeface="+mn-cs"/>
              </a:rPr>
              <a:t>Δ</a:t>
            </a:r>
            <a:r>
              <a:rPr lang="en-US" sz="1200" b="0" i="1" u="none" strike="noStrike" kern="1200" baseline="0" dirty="0" err="1">
                <a:solidFill>
                  <a:schemeClr val="tx1"/>
                </a:solidFill>
                <a:latin typeface="+mn-lt"/>
                <a:ea typeface="+mn-ea"/>
                <a:cs typeface="+mn-cs"/>
              </a:rPr>
              <a:t>x</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 </a:t>
            </a:r>
            <a:r>
              <a:rPr lang="en-US" sz="1200" b="0" i="1" u="none" strike="noStrike" kern="1200" baseline="0" dirty="0" err="1">
                <a:solidFill>
                  <a:schemeClr val="tx1"/>
                </a:solidFill>
                <a:latin typeface="+mn-lt"/>
                <a:ea typeface="+mn-ea"/>
                <a:cs typeface="+mn-cs"/>
              </a:rPr>
              <a:t>x</a:t>
            </a:r>
            <a:r>
              <a:rPr lang="en-US" sz="1200" b="0" i="1" u="none" strike="noStrike" kern="1200" baseline="-25000" dirty="0" err="1">
                <a:solidFill>
                  <a:schemeClr val="tx1"/>
                </a:solidFill>
                <a:latin typeface="+mn-lt"/>
                <a:ea typeface="+mn-ea"/>
                <a:cs typeface="+mn-cs"/>
              </a:rPr>
              <a:t>f</a:t>
            </a:r>
            <a:r>
              <a:rPr lang="en-US" sz="1200" b="0" i="1" u="none" strike="noStrike" kern="1200" baseline="0" dirty="0">
                <a:solidFill>
                  <a:schemeClr val="tx1"/>
                </a:solidFill>
                <a:latin typeface="+mn-lt"/>
                <a:ea typeface="+mn-ea"/>
                <a:cs typeface="+mn-cs"/>
              </a:rPr>
              <a:t> </a:t>
            </a:r>
            <a:r>
              <a:rPr lang="en-US" sz="1200" kern="1200" dirty="0">
                <a:solidFill>
                  <a:schemeClr val="tx1"/>
                </a:solidFill>
                <a:effectLst/>
                <a:latin typeface="+mn-lt"/>
                <a:ea typeface="+mn-ea"/>
                <a:cs typeface="+mn-cs"/>
              </a:rPr>
              <a:t>– </a:t>
            </a:r>
            <a:r>
              <a:rPr lang="en-US" sz="1200" b="0" i="1" u="none" strike="noStrike" kern="1200" baseline="0" dirty="0">
                <a:solidFill>
                  <a:schemeClr val="tx1"/>
                </a:solidFill>
                <a:latin typeface="+mn-lt"/>
                <a:ea typeface="+mn-ea"/>
                <a:cs typeface="+mn-cs"/>
              </a:rPr>
              <a:t>x</a:t>
            </a:r>
            <a:r>
              <a:rPr lang="en-US" sz="1200" b="0" i="1" u="none" strike="noStrike" kern="1200" baseline="-25000" dirty="0">
                <a:solidFill>
                  <a:schemeClr val="tx1"/>
                </a:solidFill>
                <a:latin typeface="+mn-lt"/>
                <a:ea typeface="+mn-ea"/>
                <a:cs typeface="+mn-cs"/>
              </a:rPr>
              <a:t>i</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and </a:t>
            </a:r>
            <a:r>
              <a:rPr lang="en-US" sz="1200" b="0" i="0" u="none" strike="noStrike" kern="1200" baseline="0" dirty="0" err="1">
                <a:solidFill>
                  <a:schemeClr val="tx1"/>
                </a:solidFill>
                <a:latin typeface="+mn-lt"/>
                <a:ea typeface="+mn-ea"/>
                <a:cs typeface="+mn-cs"/>
              </a:rPr>
              <a:t>Δ</a:t>
            </a:r>
            <a:r>
              <a:rPr lang="en-US" sz="1200" b="0" i="1" u="none" strike="noStrike" kern="1200" baseline="0" dirty="0" err="1">
                <a:solidFill>
                  <a:schemeClr val="tx1"/>
                </a:solidFill>
                <a:latin typeface="+mn-lt"/>
                <a:ea typeface="+mn-ea"/>
                <a:cs typeface="+mn-cs"/>
              </a:rPr>
              <a:t>y</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 </a:t>
            </a:r>
            <a:r>
              <a:rPr lang="en-US" sz="1200" b="0" i="1" u="none" strike="noStrike" kern="1200" baseline="0" dirty="0" err="1">
                <a:solidFill>
                  <a:schemeClr val="tx1"/>
                </a:solidFill>
                <a:latin typeface="+mn-lt"/>
                <a:ea typeface="+mn-ea"/>
                <a:cs typeface="+mn-cs"/>
              </a:rPr>
              <a:t>y</a:t>
            </a:r>
            <a:r>
              <a:rPr lang="en-US" sz="1200" b="0" i="1" u="none" strike="noStrike" kern="1200" baseline="-25000" dirty="0" err="1">
                <a:solidFill>
                  <a:schemeClr val="tx1"/>
                </a:solidFill>
                <a:latin typeface="+mn-lt"/>
                <a:ea typeface="+mn-ea"/>
                <a:cs typeface="+mn-cs"/>
              </a:rPr>
              <a:t>f</a:t>
            </a:r>
            <a:r>
              <a:rPr lang="en-US" sz="1200" b="0" i="1" u="none" strike="noStrike" kern="1200" baseline="-25000" dirty="0">
                <a:solidFill>
                  <a:schemeClr val="tx1"/>
                </a:solidFill>
                <a:latin typeface="+mn-lt"/>
                <a:ea typeface="+mn-ea"/>
                <a:cs typeface="+mn-cs"/>
              </a:rPr>
              <a:t>  </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 </a:t>
            </a:r>
            <a:r>
              <a:rPr lang="en-US" sz="1200" b="0" i="1" u="none" strike="noStrike" kern="1200" baseline="0" dirty="0" err="1">
                <a:solidFill>
                  <a:schemeClr val="tx1"/>
                </a:solidFill>
                <a:latin typeface="+mn-lt"/>
                <a:ea typeface="+mn-ea"/>
                <a:cs typeface="+mn-cs"/>
              </a:rPr>
              <a:t>y</a:t>
            </a:r>
            <a:r>
              <a:rPr lang="en-US" sz="1200" b="0" i="1" u="none" strike="noStrike" kern="1200" baseline="-25000" dirty="0" err="1">
                <a:solidFill>
                  <a:schemeClr val="tx1"/>
                </a:solidFill>
                <a:latin typeface="+mn-lt"/>
                <a:ea typeface="+mn-ea"/>
                <a:cs typeface="+mn-cs"/>
              </a:rPr>
              <a:t>i</a:t>
            </a:r>
            <a:r>
              <a:rPr lang="en-US" sz="1200" b="0" i="1" u="none" strike="noStrike" kern="1200" baseline="0" dirty="0">
                <a:solidFill>
                  <a:schemeClr val="tx1"/>
                </a:solidFill>
                <a:latin typeface="+mn-lt"/>
                <a:ea typeface="+mn-ea"/>
                <a:cs typeface="+mn-cs"/>
              </a:rPr>
              <a:t>.</a:t>
            </a:r>
          </a:p>
          <a:p>
            <a:endParaRPr lang="en-US" sz="1200" b="0" i="1" u="none" strike="noStrike"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displacement vector</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has components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x </a:t>
            </a:r>
            <a:r>
              <a:rPr lang="en-US" sz="1200" kern="1200" dirty="0">
                <a:solidFill>
                  <a:schemeClr val="tx1"/>
                </a:solidFill>
                <a:effectLst/>
                <a:latin typeface="+mn-lt"/>
                <a:ea typeface="+mn-ea"/>
                <a:cs typeface="+mn-cs"/>
              </a:rPr>
              <a:t>and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y </a:t>
            </a:r>
            <a:r>
              <a:rPr lang="en-US" sz="1200" kern="1200" dirty="0">
                <a:solidFill>
                  <a:schemeClr val="tx1"/>
                </a:solidFill>
                <a:effectLst/>
                <a:latin typeface="+mn-lt"/>
                <a:ea typeface="+mn-ea"/>
                <a:cs typeface="+mn-cs"/>
              </a:rPr>
              <a:t>as shown in the figure, for an object that moves from location (</a:t>
            </a:r>
            <a:r>
              <a:rPr lang="en-US" sz="1200" i="1" kern="1200" dirty="0">
                <a:solidFill>
                  <a:schemeClr val="tx1"/>
                </a:solidFill>
                <a:effectLst/>
                <a:latin typeface="+mn-lt"/>
                <a:ea typeface="+mn-ea"/>
                <a:cs typeface="+mn-cs"/>
              </a:rPr>
              <a:t>x</a:t>
            </a:r>
            <a:r>
              <a:rPr lang="en-US" sz="1200" i="1" kern="1200" baseline="-2500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y</a:t>
            </a:r>
            <a:r>
              <a:rPr lang="en-US" sz="1200" i="1" kern="1200" baseline="-250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to (</a:t>
            </a:r>
            <a:r>
              <a:rPr lang="en-US" sz="1200" i="1" kern="1200" dirty="0" err="1">
                <a:solidFill>
                  <a:schemeClr val="tx1"/>
                </a:solidFill>
                <a:effectLst/>
                <a:latin typeface="+mn-lt"/>
                <a:ea typeface="+mn-ea"/>
                <a:cs typeface="+mn-cs"/>
              </a:rPr>
              <a:t>x</a:t>
            </a:r>
            <a:r>
              <a:rPr lang="en-US" sz="1200" i="1" kern="1200" baseline="-25000" dirty="0" err="1">
                <a:solidFill>
                  <a:schemeClr val="tx1"/>
                </a:solidFill>
                <a:effectLst/>
                <a:latin typeface="+mn-lt"/>
                <a:ea typeface="+mn-ea"/>
                <a:cs typeface="+mn-cs"/>
              </a:rPr>
              <a:t>f</a:t>
            </a:r>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y</a:t>
            </a:r>
            <a:r>
              <a:rPr lang="en-US" sz="1200" i="1" kern="1200" baseline="-25000" dirty="0" err="1">
                <a:solidFill>
                  <a:schemeClr val="tx1"/>
                </a:solidFill>
                <a:effectLst/>
                <a:latin typeface="+mn-lt"/>
                <a:ea typeface="+mn-ea"/>
                <a:cs typeface="+mn-cs"/>
              </a:rPr>
              <a:t>f</a:t>
            </a:r>
            <a:r>
              <a:rPr lang="en-US" sz="1200" kern="1200" dirty="0">
                <a:solidFill>
                  <a:schemeClr val="tx1"/>
                </a:solidFill>
                <a:effectLst/>
                <a:latin typeface="+mn-lt"/>
                <a:ea typeface="+mn-ea"/>
                <a:cs typeface="+mn-cs"/>
              </a:rPr>
              <a:t>) in a time interval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 The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-component of the object’s displacement is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x </a:t>
            </a:r>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x</a:t>
            </a:r>
            <a:r>
              <a:rPr lang="en-US" sz="1200" i="1" kern="1200" baseline="-25000" dirty="0" err="1">
                <a:solidFill>
                  <a:schemeClr val="tx1"/>
                </a:solidFill>
                <a:effectLst/>
                <a:latin typeface="+mn-lt"/>
                <a:ea typeface="+mn-ea"/>
                <a:cs typeface="+mn-cs"/>
              </a:rPr>
              <a:t>f</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x</a:t>
            </a:r>
            <a:r>
              <a:rPr lang="en-US" sz="1200" i="1" kern="1200" baseline="-25000" dirty="0">
                <a:solidFill>
                  <a:schemeClr val="tx1"/>
                </a:solidFill>
                <a:effectLst/>
                <a:latin typeface="+mn-lt"/>
                <a:ea typeface="+mn-ea"/>
                <a:cs typeface="+mn-cs"/>
              </a:rPr>
              <a:t>i</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-component is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y </a:t>
            </a:r>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y</a:t>
            </a:r>
            <a:r>
              <a:rPr lang="en-US" sz="1200" i="1" kern="1200" baseline="-25000" dirty="0" err="1">
                <a:solidFill>
                  <a:schemeClr val="tx1"/>
                </a:solidFill>
                <a:effectLst/>
                <a:latin typeface="+mn-lt"/>
                <a:ea typeface="+mn-ea"/>
                <a:cs typeface="+mn-cs"/>
              </a:rPr>
              <a:t>f</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y</a:t>
            </a:r>
            <a:r>
              <a:rPr lang="en-US" sz="1200" i="1" kern="1200" baseline="-250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7E7F27-47DB-D94D-995F-E3088F8069A6}" type="slidenum">
              <a:rPr lang="en-US" smtClean="0"/>
              <a:t>14</a:t>
            </a:fld>
            <a:endParaRPr lang="en-US"/>
          </a:p>
        </p:txBody>
      </p:sp>
    </p:spTree>
    <p:extLst>
      <p:ext uri="{BB962C8B-B14F-4D97-AF65-F5344CB8AC3E}">
        <p14:creationId xmlns:p14="http://schemas.microsoft.com/office/powerpoint/2010/main" val="983727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generalize the definitions of velocity and acceleration we covered in Topic 2. </a:t>
            </a:r>
            <a:r>
              <a:rPr lang="en-US" sz="1200" b="0" i="0" u="none" strike="noStrike" kern="1200" baseline="0" dirty="0">
                <a:solidFill>
                  <a:schemeClr val="tx1"/>
                </a:solidFill>
                <a:latin typeface="+mn-lt"/>
                <a:ea typeface="+mn-ea"/>
                <a:cs typeface="+mn-cs"/>
              </a:rPr>
              <a:t>An object’s </a:t>
            </a:r>
            <a:r>
              <a:rPr lang="en-US" sz="1200" b="1" i="0" u="none" strike="noStrike" kern="1200" baseline="0" dirty="0">
                <a:solidFill>
                  <a:schemeClr val="tx1"/>
                </a:solidFill>
                <a:latin typeface="+mn-lt"/>
                <a:ea typeface="+mn-ea"/>
                <a:cs typeface="+mn-cs"/>
              </a:rPr>
              <a:t>average velocity </a:t>
            </a:r>
            <a:r>
              <a:rPr lang="en-US" sz="1200" b="0" i="0" u="none" strike="noStrike" kern="1200" baseline="0" dirty="0">
                <a:solidFill>
                  <a:schemeClr val="tx1"/>
                </a:solidFill>
                <a:latin typeface="+mn-lt"/>
                <a:ea typeface="+mn-ea"/>
                <a:cs typeface="+mn-cs"/>
              </a:rPr>
              <a:t>during a time interval </a:t>
            </a:r>
            <a:r>
              <a:rPr lang="en-US" sz="1200" b="0" i="0" u="none" strike="noStrike" kern="1200" baseline="0" dirty="0">
                <a:solidFill>
                  <a:schemeClr val="tx1"/>
                </a:solidFill>
                <a:latin typeface="+mn-lt"/>
                <a:ea typeface="+mn-ea"/>
                <a:cs typeface="+mn-cs"/>
                <a:sym typeface="Symbol" panose="05050102010706020507" pitchFamily="18" charset="2"/>
              </a:rPr>
              <a:t></a:t>
            </a:r>
            <a:r>
              <a:rPr lang="en-US" sz="1200" b="0" i="1" u="none" strike="noStrike" kern="1200" baseline="0" dirty="0">
                <a:solidFill>
                  <a:schemeClr val="tx1"/>
                </a:solidFill>
                <a:latin typeface="+mn-lt"/>
                <a:ea typeface="+mn-ea"/>
                <a:cs typeface="+mn-cs"/>
              </a:rPr>
              <a:t>t </a:t>
            </a:r>
            <a:r>
              <a:rPr lang="en-US" sz="1200" b="0" i="0" u="none" strike="noStrike" kern="1200" baseline="0" dirty="0">
                <a:solidFill>
                  <a:schemeClr val="tx1"/>
                </a:solidFill>
                <a:latin typeface="+mn-lt"/>
                <a:ea typeface="+mn-ea"/>
                <a:cs typeface="+mn-cs"/>
              </a:rPr>
              <a:t>is its displacement divided by </a:t>
            </a:r>
            <a:r>
              <a:rPr lang="en-US" sz="1200" b="0" i="0" u="none" strike="noStrike" kern="1200" baseline="0" dirty="0">
                <a:solidFill>
                  <a:schemeClr val="tx1"/>
                </a:solidFill>
                <a:latin typeface="+mn-lt"/>
                <a:ea typeface="+mn-ea"/>
                <a:cs typeface="+mn-cs"/>
                <a:sym typeface="Symbol" panose="05050102010706020507" pitchFamily="18" charset="2"/>
              </a:rPr>
              <a:t></a:t>
            </a:r>
            <a:r>
              <a:rPr lang="en-US" sz="1200" b="0" i="1" u="none" strike="noStrike" kern="1200" baseline="0" dirty="0">
                <a:solidFill>
                  <a:schemeClr val="tx1"/>
                </a:solidFill>
                <a:latin typeface="+mn-lt"/>
                <a:ea typeface="+mn-ea"/>
                <a:cs typeface="+mn-cs"/>
              </a:rPr>
              <a:t>t. </a:t>
            </a:r>
            <a:r>
              <a:rPr lang="en-US" sz="1200" kern="1200" dirty="0">
                <a:solidFill>
                  <a:schemeClr val="tx1"/>
                </a:solidFill>
                <a:effectLst/>
                <a:latin typeface="+mn-lt"/>
                <a:ea typeface="+mn-ea"/>
                <a:cs typeface="+mn-cs"/>
              </a:rPr>
              <a:t>Because the displacement is a vector quantity and the time interval is a scalar quantity, we conclude that the average velocity is a </a:t>
            </a:r>
            <a:r>
              <a:rPr lang="en-US" sz="1200" i="1" kern="1200" dirty="0">
                <a:solidFill>
                  <a:schemeClr val="tx1"/>
                </a:solidFill>
                <a:effectLst/>
                <a:latin typeface="+mn-lt"/>
                <a:ea typeface="+mn-ea"/>
                <a:cs typeface="+mn-cs"/>
              </a:rPr>
              <a:t>vector </a:t>
            </a:r>
            <a:r>
              <a:rPr lang="en-US" sz="1200" kern="1200" dirty="0">
                <a:solidFill>
                  <a:schemeClr val="tx1"/>
                </a:solidFill>
                <a:effectLst/>
                <a:latin typeface="+mn-lt"/>
                <a:ea typeface="+mn-ea"/>
                <a:cs typeface="+mn-cs"/>
              </a:rPr>
              <a:t>quantity directed along </a:t>
            </a:r>
            <a:r>
              <a:rPr lang="en-US" sz="1200" kern="1200" dirty="0">
                <a:solidFill>
                  <a:schemeClr val="tx1"/>
                </a:solidFill>
                <a:effectLst/>
                <a:latin typeface="+mn-lt"/>
                <a:ea typeface="+mn-ea"/>
                <a:cs typeface="+mn-cs"/>
                <a:sym typeface="Symbol" panose="05050102010706020507" pitchFamily="18" charset="2"/>
              </a:rPr>
              <a:t></a:t>
            </a:r>
            <a:r>
              <a:rPr lang="en-US" sz="1200" b="1" kern="1200" dirty="0">
                <a:solidFill>
                  <a:schemeClr val="tx1"/>
                </a:solidFill>
                <a:effectLst/>
                <a:latin typeface="+mn-lt"/>
                <a:ea typeface="+mn-ea"/>
                <a:cs typeface="+mn-cs"/>
              </a:rPr>
              <a:t>r</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-components of the average velocity are given by the equations shown, and express the rate at which an object’s position is changing along the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-axes, respectively. Note that the magnitude of the average velocity is just the distance between the endpoints divided by the elapsed time. </a:t>
            </a: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object’s </a:t>
            </a:r>
            <a:r>
              <a:rPr lang="en-US" sz="1200" b="1" kern="1200" dirty="0">
                <a:solidFill>
                  <a:schemeClr val="tx1"/>
                </a:solidFill>
                <a:effectLst/>
                <a:latin typeface="+mn-lt"/>
                <a:ea typeface="+mn-ea"/>
                <a:cs typeface="+mn-cs"/>
              </a:rPr>
              <a:t>instantaneous velocity v</a:t>
            </a:r>
            <a:r>
              <a:rPr lang="en-US" sz="1200" kern="1200" dirty="0">
                <a:solidFill>
                  <a:schemeClr val="tx1"/>
                </a:solidFill>
                <a:effectLst/>
                <a:latin typeface="+mn-lt"/>
                <a:ea typeface="+mn-ea"/>
                <a:cs typeface="+mn-cs"/>
              </a:rPr>
              <a:t> [click to show equation] is the limit of its average velocity as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 </a:t>
            </a:r>
            <a:r>
              <a:rPr lang="en-US" sz="1200" kern="1200" dirty="0">
                <a:solidFill>
                  <a:schemeClr val="tx1"/>
                </a:solidFill>
                <a:effectLst/>
                <a:latin typeface="+mn-lt"/>
                <a:ea typeface="+mn-ea"/>
                <a:cs typeface="+mn-cs"/>
              </a:rPr>
              <a:t>goes to zero.</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7E7F27-47DB-D94D-995F-E3088F8069A6}" type="slidenum">
              <a:rPr lang="en-US" smtClean="0"/>
              <a:t>15</a:t>
            </a:fld>
            <a:endParaRPr lang="en-US"/>
          </a:p>
        </p:txBody>
      </p:sp>
    </p:spTree>
    <p:extLst>
      <p:ext uri="{BB962C8B-B14F-4D97-AF65-F5344CB8AC3E}">
        <p14:creationId xmlns:p14="http://schemas.microsoft.com/office/powerpoint/2010/main" val="288847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object’s </a:t>
            </a:r>
            <a:r>
              <a:rPr lang="en-US" sz="1200" b="1" kern="1200" dirty="0">
                <a:solidFill>
                  <a:schemeClr val="tx1"/>
                </a:solidFill>
                <a:effectLst/>
                <a:latin typeface="+mn-lt"/>
                <a:ea typeface="+mn-ea"/>
                <a:cs typeface="+mn-cs"/>
              </a:rPr>
              <a:t>average acceleration </a:t>
            </a:r>
            <a:r>
              <a:rPr lang="en-US" sz="1200" kern="1200" dirty="0">
                <a:solidFill>
                  <a:schemeClr val="tx1"/>
                </a:solidFill>
                <a:effectLst/>
                <a:latin typeface="+mn-lt"/>
                <a:ea typeface="+mn-ea"/>
                <a:cs typeface="+mn-cs"/>
              </a:rPr>
              <a:t>during a time interval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 </a:t>
            </a:r>
            <a:r>
              <a:rPr lang="en-US" sz="1200" kern="1200" dirty="0">
                <a:solidFill>
                  <a:schemeClr val="tx1"/>
                </a:solidFill>
                <a:effectLst/>
                <a:latin typeface="+mn-lt"/>
                <a:ea typeface="+mn-ea"/>
                <a:cs typeface="+mn-cs"/>
              </a:rPr>
              <a:t>is the change in its velocity </a:t>
            </a:r>
            <a:r>
              <a:rPr lang="en-US" sz="1200" kern="1200" dirty="0">
                <a:solidFill>
                  <a:schemeClr val="tx1"/>
                </a:solidFill>
                <a:effectLst/>
                <a:latin typeface="+mn-lt"/>
                <a:ea typeface="+mn-ea"/>
                <a:cs typeface="+mn-cs"/>
                <a:sym typeface="Symbol" panose="05050102010706020507" pitchFamily="18" charset="2"/>
              </a:rPr>
              <a:t></a:t>
            </a:r>
            <a:r>
              <a:rPr lang="en-US" sz="1200" b="1" kern="1200" dirty="0">
                <a:solidFill>
                  <a:schemeClr val="tx1"/>
                </a:solidFill>
                <a:effectLst/>
                <a:latin typeface="+mn-lt"/>
                <a:ea typeface="+mn-ea"/>
                <a:cs typeface="+mn-cs"/>
              </a:rPr>
              <a:t>v</a:t>
            </a:r>
            <a:r>
              <a:rPr lang="en-US" sz="1200" kern="1200" dirty="0">
                <a:solidFill>
                  <a:schemeClr val="tx1"/>
                </a:solidFill>
                <a:effectLst/>
                <a:latin typeface="+mn-lt"/>
                <a:ea typeface="+mn-ea"/>
                <a:cs typeface="+mn-cs"/>
              </a:rPr>
              <a:t> divided by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 </a:t>
            </a:r>
            <a:r>
              <a:rPr lang="en-US" sz="1200" kern="1200" dirty="0">
                <a:solidFill>
                  <a:schemeClr val="tx1"/>
                </a:solidFill>
                <a:effectLst/>
                <a:latin typeface="+mn-lt"/>
                <a:ea typeface="+mn-ea"/>
                <a:cs typeface="+mn-cs"/>
              </a:rPr>
              <a:t>Average acceleration has components given by the equations shown, where </a:t>
            </a:r>
            <a:r>
              <a:rPr lang="en-US" sz="1200" i="1" kern="1200" dirty="0" err="1">
                <a:solidFill>
                  <a:schemeClr val="tx1"/>
                </a:solidFill>
                <a:effectLst/>
                <a:latin typeface="+mn-lt"/>
                <a:ea typeface="+mn-ea"/>
                <a:cs typeface="+mn-cs"/>
              </a:rPr>
              <a:t>v</a:t>
            </a:r>
            <a:r>
              <a:rPr lang="en-US" sz="1200" i="1" kern="1200" baseline="-25000" dirty="0" err="1">
                <a:solidFill>
                  <a:schemeClr val="tx1"/>
                </a:solidFill>
                <a:effectLst/>
                <a:latin typeface="+mn-lt"/>
                <a:ea typeface="+mn-ea"/>
                <a:cs typeface="+mn-cs"/>
              </a:rPr>
              <a:t>x</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a:t>
            </a:r>
            <a:r>
              <a:rPr lang="en-US" sz="1200" i="1" kern="1200" dirty="0" err="1">
                <a:solidFill>
                  <a:schemeClr val="tx1"/>
                </a:solidFill>
                <a:effectLst/>
                <a:latin typeface="+mn-lt"/>
                <a:ea typeface="+mn-ea"/>
                <a:cs typeface="+mn-cs"/>
              </a:rPr>
              <a:t>v</a:t>
            </a:r>
            <a:r>
              <a:rPr lang="en-US" sz="1200" i="1" kern="1200" baseline="-25000" dirty="0" err="1">
                <a:solidFill>
                  <a:schemeClr val="tx1"/>
                </a:solidFill>
                <a:effectLst/>
                <a:latin typeface="+mn-lt"/>
                <a:ea typeface="+mn-ea"/>
                <a:cs typeface="+mn-cs"/>
              </a:rPr>
              <a:t>y</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are the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-components of the velocity vector. An object’s </a:t>
            </a:r>
            <a:r>
              <a:rPr lang="en-US" sz="1200" b="1" kern="1200" dirty="0">
                <a:solidFill>
                  <a:schemeClr val="tx1"/>
                </a:solidFill>
                <a:effectLst/>
                <a:latin typeface="+mn-lt"/>
                <a:ea typeface="+mn-ea"/>
                <a:cs typeface="+mn-cs"/>
              </a:rPr>
              <a:t>instantaneous acceleration </a:t>
            </a:r>
            <a:r>
              <a:rPr lang="en-US" sz="1200" kern="1200" dirty="0">
                <a:solidFill>
                  <a:schemeClr val="tx1"/>
                </a:solidFill>
                <a:effectLst/>
                <a:latin typeface="+mn-lt"/>
                <a:ea typeface="+mn-ea"/>
                <a:cs typeface="+mn-cs"/>
              </a:rPr>
              <a:t>vector </a:t>
            </a:r>
            <a:r>
              <a:rPr lang="en-US" sz="1200" b="1"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 [click to show equation] is the limit of its average acceleration vector as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 </a:t>
            </a:r>
            <a:r>
              <a:rPr lang="en-US" sz="1200" i="0" kern="1200" dirty="0">
                <a:solidFill>
                  <a:schemeClr val="tx1"/>
                </a:solidFill>
                <a:effectLst/>
                <a:latin typeface="+mn-lt"/>
                <a:ea typeface="+mn-ea"/>
                <a:cs typeface="+mn-cs"/>
                <a:sym typeface="Symbol" panose="05050102010706020507" pitchFamily="18" charset="2"/>
              </a:rPr>
              <a:t> 0.</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should be aware that an object can accelerate in several ways: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The magnitude of the velocity vector, which is the speed, may change with time.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The direction of the velocity vector may change with time, even though the speed is constant. This can happen along a curved path.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Both the magnitude and the direction of the velocity vector may change at the same time. </a:t>
            </a:r>
          </a:p>
        </p:txBody>
      </p:sp>
      <p:sp>
        <p:nvSpPr>
          <p:cNvPr id="4" name="Slide Number Placeholder 3"/>
          <p:cNvSpPr>
            <a:spLocks noGrp="1"/>
          </p:cNvSpPr>
          <p:nvPr>
            <p:ph type="sldNum" sz="quarter" idx="10"/>
          </p:nvPr>
        </p:nvSpPr>
        <p:spPr/>
        <p:txBody>
          <a:bodyPr/>
          <a:lstStyle/>
          <a:p>
            <a:fld id="{6E7E7F27-47DB-D94D-995F-E3088F8069A6}" type="slidenum">
              <a:rPr lang="en-US" smtClean="0"/>
              <a:t>16</a:t>
            </a:fld>
            <a:endParaRPr lang="en-US"/>
          </a:p>
        </p:txBody>
      </p:sp>
    </p:spTree>
    <p:extLst>
      <p:ext uri="{BB962C8B-B14F-4D97-AF65-F5344CB8AC3E}">
        <p14:creationId xmlns:p14="http://schemas.microsoft.com/office/powerpoint/2010/main" val="138138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Think about it, share your thoughts with another classmate, and in two minutes we’ll all talk it through together.</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altLang="en-US" sz="1200" dirty="0"/>
              <a:t>an object moving with a constant velocity</a:t>
            </a:r>
            <a:endParaRPr lang="en-US" altLang="en-US" dirty="0"/>
          </a:p>
          <a:p>
            <a:endParaRPr lang="en-US" b="1" dirty="0"/>
          </a:p>
          <a:p>
            <a:r>
              <a:rPr lang="en-US" b="1" dirty="0"/>
              <a:t>Reasoning:</a:t>
            </a:r>
            <a:r>
              <a:rPr lang="en-US" b="1" baseline="0" dirty="0"/>
              <a:t> </a:t>
            </a:r>
            <a:r>
              <a:rPr lang="en-US" sz="1200" b="0" i="0" u="none" strike="noStrike" kern="1200" baseline="0" dirty="0">
                <a:solidFill>
                  <a:schemeClr val="tx1"/>
                </a:solidFill>
                <a:latin typeface="+mn-lt"/>
                <a:ea typeface="+mn-ea"/>
                <a:cs typeface="+mn-cs"/>
              </a:rPr>
              <a:t>If velocity is constant, the acceleration (rate of change in velocity) is zero. An object may have constant speed (magnitude of velocity) but still be accelerating due to a change in direction of the velocity. If an object is following a curved path, it is accelerating because the velocity is changing in direction.</a:t>
            </a:r>
            <a:endParaRPr lang="en-US" b="1" dirty="0"/>
          </a:p>
        </p:txBody>
      </p:sp>
      <p:sp>
        <p:nvSpPr>
          <p:cNvPr id="4" name="Slide Number Placeholder 3"/>
          <p:cNvSpPr>
            <a:spLocks noGrp="1"/>
          </p:cNvSpPr>
          <p:nvPr>
            <p:ph type="sldNum" sz="quarter" idx="10"/>
          </p:nvPr>
        </p:nvSpPr>
        <p:spPr/>
        <p:txBody>
          <a:bodyPr/>
          <a:lstStyle/>
          <a:p>
            <a:fld id="{6E7E7F27-47DB-D94D-995F-E3088F8069A6}" type="slidenum">
              <a:rPr lang="en-US" smtClean="0"/>
              <a:t>17</a:t>
            </a:fld>
            <a:endParaRPr lang="en-US"/>
          </a:p>
        </p:txBody>
      </p:sp>
    </p:spTree>
    <p:extLst>
      <p:ext uri="{BB962C8B-B14F-4D97-AF65-F5344CB8AC3E}">
        <p14:creationId xmlns:p14="http://schemas.microsoft.com/office/powerpoint/2010/main" val="2036945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Come up with your answer, and an explanation or justification of that answer, and see if you can convince a classmate. We’ll review your responses in 2 minutes. Be sure you can explain your answer.</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a:t>
            </a:r>
            <a:r>
              <a:rPr lang="en-US" b="0" baseline="0" dirty="0"/>
              <a:t> all three controls</a:t>
            </a:r>
            <a:endParaRPr lang="en-US" altLang="en-US" sz="1200" b="1" dirty="0"/>
          </a:p>
          <a:p>
            <a:endParaRPr lang="en-US" b="1" dirty="0"/>
          </a:p>
          <a:p>
            <a:r>
              <a:rPr lang="en-US" b="1" dirty="0"/>
              <a:t>Reasoning:</a:t>
            </a:r>
            <a:r>
              <a:rPr lang="en-US" b="1" baseline="0" dirty="0"/>
              <a:t> </a:t>
            </a:r>
            <a:r>
              <a:rPr lang="en-US" sz="1200" b="0" i="0" u="none" strike="noStrike" kern="1200" baseline="0" dirty="0">
                <a:solidFill>
                  <a:schemeClr val="tx1"/>
                </a:solidFill>
                <a:latin typeface="+mn-lt"/>
                <a:ea typeface="+mn-ea"/>
                <a:cs typeface="+mn-cs"/>
              </a:rPr>
              <a:t>If velocity is constant, the acceleration (rate of change in velocity) is zero. An object may have constant speed (magnitude of velocity) but still be accelerating due to a change in direction of the velocity. If an object is following a curved path, it is accelerating because the velocity is changing in direction.</a:t>
            </a:r>
            <a:endParaRPr lang="en-US" b="1" dirty="0"/>
          </a:p>
        </p:txBody>
      </p:sp>
      <p:sp>
        <p:nvSpPr>
          <p:cNvPr id="4" name="Slide Number Placeholder 3"/>
          <p:cNvSpPr>
            <a:spLocks noGrp="1"/>
          </p:cNvSpPr>
          <p:nvPr>
            <p:ph type="sldNum" sz="quarter" idx="10"/>
          </p:nvPr>
        </p:nvSpPr>
        <p:spPr/>
        <p:txBody>
          <a:bodyPr/>
          <a:lstStyle/>
          <a:p>
            <a:fld id="{6E7E7F27-47DB-D94D-995F-E3088F8069A6}" type="slidenum">
              <a:rPr lang="en-US" smtClean="0"/>
              <a:t>18</a:t>
            </a:fld>
            <a:endParaRPr lang="en-US"/>
          </a:p>
        </p:txBody>
      </p:sp>
    </p:spTree>
    <p:extLst>
      <p:ext uri="{BB962C8B-B14F-4D97-AF65-F5344CB8AC3E}">
        <p14:creationId xmlns:p14="http://schemas.microsoft.com/office/powerpoint/2010/main" val="1401633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Take a stab at it yourself first, but if you want to compare your answers with a neighbor, you can. We’ll go over it in 2 minutes.</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b="0" dirty="0"/>
              <a:t> 2.09 m/s</a:t>
            </a:r>
            <a:endParaRPr lang="en-US" altLang="en-US" sz="1200" b="1" dirty="0"/>
          </a:p>
          <a:p>
            <a:endParaRPr lang="en-US" b="1" dirty="0"/>
          </a:p>
          <a:p>
            <a:r>
              <a:rPr lang="en-US" b="1" dirty="0"/>
              <a:t>Reasoning:</a:t>
            </a:r>
            <a:r>
              <a:rPr lang="en-US" b="1" baseline="0" dirty="0"/>
              <a:t> </a:t>
            </a:r>
            <a:r>
              <a:rPr lang="en-GB" sz="1200" kern="1200" dirty="0">
                <a:solidFill>
                  <a:schemeClr val="tx1"/>
                </a:solidFill>
                <a:effectLst/>
                <a:latin typeface="+mn-lt"/>
                <a:ea typeface="+mn-ea"/>
                <a:cs typeface="+mn-cs"/>
              </a:rPr>
              <a:t>Average speed is the path length travelled divided by the time interval. In this case, the path length equals </a:t>
            </a:r>
            <a:r>
              <a:rPr lang="en-GB" sz="1200" i="1" kern="1200" dirty="0">
                <a:solidFill>
                  <a:schemeClr val="tx1"/>
                </a:solidFill>
                <a:effectLst/>
                <a:latin typeface="+mn-lt"/>
                <a:ea typeface="+mn-ea"/>
                <a:cs typeface="+mn-cs"/>
                <a:sym typeface="Symbol" panose="05050102010706020507" pitchFamily="18" charset="2"/>
              </a:rPr>
              <a:t></a:t>
            </a:r>
            <a:r>
              <a:rPr lang="en-GB" sz="1200" i="1" kern="1200" dirty="0">
                <a:solidFill>
                  <a:schemeClr val="tx1"/>
                </a:solidFill>
                <a:effectLst/>
                <a:latin typeface="+mn-lt"/>
                <a:ea typeface="+mn-ea"/>
                <a:cs typeface="+mn-cs"/>
              </a:rPr>
              <a:t>R</a:t>
            </a:r>
            <a:r>
              <a:rPr lang="en-GB" sz="1200" kern="1200" dirty="0">
                <a:solidFill>
                  <a:schemeClr val="tx1"/>
                </a:solidFill>
                <a:effectLst/>
                <a:latin typeface="+mn-lt"/>
                <a:ea typeface="+mn-ea"/>
                <a:cs typeface="+mn-cs"/>
              </a:rPr>
              <a:t>, half the circumference of the circular path, with </a:t>
            </a:r>
            <a:r>
              <a:rPr lang="en-GB" sz="1200" i="1" kern="1200" dirty="0">
                <a:solidFill>
                  <a:schemeClr val="tx1"/>
                </a:solidFill>
                <a:effectLst/>
                <a:latin typeface="+mn-lt"/>
                <a:ea typeface="+mn-ea"/>
                <a:cs typeface="+mn-cs"/>
              </a:rPr>
              <a:t>R</a:t>
            </a:r>
            <a:r>
              <a:rPr lang="en-GB" sz="1200" kern="1200" dirty="0">
                <a:solidFill>
                  <a:schemeClr val="tx1"/>
                </a:solidFill>
                <a:effectLst/>
                <a:latin typeface="+mn-lt"/>
                <a:ea typeface="+mn-ea"/>
                <a:cs typeface="+mn-cs"/>
              </a:rPr>
              <a:t> = 10.0 m. Her average speed is (Average speed) = </a:t>
            </a:r>
            <a:r>
              <a:rPr lang="en-GB" sz="1200" i="1" kern="1200" dirty="0">
                <a:solidFill>
                  <a:schemeClr val="tx1"/>
                </a:solidFill>
                <a:effectLst/>
                <a:latin typeface="+mn-lt"/>
                <a:ea typeface="+mn-ea"/>
                <a:cs typeface="+mn-cs"/>
                <a:sym typeface="Symbol" panose="05050102010706020507" pitchFamily="18" charset="2"/>
              </a:rPr>
              <a:t></a:t>
            </a:r>
            <a:r>
              <a:rPr lang="en-GB" sz="1200" i="1" kern="1200" dirty="0">
                <a:solidFill>
                  <a:schemeClr val="tx1"/>
                </a:solidFill>
                <a:effectLst/>
                <a:latin typeface="+mn-lt"/>
                <a:ea typeface="+mn-ea"/>
                <a:cs typeface="+mn-cs"/>
              </a:rPr>
              <a:t>R</a:t>
            </a:r>
            <a:r>
              <a:rPr lang="en-GB" sz="120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sym typeface="Symbol" panose="05050102010706020507" pitchFamily="18" charset="2"/>
              </a:rPr>
              <a:t></a:t>
            </a:r>
            <a:r>
              <a:rPr lang="en-GB" sz="1200" i="1" kern="1200" dirty="0">
                <a:solidFill>
                  <a:schemeClr val="tx1"/>
                </a:solidFill>
                <a:effectLst/>
                <a:latin typeface="+mn-lt"/>
                <a:ea typeface="+mn-ea"/>
                <a:cs typeface="+mn-cs"/>
              </a:rPr>
              <a:t>t</a:t>
            </a:r>
            <a:r>
              <a:rPr lang="en-GB" sz="1200" kern="1200" dirty="0">
                <a:solidFill>
                  <a:schemeClr val="tx1"/>
                </a:solidFill>
                <a:effectLst/>
                <a:latin typeface="+mn-lt"/>
                <a:ea typeface="+mn-ea"/>
                <a:cs typeface="+mn-cs"/>
              </a:rPr>
              <a:t>  = </a:t>
            </a:r>
            <a:r>
              <a:rPr lang="en-GB" sz="1200" i="1" kern="1200" dirty="0">
                <a:solidFill>
                  <a:schemeClr val="tx1"/>
                </a:solidFill>
                <a:effectLst/>
                <a:latin typeface="+mn-lt"/>
                <a:ea typeface="+mn-ea"/>
                <a:cs typeface="+mn-cs"/>
                <a:sym typeface="Symbol" panose="05050102010706020507" pitchFamily="18" charset="2"/>
              </a:rPr>
              <a:t></a:t>
            </a:r>
            <a:r>
              <a:rPr lang="en-GB" sz="1200" kern="1200" dirty="0">
                <a:solidFill>
                  <a:schemeClr val="tx1"/>
                </a:solidFill>
                <a:effectLst/>
                <a:latin typeface="+mn-lt"/>
                <a:ea typeface="+mn-ea"/>
                <a:cs typeface="+mn-cs"/>
              </a:rPr>
              <a:t>(10.0 m)/15.0 s = 2.09 m/s.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6E7E7F27-47DB-D94D-995F-E3088F8069A6}" type="slidenum">
              <a:rPr lang="en-US" smtClean="0"/>
              <a:t>19</a:t>
            </a:fld>
            <a:endParaRPr lang="en-US"/>
          </a:p>
        </p:txBody>
      </p:sp>
    </p:spTree>
    <p:extLst>
      <p:ext uri="{BB962C8B-B14F-4D97-AF65-F5344CB8AC3E}">
        <p14:creationId xmlns:p14="http://schemas.microsoft.com/office/powerpoint/2010/main" val="3510015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513020" y="6356350"/>
            <a:ext cx="2895600" cy="365125"/>
          </a:xfrm>
        </p:spPr>
        <p:txBody>
          <a:bodyPr/>
          <a:lstStyle/>
          <a:p>
            <a:r>
              <a:rPr lang="en-US" dirty="0"/>
              <a:t>©</a:t>
            </a:r>
            <a:r>
              <a:rPr lang="en-US" dirty="0" err="1"/>
              <a:t>Cengage</a:t>
            </a:r>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solidFill>
                  <a:schemeClr val="tx1"/>
                </a:solidFill>
                <a:latin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dirty="0"/>
              <a:t>©</a:t>
            </a:r>
            <a:r>
              <a:rPr lang="en-US" dirty="0" err="1"/>
              <a:t>Cengage</a:t>
            </a:r>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869"/>
            <a:ext cx="8229600" cy="1115287"/>
          </a:xfr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Times New Roman" panose="02020603050405020304" pitchFamily="18" charset="0"/>
                <a:ea typeface="Tahoma" panose="020B0604030504040204" pitchFamily="34" charset="0"/>
                <a:cs typeface="Times New Roman" panose="02020603050405020304" pitchFamily="18"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Times New Roman" panose="02020603050405020304" pitchFamily="18" charset="0"/>
                <a:cs typeface="Times New Roman" panose="02020603050405020304" pitchFamily="18"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a:t>
            </a:r>
            <a:r>
              <a:rPr lang="en-US" dirty="0" err="1"/>
              <a:t>Cengage</a:t>
            </a:r>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869"/>
            <a:ext cx="8229600" cy="1132131"/>
          </a:xfrm>
        </p:spPr>
        <p:txBody>
          <a:bodyPr>
            <a:normAutofit/>
          </a:bodyPr>
          <a:lstStyle>
            <a:lvl1pPr algn="ctr">
              <a:defRPr sz="440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a:t>
            </a:r>
            <a:r>
              <a:rPr lang="en-US" dirty="0" err="1"/>
              <a:t>Cengage</a:t>
            </a:r>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t>
            </a:r>
            <a:r>
              <a:rPr lang="en-US" dirty="0" err="1"/>
              <a:t>Cengage</a:t>
            </a:r>
            <a:endParaRPr lang="en-US" dirty="0"/>
          </a:p>
        </p:txBody>
      </p:sp>
    </p:spTree>
    <p:extLst>
      <p:ext uri="{BB962C8B-B14F-4D97-AF65-F5344CB8AC3E}">
        <p14:creationId xmlns:p14="http://schemas.microsoft.com/office/powerpoint/2010/main" val="1249128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0" y="0"/>
            <a:ext cx="9144000" cy="1145291"/>
          </a:xfrm>
          <a:prstGeom prst="rect">
            <a:avLst/>
          </a:prstGeom>
        </p:spPr>
      </p:pic>
      <p:sp>
        <p:nvSpPr>
          <p:cNvPr id="2" name="Title Placeholder 1"/>
          <p:cNvSpPr>
            <a:spLocks noGrp="1"/>
          </p:cNvSpPr>
          <p:nvPr>
            <p:ph type="title"/>
          </p:nvPr>
        </p:nvSpPr>
        <p:spPr>
          <a:xfrm>
            <a:off x="457200" y="10869"/>
            <a:ext cx="8229600" cy="11344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a:t>
            </a:r>
            <a:r>
              <a:rPr lang="en-US" dirty="0" err="1"/>
              <a:t>Cengage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Slide 1-</a:t>
            </a:r>
            <a:fld id="{0FB56013-B943-42BA-886F-6F9D4EB85E9D}" type="slidenum">
              <a:rPr lang="en-US" smtClean="0"/>
              <a:pPr/>
              <a:t>‹#›</a:t>
            </a:fld>
            <a:endParaRPr lang="en-US" dirty="0"/>
          </a:p>
        </p:txBody>
      </p:sp>
    </p:spTree>
    <p:extLst>
      <p:ext uri="{BB962C8B-B14F-4D97-AF65-F5344CB8AC3E}">
        <p14:creationId xmlns:p14="http://schemas.microsoft.com/office/powerpoint/2010/main" val="25577112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Lst>
  <p:hf hdr="0" dt="0"/>
  <p:txStyles>
    <p:titleStyle>
      <a:lvl1pPr algn="ctr" defTabSz="914400" rtl="0" eaLnBrk="1" latinLnBrk="0" hangingPunct="1">
        <a:spcBef>
          <a:spcPct val="0"/>
        </a:spcBef>
        <a:buNone/>
        <a:defRPr sz="4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ranklin Gothic Book"/>
          <a:ea typeface="+mn-ea"/>
          <a:cs typeface="Franklin Gothic Book"/>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ranklin Gothic Book"/>
          <a:ea typeface="+mn-ea"/>
          <a:cs typeface="Franklin Gothic Book"/>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3.xml"/><Relationship Id="rId7" Type="http://schemas.openxmlformats.org/officeDocument/2006/relationships/image" Target="../media/image6.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9.jpeg"/><Relationship Id="rId5" Type="http://schemas.openxmlformats.org/officeDocument/2006/relationships/image" Target="../media/image8.w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5.xml"/><Relationship Id="rId7" Type="http://schemas.openxmlformats.org/officeDocument/2006/relationships/image" Target="../media/image11.w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0.wmf"/><Relationship Id="rId4" Type="http://schemas.openxmlformats.org/officeDocument/2006/relationships/oleObject" Target="../embeddings/oleObject4.bin"/><Relationship Id="rId9" Type="http://schemas.openxmlformats.org/officeDocument/2006/relationships/image" Target="../media/image12.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6.xml"/><Relationship Id="rId7" Type="http://schemas.openxmlformats.org/officeDocument/2006/relationships/image" Target="../media/image14.w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3.wmf"/><Relationship Id="rId4" Type="http://schemas.openxmlformats.org/officeDocument/2006/relationships/oleObject" Target="../embeddings/oleObject7.bin"/><Relationship Id="rId9" Type="http://schemas.openxmlformats.org/officeDocument/2006/relationships/image" Target="../media/image15.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11.xml"/><Relationship Id="rId7"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10.bin"/><Relationship Id="rId10" Type="http://schemas.openxmlformats.org/officeDocument/2006/relationships/image" Target="../media/image20.wmf"/><Relationship Id="rId4" Type="http://schemas.openxmlformats.org/officeDocument/2006/relationships/image" Target="../media/image21.jpeg"/><Relationship Id="rId9" Type="http://schemas.openxmlformats.org/officeDocument/2006/relationships/oleObject" Target="../embeddings/oleObject12.bin"/></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22.jpeg"/><Relationship Id="rId5" Type="http://schemas.openxmlformats.org/officeDocument/2006/relationships/image" Target="../media/image26.wmf"/><Relationship Id="rId4"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17.xml"/><Relationship Id="rId7" Type="http://schemas.openxmlformats.org/officeDocument/2006/relationships/image" Target="../media/image28.wmf"/><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15.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29.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18.xml"/><Relationship Id="rId7" Type="http://schemas.openxmlformats.org/officeDocument/2006/relationships/image" Target="../media/image32.wmf"/><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19.bin"/><Relationship Id="rId5" Type="http://schemas.openxmlformats.org/officeDocument/2006/relationships/image" Target="../media/image31.wmf"/><Relationship Id="rId4" Type="http://schemas.openxmlformats.org/officeDocument/2006/relationships/oleObject" Target="../embeddings/oleObject18.bin"/><Relationship Id="rId9" Type="http://schemas.openxmlformats.org/officeDocument/2006/relationships/image" Target="../media/image33.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notesSlide" Target="../notesSlides/notesSlide23.xml"/><Relationship Id="rId7" Type="http://schemas.openxmlformats.org/officeDocument/2006/relationships/image" Target="../media/image36.wmf"/><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22.bin"/><Relationship Id="rId5" Type="http://schemas.openxmlformats.org/officeDocument/2006/relationships/image" Target="../media/image35.wmf"/><Relationship Id="rId4" Type="http://schemas.openxmlformats.org/officeDocument/2006/relationships/oleObject" Target="../embeddings/oleObject21.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image" Target="../media/image36.wmf"/><Relationship Id="rId5" Type="http://schemas.openxmlformats.org/officeDocument/2006/relationships/oleObject" Target="../embeddings/oleObject23.bin"/><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tif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15.wmf"/><Relationship Id="rId3" Type="http://schemas.openxmlformats.org/officeDocument/2006/relationships/notesSlide" Target="../notesSlides/notesSlide28.xml"/><Relationship Id="rId7" Type="http://schemas.openxmlformats.org/officeDocument/2006/relationships/image" Target="../media/image42.wmf"/><Relationship Id="rId12" Type="http://schemas.openxmlformats.org/officeDocument/2006/relationships/oleObject" Target="../embeddings/oleObject28.bin"/><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oleObject" Target="../embeddings/oleObject25.bin"/><Relationship Id="rId11" Type="http://schemas.openxmlformats.org/officeDocument/2006/relationships/image" Target="../media/image43.wmf"/><Relationship Id="rId5" Type="http://schemas.openxmlformats.org/officeDocument/2006/relationships/image" Target="../media/image41.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1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29.xml"/><Relationship Id="rId7" Type="http://schemas.openxmlformats.org/officeDocument/2006/relationships/image" Target="../media/image28.wmf"/><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oleObject" Target="../embeddings/oleObject30.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29.wmf"/></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31.xml"/><Relationship Id="rId7" Type="http://schemas.openxmlformats.org/officeDocument/2006/relationships/image" Target="../media/image32.wmf"/><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oleObject" Target="../embeddings/oleObject34.bin"/><Relationship Id="rId5" Type="http://schemas.openxmlformats.org/officeDocument/2006/relationships/image" Target="../media/image31.wmf"/><Relationship Id="rId4" Type="http://schemas.openxmlformats.org/officeDocument/2006/relationships/oleObject" Target="../embeddings/oleObject33.bin"/><Relationship Id="rId9" Type="http://schemas.openxmlformats.org/officeDocument/2006/relationships/image" Target="../media/image44.w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image" Target="../media/image45.jpg"/><Relationship Id="rId5" Type="http://schemas.openxmlformats.org/officeDocument/2006/relationships/image" Target="../media/image36.wmf"/><Relationship Id="rId4" Type="http://schemas.openxmlformats.org/officeDocument/2006/relationships/oleObject" Target="../embeddings/oleObject36.bin"/></Relationships>
</file>

<file path=ppt/slides/_rels/slide44.xml.rels><?xml version="1.0" encoding="UTF-8" standalone="yes"?>
<Relationships xmlns="http://schemas.openxmlformats.org/package/2006/relationships"><Relationship Id="rId2" Type="http://schemas.openxmlformats.org/officeDocument/2006/relationships/image" Target="../media/image46.tif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7.tif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Topic 3: Motion in Two Dimensions</a:t>
            </a:r>
          </a:p>
        </p:txBody>
      </p:sp>
      <p:pic>
        <p:nvPicPr>
          <p:cNvPr id="7" name="Picture 18" descr="BrooksCol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711825"/>
            <a:ext cx="2584450" cy="925513"/>
          </a:xfrm>
          <a:prstGeom prst="rect">
            <a:avLst/>
          </a:prstGeom>
          <a:solidFill>
            <a:srgbClr val="0B4FA4"/>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30200" y="5905500"/>
            <a:ext cx="3200400" cy="923330"/>
          </a:xfrm>
          <a:prstGeom prst="rect">
            <a:avLst/>
          </a:prstGeom>
          <a:noFill/>
        </p:spPr>
        <p:txBody>
          <a:bodyPr wrap="square" rtlCol="0">
            <a:spAutoFit/>
          </a:bodyPr>
          <a:lstStyle/>
          <a:p>
            <a:r>
              <a:rPr lang="en-US" dirty="0"/>
              <a:t>College Physics, 11e</a:t>
            </a:r>
          </a:p>
          <a:p>
            <a:r>
              <a:rPr lang="en-US" dirty="0"/>
              <a:t>Raymond A. </a:t>
            </a:r>
            <a:r>
              <a:rPr lang="en-US" dirty="0" err="1"/>
              <a:t>Serway</a:t>
            </a:r>
            <a:r>
              <a:rPr lang="en-US" dirty="0"/>
              <a:t>; </a:t>
            </a:r>
          </a:p>
          <a:p>
            <a:r>
              <a:rPr lang="en-US" dirty="0"/>
              <a:t>Chris </a:t>
            </a:r>
            <a:r>
              <a:rPr lang="en-US" dirty="0" err="1"/>
              <a:t>Vuille</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064" y="1597664"/>
            <a:ext cx="8119872" cy="3659496"/>
          </a:xfrm>
          <a:prstGeom prst="rect">
            <a:avLst/>
          </a:prstGeom>
        </p:spPr>
      </p:pic>
    </p:spTree>
    <p:extLst>
      <p:ext uri="{BB962C8B-B14F-4D97-AF65-F5344CB8AC3E}">
        <p14:creationId xmlns:p14="http://schemas.microsoft.com/office/powerpoint/2010/main" val="2867937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453188" y="3343514"/>
            <a:ext cx="7439527" cy="2137276"/>
          </a:xfrm>
        </p:spPr>
        <p:txBody>
          <a:bodyPr>
            <a:noAutofit/>
          </a:bodyPr>
          <a:lstStyle/>
          <a:p>
            <a:pPr marL="609600" indent="-609600">
              <a:buClr>
                <a:schemeClr val="tx1"/>
              </a:buClr>
              <a:buFontTx/>
              <a:buAutoNum type="arabicPeriod"/>
            </a:pPr>
            <a:r>
              <a:rPr lang="en-US" altLang="en-US" dirty="0"/>
              <a:t>at the point just before the projectile lands</a:t>
            </a:r>
          </a:p>
          <a:p>
            <a:pPr marL="609600" indent="-609600">
              <a:buClr>
                <a:schemeClr val="tx1"/>
              </a:buClr>
              <a:buFontTx/>
              <a:buAutoNum type="arabicPeriod"/>
            </a:pPr>
            <a:r>
              <a:rPr lang="en-US" altLang="en-US" dirty="0"/>
              <a:t>at the highest point</a:t>
            </a:r>
          </a:p>
          <a:p>
            <a:pPr marL="609600" indent="-609600">
              <a:buClr>
                <a:schemeClr val="tx1"/>
              </a:buClr>
              <a:buFontTx/>
              <a:buAutoNum type="arabicPeriod"/>
            </a:pPr>
            <a:r>
              <a:rPr lang="en-US" altLang="en-US" dirty="0"/>
              <a:t>at the launch point</a:t>
            </a:r>
          </a:p>
          <a:p>
            <a:pPr marL="609600" indent="-609600">
              <a:buClr>
                <a:schemeClr val="tx1"/>
              </a:buClr>
              <a:buFontTx/>
              <a:buAutoNum type="arabicPeriod"/>
            </a:pPr>
            <a:r>
              <a:rPr lang="en-US" altLang="en-US" dirty="0"/>
              <a:t>nowhere</a:t>
            </a:r>
          </a:p>
        </p:txBody>
      </p:sp>
      <p:sp>
        <p:nvSpPr>
          <p:cNvPr id="4" name="Footer Placeholder 3"/>
          <p:cNvSpPr>
            <a:spLocks noGrp="1"/>
          </p:cNvSpPr>
          <p:nvPr>
            <p:ph type="ftr" sz="quarter" idx="11"/>
          </p:nvPr>
        </p:nvSpPr>
        <p:spPr/>
        <p:txBody>
          <a:bodyPr/>
          <a:lstStyle/>
          <a:p>
            <a:r>
              <a:rPr lang="en-US"/>
              <a:t>©Cengage</a:t>
            </a:r>
            <a:endParaRPr lang="en-US" dirty="0"/>
          </a:p>
        </p:txBody>
      </p:sp>
      <p:sp>
        <p:nvSpPr>
          <p:cNvPr id="7" name="Content Placeholder 6"/>
          <p:cNvSpPr>
            <a:spLocks noGrp="1"/>
          </p:cNvSpPr>
          <p:nvPr>
            <p:ph sz="half" idx="1"/>
          </p:nvPr>
        </p:nvSpPr>
        <p:spPr>
          <a:xfrm>
            <a:off x="453189" y="1371600"/>
            <a:ext cx="8229600" cy="982580"/>
          </a:xfrm>
        </p:spPr>
        <p:txBody>
          <a:bodyPr>
            <a:noAutofit/>
          </a:bodyPr>
          <a:lstStyle/>
          <a:p>
            <a:pPr marL="0" indent="0">
              <a:spcBef>
                <a:spcPct val="50000"/>
              </a:spcBef>
              <a:buNone/>
            </a:pPr>
            <a:r>
              <a:rPr lang="en-US" altLang="en-US" dirty="0"/>
              <a:t>As a projectile thrown upward at a non-vertical angle moves in a parabolic path, at what point along its path are the velocity and acceleration vectors for the projectile parallel to each other? </a:t>
            </a:r>
          </a:p>
        </p:txBody>
      </p:sp>
      <p:sp>
        <p:nvSpPr>
          <p:cNvPr id="2" name="Title 1"/>
          <p:cNvSpPr>
            <a:spLocks noGrp="1"/>
          </p:cNvSpPr>
          <p:nvPr>
            <p:ph type="title"/>
          </p:nvPr>
        </p:nvSpPr>
        <p:spPr/>
        <p:txBody>
          <a:bodyPr/>
          <a:lstStyle/>
          <a:p>
            <a:r>
              <a:rPr lang="en-US" dirty="0"/>
              <a:t>Reading Question 3-5</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3008" y="4051577"/>
            <a:ext cx="4369781" cy="2669898"/>
          </a:xfrm>
          <a:prstGeom prst="rect">
            <a:avLst/>
          </a:prstGeom>
        </p:spPr>
      </p:pic>
    </p:spTree>
    <p:extLst>
      <p:ext uri="{BB962C8B-B14F-4D97-AF65-F5344CB8AC3E}">
        <p14:creationId xmlns:p14="http://schemas.microsoft.com/office/powerpoint/2010/main" val="2520774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453188" y="3343514"/>
            <a:ext cx="7439527" cy="2137276"/>
          </a:xfrm>
        </p:spPr>
        <p:txBody>
          <a:bodyPr>
            <a:noAutofit/>
          </a:bodyPr>
          <a:lstStyle/>
          <a:p>
            <a:pPr marL="609600" indent="-609600">
              <a:buClr>
                <a:schemeClr val="tx1"/>
              </a:buClr>
              <a:buFontTx/>
              <a:buAutoNum type="arabicPeriod"/>
            </a:pPr>
            <a:r>
              <a:rPr lang="en-US" altLang="en-US" dirty="0"/>
              <a:t>at the point just before the projectile lands</a:t>
            </a:r>
          </a:p>
          <a:p>
            <a:pPr marL="609600" indent="-609600">
              <a:buClr>
                <a:schemeClr val="tx1"/>
              </a:buClr>
              <a:buFontTx/>
              <a:buAutoNum type="arabicPeriod"/>
            </a:pPr>
            <a:r>
              <a:rPr lang="en-US" altLang="en-US" dirty="0"/>
              <a:t>at the highest point</a:t>
            </a:r>
          </a:p>
          <a:p>
            <a:pPr marL="609600" indent="-609600">
              <a:buClr>
                <a:schemeClr val="tx1"/>
              </a:buClr>
              <a:buFontTx/>
              <a:buAutoNum type="arabicPeriod"/>
            </a:pPr>
            <a:r>
              <a:rPr lang="en-US" altLang="en-US" dirty="0"/>
              <a:t>at the launch point</a:t>
            </a:r>
          </a:p>
          <a:p>
            <a:pPr marL="609600" indent="-609600">
              <a:buClr>
                <a:schemeClr val="tx1"/>
              </a:buClr>
              <a:buFontTx/>
              <a:buAutoNum type="arabicPeriod"/>
            </a:pPr>
            <a:r>
              <a:rPr lang="en-US" altLang="en-US" b="1" dirty="0"/>
              <a:t>nowhere</a:t>
            </a:r>
          </a:p>
        </p:txBody>
      </p:sp>
      <p:sp>
        <p:nvSpPr>
          <p:cNvPr id="4" name="Footer Placeholder 3"/>
          <p:cNvSpPr>
            <a:spLocks noGrp="1"/>
          </p:cNvSpPr>
          <p:nvPr>
            <p:ph type="ftr" sz="quarter" idx="11"/>
          </p:nvPr>
        </p:nvSpPr>
        <p:spPr/>
        <p:txBody>
          <a:bodyPr/>
          <a:lstStyle/>
          <a:p>
            <a:r>
              <a:rPr lang="en-US"/>
              <a:t>©Cengage</a:t>
            </a:r>
            <a:endParaRPr lang="en-US" dirty="0"/>
          </a:p>
        </p:txBody>
      </p:sp>
      <p:sp>
        <p:nvSpPr>
          <p:cNvPr id="7" name="Content Placeholder 6"/>
          <p:cNvSpPr>
            <a:spLocks noGrp="1"/>
          </p:cNvSpPr>
          <p:nvPr>
            <p:ph sz="half" idx="1"/>
          </p:nvPr>
        </p:nvSpPr>
        <p:spPr>
          <a:xfrm>
            <a:off x="453189" y="1371600"/>
            <a:ext cx="8229600" cy="982580"/>
          </a:xfrm>
        </p:spPr>
        <p:txBody>
          <a:bodyPr>
            <a:noAutofit/>
          </a:bodyPr>
          <a:lstStyle/>
          <a:p>
            <a:pPr marL="0" indent="0">
              <a:spcBef>
                <a:spcPct val="50000"/>
              </a:spcBef>
              <a:buNone/>
            </a:pPr>
            <a:r>
              <a:rPr lang="en-US" altLang="en-US" dirty="0"/>
              <a:t>As a projectile thrown upward at a non-vertical angle moves in a parabolic path, at what point along its path are the velocity and acceleration vectors for the projectile parallel to each other? </a:t>
            </a:r>
          </a:p>
        </p:txBody>
      </p:sp>
      <p:sp>
        <p:nvSpPr>
          <p:cNvPr id="2" name="Title 1"/>
          <p:cNvSpPr>
            <a:spLocks noGrp="1"/>
          </p:cNvSpPr>
          <p:nvPr>
            <p:ph type="title"/>
          </p:nvPr>
        </p:nvSpPr>
        <p:spPr/>
        <p:txBody>
          <a:bodyPr/>
          <a:lstStyle/>
          <a:p>
            <a:r>
              <a:rPr lang="en-US" dirty="0"/>
              <a:t>Reading Question 3-5</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3008" y="4051577"/>
            <a:ext cx="4369781" cy="2669898"/>
          </a:xfrm>
          <a:prstGeom prst="rect">
            <a:avLst/>
          </a:prstGeom>
        </p:spPr>
      </p:pic>
    </p:spTree>
    <p:extLst>
      <p:ext uri="{BB962C8B-B14F-4D97-AF65-F5344CB8AC3E}">
        <p14:creationId xmlns:p14="http://schemas.microsoft.com/office/powerpoint/2010/main" val="4040893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TOPIC Discussion</a:t>
            </a:r>
          </a:p>
        </p:txBody>
      </p:sp>
      <p:sp>
        <p:nvSpPr>
          <p:cNvPr id="7" name="Text Placeholder 6"/>
          <p:cNvSpPr>
            <a:spLocks noGrp="1"/>
          </p:cNvSpPr>
          <p:nvPr>
            <p:ph type="body" idx="1"/>
          </p:nvPr>
        </p:nvSpPr>
        <p:spPr/>
        <p:txBody>
          <a:bodyPr/>
          <a:lstStyle/>
          <a:p>
            <a:r>
              <a:rPr lang="en-US" b="1" dirty="0">
                <a:solidFill>
                  <a:schemeClr val="tx1"/>
                </a:solidFill>
              </a:rPr>
              <a:t>Topic 3: Motion in Two Dimensions</a:t>
            </a:r>
          </a:p>
        </p:txBody>
      </p:sp>
      <p:sp>
        <p:nvSpPr>
          <p:cNvPr id="4" name="Footer Placeholder 3"/>
          <p:cNvSpPr>
            <a:spLocks noGrp="1"/>
          </p:cNvSpPr>
          <p:nvPr>
            <p:ph type="ftr" sz="quarter" idx="11"/>
          </p:nvPr>
        </p:nvSpPr>
        <p:spPr/>
        <p:txBody>
          <a:bodyPr/>
          <a:lstStyle/>
          <a:p>
            <a:r>
              <a:rPr lang="en-US"/>
              <a:t>©Cengage</a:t>
            </a:r>
            <a:endParaRPr lang="en-US" dirty="0"/>
          </a:p>
        </p:txBody>
      </p:sp>
    </p:spTree>
    <p:extLst>
      <p:ext uri="{BB962C8B-B14F-4D97-AF65-F5344CB8AC3E}">
        <p14:creationId xmlns:p14="http://schemas.microsoft.com/office/powerpoint/2010/main" val="479765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Displacement in Two Dimensions</a:t>
            </a:r>
          </a:p>
        </p:txBody>
      </p:sp>
      <p:graphicFrame>
        <p:nvGraphicFramePr>
          <p:cNvPr id="5" name="Object 4"/>
          <p:cNvGraphicFramePr>
            <a:graphicFrameLocks noChangeAspect="1"/>
          </p:cNvGraphicFramePr>
          <p:nvPr>
            <p:extLst>
              <p:ext uri="{D42A27DB-BD31-4B8C-83A1-F6EECF244321}">
                <p14:modId xmlns:p14="http://schemas.microsoft.com/office/powerpoint/2010/main" val="737347788"/>
              </p:ext>
            </p:extLst>
          </p:nvPr>
        </p:nvGraphicFramePr>
        <p:xfrm>
          <a:off x="6107278" y="1600200"/>
          <a:ext cx="1989137" cy="633413"/>
        </p:xfrm>
        <a:graphic>
          <a:graphicData uri="http://schemas.openxmlformats.org/presentationml/2006/ole">
            <mc:AlternateContent xmlns:mc="http://schemas.openxmlformats.org/markup-compatibility/2006">
              <mc:Choice xmlns:v="urn:schemas-microsoft-com:vml" Requires="v">
                <p:oleObj spid="_x0000_s36020" name="Equation" r:id="rId4" imgW="634680" imgH="203040" progId="Equation.DSMT4">
                  <p:embed/>
                </p:oleObj>
              </mc:Choice>
              <mc:Fallback>
                <p:oleObj name="Equation" r:id="rId4" imgW="634680" imgH="203040" progId="Equation.DSMT4">
                  <p:embed/>
                  <p:pic>
                    <p:nvPicPr>
                      <p:cNvPr id="0" name=""/>
                      <p:cNvPicPr>
                        <a:picLocks noChangeAspect="1" noChangeArrowheads="1"/>
                      </p:cNvPicPr>
                      <p:nvPr/>
                    </p:nvPicPr>
                    <p:blipFill>
                      <a:blip r:embed="rId5"/>
                      <a:srcRect/>
                      <a:stretch>
                        <a:fillRect/>
                      </a:stretch>
                    </p:blipFill>
                    <p:spPr bwMode="auto">
                      <a:xfrm>
                        <a:off x="6107278" y="1600200"/>
                        <a:ext cx="1989137" cy="633413"/>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92488731"/>
              </p:ext>
            </p:extLst>
          </p:nvPr>
        </p:nvGraphicFramePr>
        <p:xfrm>
          <a:off x="5238128" y="2690813"/>
          <a:ext cx="3778250" cy="633413"/>
        </p:xfrm>
        <a:graphic>
          <a:graphicData uri="http://schemas.openxmlformats.org/presentationml/2006/ole">
            <mc:AlternateContent xmlns:mc="http://schemas.openxmlformats.org/markup-compatibility/2006">
              <mc:Choice xmlns:v="urn:schemas-microsoft-com:vml" Requires="v">
                <p:oleObj spid="_x0000_s36021" name="Equation" r:id="rId6" imgW="1206360" imgH="203040" progId="Equation.DSMT4">
                  <p:embed/>
                </p:oleObj>
              </mc:Choice>
              <mc:Fallback>
                <p:oleObj name="Equation" r:id="rId6" imgW="1206360" imgH="203040" progId="Equation.DSMT4">
                  <p:embed/>
                  <p:pic>
                    <p:nvPicPr>
                      <p:cNvPr id="0" name=""/>
                      <p:cNvPicPr>
                        <a:picLocks noChangeAspect="1" noChangeArrowheads="1"/>
                      </p:cNvPicPr>
                      <p:nvPr/>
                    </p:nvPicPr>
                    <p:blipFill>
                      <a:blip r:embed="rId7"/>
                      <a:srcRect/>
                      <a:stretch>
                        <a:fillRect/>
                      </a:stretch>
                    </p:blipFill>
                    <p:spPr bwMode="auto">
                      <a:xfrm>
                        <a:off x="5238128" y="2690813"/>
                        <a:ext cx="3778250" cy="633413"/>
                      </a:xfrm>
                      <a:prstGeom prst="rect">
                        <a:avLst/>
                      </a:prstGeom>
                      <a:noFill/>
                    </p:spPr>
                  </p:pic>
                </p:oleObj>
              </mc:Fallback>
            </mc:AlternateContent>
          </a:graphicData>
        </a:graphic>
      </p:graphicFrame>
      <p:pic>
        <p:nvPicPr>
          <p:cNvPr id="7" name="Picture 1" descr="03p063_f13.jpg"/>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73423" y="1447800"/>
            <a:ext cx="5285137" cy="50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336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rmAutofit/>
          </a:bodyPr>
          <a:lstStyle/>
          <a:p>
            <a:r>
              <a:rPr lang="en-US" dirty="0"/>
              <a:t>Displacement in Two Dimensions</a:t>
            </a:r>
          </a:p>
        </p:txBody>
      </p:sp>
      <p:graphicFrame>
        <p:nvGraphicFramePr>
          <p:cNvPr id="5" name="Object 4"/>
          <p:cNvGraphicFramePr>
            <a:graphicFrameLocks noChangeAspect="1"/>
          </p:cNvGraphicFramePr>
          <p:nvPr>
            <p:extLst>
              <p:ext uri="{D42A27DB-BD31-4B8C-83A1-F6EECF244321}">
                <p14:modId xmlns:p14="http://schemas.microsoft.com/office/powerpoint/2010/main" val="2714798446"/>
              </p:ext>
            </p:extLst>
          </p:nvPr>
        </p:nvGraphicFramePr>
        <p:xfrm>
          <a:off x="6065754" y="1600200"/>
          <a:ext cx="2070100" cy="1306512"/>
        </p:xfrm>
        <a:graphic>
          <a:graphicData uri="http://schemas.openxmlformats.org/presentationml/2006/ole">
            <mc:AlternateContent xmlns:mc="http://schemas.openxmlformats.org/markup-compatibility/2006">
              <mc:Choice xmlns:v="urn:schemas-microsoft-com:vml" Requires="v">
                <p:oleObj spid="_x0000_s2200" name="Equation" r:id="rId4" imgW="660240" imgH="419040" progId="Equation.DSMT4">
                  <p:embed/>
                </p:oleObj>
              </mc:Choice>
              <mc:Fallback>
                <p:oleObj name="Equation" r:id="rId4" imgW="660240" imgH="419040" progId="Equation.DSMT4">
                  <p:embed/>
                  <p:pic>
                    <p:nvPicPr>
                      <p:cNvPr id="0" name=""/>
                      <p:cNvPicPr>
                        <a:picLocks noChangeAspect="1" noChangeArrowheads="1"/>
                      </p:cNvPicPr>
                      <p:nvPr/>
                    </p:nvPicPr>
                    <p:blipFill>
                      <a:blip r:embed="rId5"/>
                      <a:srcRect/>
                      <a:stretch>
                        <a:fillRect/>
                      </a:stretch>
                    </p:blipFill>
                    <p:spPr bwMode="auto">
                      <a:xfrm>
                        <a:off x="6065754" y="1600200"/>
                        <a:ext cx="2070100" cy="1306512"/>
                      </a:xfrm>
                      <a:prstGeom prst="rect">
                        <a:avLst/>
                      </a:prstGeom>
                      <a:noFill/>
                    </p:spPr>
                  </p:pic>
                </p:oleObj>
              </mc:Fallback>
            </mc:AlternateContent>
          </a:graphicData>
        </a:graphic>
      </p:graphicFrame>
      <p:pic>
        <p:nvPicPr>
          <p:cNvPr id="6" name="Picture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15807" y="1652702"/>
            <a:ext cx="4819684" cy="4193946"/>
          </a:xfrm>
          <a:prstGeom prst="rect">
            <a:avLst/>
          </a:prstGeom>
        </p:spPr>
      </p:pic>
    </p:spTree>
    <p:extLst>
      <p:ext uri="{BB962C8B-B14F-4D97-AF65-F5344CB8AC3E}">
        <p14:creationId xmlns:p14="http://schemas.microsoft.com/office/powerpoint/2010/main" val="1252229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rmAutofit/>
          </a:bodyPr>
          <a:lstStyle/>
          <a:p>
            <a:r>
              <a:rPr lang="en-US" dirty="0"/>
              <a:t>Velocity in Two Dimensions</a:t>
            </a:r>
          </a:p>
        </p:txBody>
      </p:sp>
      <p:graphicFrame>
        <p:nvGraphicFramePr>
          <p:cNvPr id="5" name="Object 4"/>
          <p:cNvGraphicFramePr>
            <a:graphicFrameLocks noChangeAspect="1"/>
          </p:cNvGraphicFramePr>
          <p:nvPr>
            <p:extLst>
              <p:ext uri="{D42A27DB-BD31-4B8C-83A1-F6EECF244321}">
                <p14:modId xmlns:p14="http://schemas.microsoft.com/office/powerpoint/2010/main" val="1464228108"/>
              </p:ext>
            </p:extLst>
          </p:nvPr>
        </p:nvGraphicFramePr>
        <p:xfrm>
          <a:off x="2681287" y="1600200"/>
          <a:ext cx="3781425" cy="1108075"/>
        </p:xfrm>
        <a:graphic>
          <a:graphicData uri="http://schemas.openxmlformats.org/presentationml/2006/ole">
            <mc:AlternateContent xmlns:mc="http://schemas.openxmlformats.org/markup-compatibility/2006">
              <mc:Choice xmlns:v="urn:schemas-microsoft-com:vml" Requires="v">
                <p:oleObj spid="_x0000_s37126" name="Equation" r:id="rId4" imgW="1206360" imgH="355320" progId="Equation.DSMT4">
                  <p:embed/>
                </p:oleObj>
              </mc:Choice>
              <mc:Fallback>
                <p:oleObj name="Equation" r:id="rId4" imgW="1206360" imgH="355320" progId="Equation.DSMT4">
                  <p:embed/>
                  <p:pic>
                    <p:nvPicPr>
                      <p:cNvPr id="0" name=""/>
                      <p:cNvPicPr>
                        <a:picLocks noChangeAspect="1" noChangeArrowheads="1"/>
                      </p:cNvPicPr>
                      <p:nvPr/>
                    </p:nvPicPr>
                    <p:blipFill>
                      <a:blip r:embed="rId5"/>
                      <a:srcRect/>
                      <a:stretch>
                        <a:fillRect/>
                      </a:stretch>
                    </p:blipFill>
                    <p:spPr bwMode="auto">
                      <a:xfrm>
                        <a:off x="2681287" y="1600200"/>
                        <a:ext cx="3781425" cy="1108075"/>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781711044"/>
              </p:ext>
            </p:extLst>
          </p:nvPr>
        </p:nvGraphicFramePr>
        <p:xfrm>
          <a:off x="2521743" y="3165475"/>
          <a:ext cx="4100512" cy="1108075"/>
        </p:xfrm>
        <a:graphic>
          <a:graphicData uri="http://schemas.openxmlformats.org/presentationml/2006/ole">
            <mc:AlternateContent xmlns:mc="http://schemas.openxmlformats.org/markup-compatibility/2006">
              <mc:Choice xmlns:v="urn:schemas-microsoft-com:vml" Requires="v">
                <p:oleObj spid="_x0000_s37127" name="Equation" r:id="rId6" imgW="1307880" imgH="355320" progId="Equation.DSMT4">
                  <p:embed/>
                </p:oleObj>
              </mc:Choice>
              <mc:Fallback>
                <p:oleObj name="Equation" r:id="rId6" imgW="1307880" imgH="355320" progId="Equation.DSMT4">
                  <p:embed/>
                  <p:pic>
                    <p:nvPicPr>
                      <p:cNvPr id="0" name=""/>
                      <p:cNvPicPr>
                        <a:picLocks noChangeAspect="1" noChangeArrowheads="1"/>
                      </p:cNvPicPr>
                      <p:nvPr/>
                    </p:nvPicPr>
                    <p:blipFill>
                      <a:blip r:embed="rId7"/>
                      <a:srcRect/>
                      <a:stretch>
                        <a:fillRect/>
                      </a:stretch>
                    </p:blipFill>
                    <p:spPr bwMode="auto">
                      <a:xfrm>
                        <a:off x="2521743" y="3165475"/>
                        <a:ext cx="4100512" cy="1108075"/>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723468037"/>
              </p:ext>
            </p:extLst>
          </p:nvPr>
        </p:nvGraphicFramePr>
        <p:xfrm>
          <a:off x="3596480" y="4730750"/>
          <a:ext cx="1951038" cy="1108075"/>
        </p:xfrm>
        <a:graphic>
          <a:graphicData uri="http://schemas.openxmlformats.org/presentationml/2006/ole">
            <mc:AlternateContent xmlns:mc="http://schemas.openxmlformats.org/markup-compatibility/2006">
              <mc:Choice xmlns:v="urn:schemas-microsoft-com:vml" Requires="v">
                <p:oleObj spid="_x0000_s37128" name="Equation" r:id="rId8" imgW="622080" imgH="355320" progId="Equation.DSMT4">
                  <p:embed/>
                </p:oleObj>
              </mc:Choice>
              <mc:Fallback>
                <p:oleObj name="Equation" r:id="rId8" imgW="622080" imgH="355320" progId="Equation.DSMT4">
                  <p:embed/>
                  <p:pic>
                    <p:nvPicPr>
                      <p:cNvPr id="0" name=""/>
                      <p:cNvPicPr>
                        <a:picLocks noChangeAspect="1" noChangeArrowheads="1"/>
                      </p:cNvPicPr>
                      <p:nvPr/>
                    </p:nvPicPr>
                    <p:blipFill>
                      <a:blip r:embed="rId9"/>
                      <a:srcRect/>
                      <a:stretch>
                        <a:fillRect/>
                      </a:stretch>
                    </p:blipFill>
                    <p:spPr bwMode="auto">
                      <a:xfrm>
                        <a:off x="3596480" y="4730750"/>
                        <a:ext cx="1951038" cy="1108075"/>
                      </a:xfrm>
                      <a:prstGeom prst="rect">
                        <a:avLst/>
                      </a:prstGeom>
                      <a:noFill/>
                    </p:spPr>
                  </p:pic>
                </p:oleObj>
              </mc:Fallback>
            </mc:AlternateContent>
          </a:graphicData>
        </a:graphic>
      </p:graphicFrame>
    </p:spTree>
    <p:extLst>
      <p:ext uri="{BB962C8B-B14F-4D97-AF65-F5344CB8AC3E}">
        <p14:creationId xmlns:p14="http://schemas.microsoft.com/office/powerpoint/2010/main" val="429436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rmAutofit/>
          </a:bodyPr>
          <a:lstStyle/>
          <a:p>
            <a:r>
              <a:rPr lang="en-US" dirty="0"/>
              <a:t>Velocity in Two Dimensions</a:t>
            </a:r>
          </a:p>
        </p:txBody>
      </p:sp>
      <p:graphicFrame>
        <p:nvGraphicFramePr>
          <p:cNvPr id="5" name="Object 4"/>
          <p:cNvGraphicFramePr>
            <a:graphicFrameLocks noChangeAspect="1"/>
          </p:cNvGraphicFramePr>
          <p:nvPr>
            <p:extLst>
              <p:ext uri="{D42A27DB-BD31-4B8C-83A1-F6EECF244321}">
                <p14:modId xmlns:p14="http://schemas.microsoft.com/office/powerpoint/2010/main" val="1049754901"/>
              </p:ext>
            </p:extLst>
          </p:nvPr>
        </p:nvGraphicFramePr>
        <p:xfrm>
          <a:off x="2621756" y="1600200"/>
          <a:ext cx="3900488" cy="1108075"/>
        </p:xfrm>
        <a:graphic>
          <a:graphicData uri="http://schemas.openxmlformats.org/presentationml/2006/ole">
            <mc:AlternateContent xmlns:mc="http://schemas.openxmlformats.org/markup-compatibility/2006">
              <mc:Choice xmlns:v="urn:schemas-microsoft-com:vml" Requires="v">
                <p:oleObj spid="_x0000_s39169" name="Equation" r:id="rId4" imgW="1244520" imgH="355320" progId="Equation.DSMT4">
                  <p:embed/>
                </p:oleObj>
              </mc:Choice>
              <mc:Fallback>
                <p:oleObj name="Equation" r:id="rId4" imgW="1244520" imgH="355320" progId="Equation.DSMT4">
                  <p:embed/>
                  <p:pic>
                    <p:nvPicPr>
                      <p:cNvPr id="0" name=""/>
                      <p:cNvPicPr>
                        <a:picLocks noChangeAspect="1" noChangeArrowheads="1"/>
                      </p:cNvPicPr>
                      <p:nvPr/>
                    </p:nvPicPr>
                    <p:blipFill>
                      <a:blip r:embed="rId5"/>
                      <a:srcRect/>
                      <a:stretch>
                        <a:fillRect/>
                      </a:stretch>
                    </p:blipFill>
                    <p:spPr bwMode="auto">
                      <a:xfrm>
                        <a:off x="2621756" y="1600200"/>
                        <a:ext cx="3900488" cy="1108075"/>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863486337"/>
              </p:ext>
            </p:extLst>
          </p:nvPr>
        </p:nvGraphicFramePr>
        <p:xfrm>
          <a:off x="2342356" y="3165475"/>
          <a:ext cx="4459288" cy="1108075"/>
        </p:xfrm>
        <a:graphic>
          <a:graphicData uri="http://schemas.openxmlformats.org/presentationml/2006/ole">
            <mc:AlternateContent xmlns:mc="http://schemas.openxmlformats.org/markup-compatibility/2006">
              <mc:Choice xmlns:v="urn:schemas-microsoft-com:vml" Requires="v">
                <p:oleObj spid="_x0000_s39170" name="Equation" r:id="rId6" imgW="1422360" imgH="355320" progId="Equation.DSMT4">
                  <p:embed/>
                </p:oleObj>
              </mc:Choice>
              <mc:Fallback>
                <p:oleObj name="Equation" r:id="rId6" imgW="1422360" imgH="355320" progId="Equation.DSMT4">
                  <p:embed/>
                  <p:pic>
                    <p:nvPicPr>
                      <p:cNvPr id="0" name=""/>
                      <p:cNvPicPr>
                        <a:picLocks noChangeAspect="1" noChangeArrowheads="1"/>
                      </p:cNvPicPr>
                      <p:nvPr/>
                    </p:nvPicPr>
                    <p:blipFill>
                      <a:blip r:embed="rId7"/>
                      <a:srcRect/>
                      <a:stretch>
                        <a:fillRect/>
                      </a:stretch>
                    </p:blipFill>
                    <p:spPr bwMode="auto">
                      <a:xfrm>
                        <a:off x="2342356" y="3165475"/>
                        <a:ext cx="4459288" cy="1108075"/>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926662674"/>
              </p:ext>
            </p:extLst>
          </p:nvPr>
        </p:nvGraphicFramePr>
        <p:xfrm>
          <a:off x="3616325" y="4730750"/>
          <a:ext cx="1911350" cy="1108075"/>
        </p:xfrm>
        <a:graphic>
          <a:graphicData uri="http://schemas.openxmlformats.org/presentationml/2006/ole">
            <mc:AlternateContent xmlns:mc="http://schemas.openxmlformats.org/markup-compatibility/2006">
              <mc:Choice xmlns:v="urn:schemas-microsoft-com:vml" Requires="v">
                <p:oleObj spid="_x0000_s39171" name="Equation" r:id="rId8" imgW="609480" imgH="355320" progId="Equation.DSMT4">
                  <p:embed/>
                </p:oleObj>
              </mc:Choice>
              <mc:Fallback>
                <p:oleObj name="Equation" r:id="rId8" imgW="609480" imgH="355320" progId="Equation.DSMT4">
                  <p:embed/>
                  <p:pic>
                    <p:nvPicPr>
                      <p:cNvPr id="0" name=""/>
                      <p:cNvPicPr>
                        <a:picLocks noChangeAspect="1" noChangeArrowheads="1"/>
                      </p:cNvPicPr>
                      <p:nvPr/>
                    </p:nvPicPr>
                    <p:blipFill>
                      <a:blip r:embed="rId9"/>
                      <a:srcRect/>
                      <a:stretch>
                        <a:fillRect/>
                      </a:stretch>
                    </p:blipFill>
                    <p:spPr bwMode="auto">
                      <a:xfrm>
                        <a:off x="3616325" y="4730750"/>
                        <a:ext cx="1911350" cy="1108075"/>
                      </a:xfrm>
                      <a:prstGeom prst="rect">
                        <a:avLst/>
                      </a:prstGeom>
                      <a:noFill/>
                    </p:spPr>
                  </p:pic>
                </p:oleObj>
              </mc:Fallback>
            </mc:AlternateContent>
          </a:graphicData>
        </a:graphic>
      </p:graphicFrame>
    </p:spTree>
    <p:extLst>
      <p:ext uri="{BB962C8B-B14F-4D97-AF65-F5344CB8AC3E}">
        <p14:creationId xmlns:p14="http://schemas.microsoft.com/office/powerpoint/2010/main" val="263433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52940"/>
          </a:xfrm>
          <a:prstGeom prst="rect">
            <a:avLst/>
          </a:prstGeom>
        </p:spPr>
      </p:pic>
      <p:sp>
        <p:nvSpPr>
          <p:cNvPr id="2" name="Title 1"/>
          <p:cNvSpPr>
            <a:spLocks noGrp="1"/>
          </p:cNvSpPr>
          <p:nvPr>
            <p:ph type="title"/>
          </p:nvPr>
        </p:nvSpPr>
        <p:spPr/>
        <p:txBody>
          <a:bodyPr/>
          <a:lstStyle/>
          <a:p>
            <a:r>
              <a:rPr lang="en-US" dirty="0"/>
              <a:t>Think – Pair – Share</a:t>
            </a:r>
          </a:p>
        </p:txBody>
      </p:sp>
      <p:sp>
        <p:nvSpPr>
          <p:cNvPr id="3" name="Footer Placeholder 2"/>
          <p:cNvSpPr>
            <a:spLocks noGrp="1"/>
          </p:cNvSpPr>
          <p:nvPr>
            <p:ph type="ftr" sz="quarter" idx="11"/>
          </p:nvPr>
        </p:nvSpPr>
        <p:spPr/>
        <p:txBody>
          <a:bodyPr/>
          <a:lstStyle/>
          <a:p>
            <a:r>
              <a:rPr lang="en-US"/>
              <a:t>©Cengage</a:t>
            </a:r>
            <a:endParaRPr lang="en-US" dirty="0"/>
          </a:p>
        </p:txBody>
      </p:sp>
      <p:sp>
        <p:nvSpPr>
          <p:cNvPr id="4" name="TPQuestion"/>
          <p:cNvSpPr>
            <a:spLocks noChangeArrowheads="1"/>
          </p:cNvSpPr>
          <p:nvPr/>
        </p:nvSpPr>
        <p:spPr bwMode="auto">
          <a:xfrm>
            <a:off x="457200" y="1371600"/>
            <a:ext cx="81614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Which of the following objects can’t be accelerating?</a:t>
            </a:r>
          </a:p>
        </p:txBody>
      </p:sp>
      <p:sp>
        <p:nvSpPr>
          <p:cNvPr id="5" name="TPAnswers"/>
          <p:cNvSpPr txBox="1">
            <a:spLocks noChangeArrowheads="1"/>
          </p:cNvSpPr>
          <p:nvPr>
            <p:custDataLst>
              <p:tags r:id="rId1"/>
            </p:custDataLst>
          </p:nvPr>
        </p:nvSpPr>
        <p:spPr>
          <a:xfrm>
            <a:off x="502024" y="2115867"/>
            <a:ext cx="7684169" cy="210185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ranklin Gothic Book"/>
                <a:ea typeface="+mn-ea"/>
                <a:cs typeface="Franklin Gothic Book"/>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ranklin Gothic Book"/>
                <a:ea typeface="+mn-ea"/>
                <a:cs typeface="Franklin Gothic Book"/>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ranklin Gothic Book"/>
                <a:ea typeface="+mn-ea"/>
                <a:cs typeface="Franklin Gothic Book"/>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an object moving with a constant speed</a:t>
            </a:r>
          </a:p>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an object moving with a constant velocity</a:t>
            </a:r>
          </a:p>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an object moving with along a curve</a:t>
            </a:r>
          </a:p>
        </p:txBody>
      </p:sp>
    </p:spTree>
    <p:extLst>
      <p:ext uri="{BB962C8B-B14F-4D97-AF65-F5344CB8AC3E}">
        <p14:creationId xmlns:p14="http://schemas.microsoft.com/office/powerpoint/2010/main" val="3416054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52940"/>
          </a:xfrm>
          <a:prstGeom prst="rect">
            <a:avLst/>
          </a:prstGeom>
        </p:spPr>
      </p:pic>
      <p:sp>
        <p:nvSpPr>
          <p:cNvPr id="2" name="Title 1"/>
          <p:cNvSpPr>
            <a:spLocks noGrp="1"/>
          </p:cNvSpPr>
          <p:nvPr>
            <p:ph type="title"/>
          </p:nvPr>
        </p:nvSpPr>
        <p:spPr/>
        <p:txBody>
          <a:bodyPr/>
          <a:lstStyle/>
          <a:p>
            <a:r>
              <a:rPr lang="en-US" dirty="0"/>
              <a:t>Think – Pair – Share</a:t>
            </a:r>
          </a:p>
        </p:txBody>
      </p:sp>
      <p:sp>
        <p:nvSpPr>
          <p:cNvPr id="3" name="Footer Placeholder 2"/>
          <p:cNvSpPr>
            <a:spLocks noGrp="1"/>
          </p:cNvSpPr>
          <p:nvPr>
            <p:ph type="ftr" sz="quarter" idx="11"/>
          </p:nvPr>
        </p:nvSpPr>
        <p:spPr/>
        <p:txBody>
          <a:bodyPr/>
          <a:lstStyle/>
          <a:p>
            <a:r>
              <a:rPr lang="en-US"/>
              <a:t>©Cengage</a:t>
            </a:r>
            <a:endParaRPr lang="en-US" dirty="0"/>
          </a:p>
        </p:txBody>
      </p:sp>
      <p:sp>
        <p:nvSpPr>
          <p:cNvPr id="4" name="TPQuestion"/>
          <p:cNvSpPr>
            <a:spLocks noChangeArrowheads="1"/>
          </p:cNvSpPr>
          <p:nvPr/>
        </p:nvSpPr>
        <p:spPr bwMode="auto">
          <a:xfrm>
            <a:off x="457200" y="1371600"/>
            <a:ext cx="770021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Consider the following controls in an automobile: gas pedal, brake, steering wheel. The controls in this list that cause an acceleration of the car are</a:t>
            </a:r>
          </a:p>
        </p:txBody>
      </p:sp>
      <p:sp>
        <p:nvSpPr>
          <p:cNvPr id="5" name="TPAnswers"/>
          <p:cNvSpPr txBox="1">
            <a:spLocks noChangeArrowheads="1"/>
          </p:cNvSpPr>
          <p:nvPr>
            <p:custDataLst>
              <p:tags r:id="rId1"/>
            </p:custDataLst>
          </p:nvPr>
        </p:nvSpPr>
        <p:spPr>
          <a:xfrm>
            <a:off x="457200" y="2975255"/>
            <a:ext cx="7170822" cy="210185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ranklin Gothic Book"/>
                <a:ea typeface="+mn-ea"/>
                <a:cs typeface="Franklin Gothic Book"/>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ranklin Gothic Book"/>
                <a:ea typeface="+mn-ea"/>
                <a:cs typeface="Franklin Gothic Book"/>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ranklin Gothic Book"/>
                <a:ea typeface="+mn-ea"/>
                <a:cs typeface="Franklin Gothic Book"/>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all three controls.</a:t>
            </a:r>
          </a:p>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the gas pedal and the brake.</a:t>
            </a:r>
          </a:p>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only the brake.</a:t>
            </a:r>
          </a:p>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only the gas pedal.</a:t>
            </a:r>
          </a:p>
        </p:txBody>
      </p:sp>
    </p:spTree>
    <p:extLst>
      <p:ext uri="{BB962C8B-B14F-4D97-AF65-F5344CB8AC3E}">
        <p14:creationId xmlns:p14="http://schemas.microsoft.com/office/powerpoint/2010/main" val="2548256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152940"/>
          </a:xfrm>
          <a:prstGeom prst="rect">
            <a:avLst/>
          </a:prstGeom>
        </p:spPr>
      </p:pic>
      <p:sp>
        <p:nvSpPr>
          <p:cNvPr id="2" name="Title 1"/>
          <p:cNvSpPr>
            <a:spLocks noGrp="1"/>
          </p:cNvSpPr>
          <p:nvPr>
            <p:ph type="title"/>
          </p:nvPr>
        </p:nvSpPr>
        <p:spPr/>
        <p:txBody>
          <a:bodyPr/>
          <a:lstStyle/>
          <a:p>
            <a:r>
              <a:rPr lang="en-US" dirty="0"/>
              <a:t>Think – Pair – Share</a:t>
            </a:r>
          </a:p>
        </p:txBody>
      </p:sp>
      <p:sp>
        <p:nvSpPr>
          <p:cNvPr id="9" name="TPQuestion"/>
          <p:cNvSpPr>
            <a:spLocks noChangeArrowheads="1"/>
          </p:cNvSpPr>
          <p:nvPr/>
        </p:nvSpPr>
        <p:spPr bwMode="auto">
          <a:xfrm>
            <a:off x="457200" y="1390819"/>
            <a:ext cx="804333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a:latin typeface="Times New Roman" panose="02020603050405020304" pitchFamily="18" charset="0"/>
                <a:ea typeface="MS Mincho" panose="02020609040205080304" pitchFamily="49" charset="-128"/>
                <a:cs typeface="Times New Roman" panose="02020603050405020304" pitchFamily="18" charset="0"/>
              </a:rPr>
              <a:t>A girl on a bicycle takes 15.0 s to ride half way around a circular track of radius 10.0 m. What is the girl’s average speed? </a:t>
            </a:r>
            <a:endParaRPr lang="en-US" alt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40243" y="3264912"/>
            <a:ext cx="6677246" cy="3163159"/>
          </a:xfrm>
          <a:prstGeom prst="rect">
            <a:avLst/>
          </a:prstGeom>
        </p:spPr>
      </p:pic>
    </p:spTree>
    <p:extLst>
      <p:ext uri="{BB962C8B-B14F-4D97-AF65-F5344CB8AC3E}">
        <p14:creationId xmlns:p14="http://schemas.microsoft.com/office/powerpoint/2010/main" val="3304237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457200" y="3255486"/>
            <a:ext cx="8314197" cy="1960813"/>
          </a:xfrm>
        </p:spPr>
        <p:txBody>
          <a:bodyPr>
            <a:noAutofit/>
          </a:bodyPr>
          <a:lstStyle/>
          <a:p>
            <a:pPr marL="609600" indent="-609600">
              <a:buClr>
                <a:schemeClr val="tx1"/>
              </a:buClr>
              <a:buFontTx/>
              <a:buAutoNum type="arabicPeriod"/>
            </a:pPr>
            <a:r>
              <a:rPr lang="en-US" altLang="en-US" dirty="0"/>
              <a:t>displacement of 0 m, distance traveled 0 m</a:t>
            </a:r>
          </a:p>
          <a:p>
            <a:pPr marL="609600" indent="-609600">
              <a:buClr>
                <a:schemeClr val="tx1"/>
              </a:buClr>
              <a:buFontTx/>
              <a:buAutoNum type="arabicPeriod"/>
            </a:pPr>
            <a:r>
              <a:rPr lang="en-US" altLang="en-US" dirty="0"/>
              <a:t>displacement of 0 m, distance traveled 6 m</a:t>
            </a:r>
          </a:p>
          <a:p>
            <a:pPr marL="609600" indent="-609600">
              <a:buClr>
                <a:schemeClr val="tx1"/>
              </a:buClr>
              <a:buFontTx/>
              <a:buAutoNum type="arabicPeriod"/>
            </a:pPr>
            <a:r>
              <a:rPr lang="en-US" altLang="en-US" dirty="0"/>
              <a:t>displacement of 6 m, distance traveled 6 m</a:t>
            </a:r>
          </a:p>
          <a:p>
            <a:pPr marL="609600" indent="-609600">
              <a:buClr>
                <a:schemeClr val="tx1"/>
              </a:buClr>
              <a:buFontTx/>
              <a:buAutoNum type="arabicPeriod"/>
            </a:pPr>
            <a:r>
              <a:rPr lang="en-US" altLang="en-US" dirty="0"/>
              <a:t>displacement of 6 m, distance traveled 0 m</a:t>
            </a:r>
          </a:p>
        </p:txBody>
      </p:sp>
      <p:sp>
        <p:nvSpPr>
          <p:cNvPr id="4" name="Footer Placeholder 3"/>
          <p:cNvSpPr>
            <a:spLocks noGrp="1"/>
          </p:cNvSpPr>
          <p:nvPr>
            <p:ph type="ftr" sz="quarter" idx="11"/>
          </p:nvPr>
        </p:nvSpPr>
        <p:spPr/>
        <p:txBody>
          <a:bodyPr/>
          <a:lstStyle/>
          <a:p>
            <a:r>
              <a:rPr lang="en-US"/>
              <a:t>©Cengage</a:t>
            </a:r>
            <a:endParaRPr lang="en-US" dirty="0"/>
          </a:p>
        </p:txBody>
      </p:sp>
      <p:sp>
        <p:nvSpPr>
          <p:cNvPr id="7" name="Content Placeholder 6"/>
          <p:cNvSpPr>
            <a:spLocks noGrp="1"/>
          </p:cNvSpPr>
          <p:nvPr>
            <p:ph sz="half" idx="1"/>
          </p:nvPr>
        </p:nvSpPr>
        <p:spPr>
          <a:xfrm>
            <a:off x="457199" y="1371600"/>
            <a:ext cx="7932821" cy="1801906"/>
          </a:xfrm>
        </p:spPr>
        <p:txBody>
          <a:bodyPr>
            <a:noAutofit/>
          </a:bodyPr>
          <a:lstStyle/>
          <a:p>
            <a:pPr marL="0" indent="0">
              <a:buNone/>
            </a:pPr>
            <a:r>
              <a:rPr lang="en-US" altLang="en-US" dirty="0"/>
              <a:t>A book is moved once around the perimeter of a tabletop with the dimensions 1.0 m </a:t>
            </a:r>
            <a:r>
              <a:rPr lang="en-US" altLang="en-US" dirty="0">
                <a:cs typeface="Arial" panose="020B0604020202020204" pitchFamily="34" charset="0"/>
              </a:rPr>
              <a:t>×</a:t>
            </a:r>
            <a:r>
              <a:rPr lang="en-US" altLang="en-US" dirty="0"/>
              <a:t> 2.0 m. If the book ends up at its original position, what is its displacement and what is the distance it traveled?</a:t>
            </a:r>
            <a:endParaRPr lang="en-US" dirty="0"/>
          </a:p>
        </p:txBody>
      </p:sp>
      <p:sp>
        <p:nvSpPr>
          <p:cNvPr id="2" name="Title 1"/>
          <p:cNvSpPr>
            <a:spLocks noGrp="1"/>
          </p:cNvSpPr>
          <p:nvPr>
            <p:ph type="title"/>
          </p:nvPr>
        </p:nvSpPr>
        <p:spPr/>
        <p:txBody>
          <a:bodyPr/>
          <a:lstStyle/>
          <a:p>
            <a:r>
              <a:rPr lang="en-US" dirty="0"/>
              <a:t>Reading Question 3-1</a:t>
            </a:r>
          </a:p>
        </p:txBody>
      </p:sp>
    </p:spTree>
    <p:extLst>
      <p:ext uri="{BB962C8B-B14F-4D97-AF65-F5344CB8AC3E}">
        <p14:creationId xmlns:p14="http://schemas.microsoft.com/office/powerpoint/2010/main" val="3411147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152940"/>
          </a:xfrm>
          <a:prstGeom prst="rect">
            <a:avLst/>
          </a:prstGeom>
        </p:spPr>
      </p:pic>
      <p:sp>
        <p:nvSpPr>
          <p:cNvPr id="2" name="Title 1"/>
          <p:cNvSpPr>
            <a:spLocks noGrp="1"/>
          </p:cNvSpPr>
          <p:nvPr>
            <p:ph type="title"/>
          </p:nvPr>
        </p:nvSpPr>
        <p:spPr/>
        <p:txBody>
          <a:bodyPr/>
          <a:lstStyle/>
          <a:p>
            <a:r>
              <a:rPr lang="en-US" dirty="0"/>
              <a:t>Think – Pair – Share</a:t>
            </a:r>
          </a:p>
        </p:txBody>
      </p:sp>
      <p:sp>
        <p:nvSpPr>
          <p:cNvPr id="3" name="Footer Placeholder 2"/>
          <p:cNvSpPr>
            <a:spLocks noGrp="1"/>
          </p:cNvSpPr>
          <p:nvPr>
            <p:ph type="ftr" sz="quarter" idx="11"/>
          </p:nvPr>
        </p:nvSpPr>
        <p:spPr/>
        <p:txBody>
          <a:bodyPr/>
          <a:lstStyle/>
          <a:p>
            <a:r>
              <a:rPr lang="en-US"/>
              <a:t>©Cengage</a:t>
            </a:r>
            <a:endParaRPr lang="en-US" dirty="0"/>
          </a:p>
        </p:txBody>
      </p:sp>
      <p:sp>
        <p:nvSpPr>
          <p:cNvPr id="9" name="TPQuestion"/>
          <p:cNvSpPr>
            <a:spLocks noChangeArrowheads="1"/>
          </p:cNvSpPr>
          <p:nvPr/>
        </p:nvSpPr>
        <p:spPr bwMode="auto">
          <a:xfrm>
            <a:off x="457200" y="1410039"/>
            <a:ext cx="804333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a:latin typeface="Times New Roman" panose="02020603050405020304" pitchFamily="18" charset="0"/>
                <a:ea typeface="MS Mincho" panose="02020609040205080304" pitchFamily="49" charset="-128"/>
                <a:cs typeface="Times New Roman" panose="02020603050405020304" pitchFamily="18" charset="0"/>
              </a:rPr>
              <a:t>A girl on a bicycle takes 15.0 s to ride half way around a circular track of radius 10.0 m. What is the magnitude of her average velocity?</a:t>
            </a:r>
            <a:endParaRPr lang="en-US" altLang="en-US" sz="28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40243" y="3264912"/>
            <a:ext cx="6677246" cy="3163159"/>
          </a:xfrm>
          <a:prstGeom prst="rect">
            <a:avLst/>
          </a:prstGeom>
        </p:spPr>
      </p:pic>
    </p:spTree>
    <p:extLst>
      <p:ext uri="{BB962C8B-B14F-4D97-AF65-F5344CB8AC3E}">
        <p14:creationId xmlns:p14="http://schemas.microsoft.com/office/powerpoint/2010/main" val="1681357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0749" y="1908491"/>
            <a:ext cx="3504810" cy="4108856"/>
          </a:xfrm>
          <a:prstGeom prst="rect">
            <a:avLst/>
          </a:prstGeom>
        </p:spPr>
      </p:pic>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rmAutofit/>
          </a:bodyPr>
          <a:lstStyle/>
          <a:p>
            <a:r>
              <a:rPr lang="en-US" dirty="0"/>
              <a:t>Velocity in Two Dimensions</a:t>
            </a:r>
          </a:p>
        </p:txBody>
      </p:sp>
      <p:graphicFrame>
        <p:nvGraphicFramePr>
          <p:cNvPr id="5" name="Object 4"/>
          <p:cNvGraphicFramePr>
            <a:graphicFrameLocks noChangeAspect="1"/>
          </p:cNvGraphicFramePr>
          <p:nvPr>
            <p:extLst>
              <p:ext uri="{D42A27DB-BD31-4B8C-83A1-F6EECF244321}">
                <p14:modId xmlns:p14="http://schemas.microsoft.com/office/powerpoint/2010/main" val="3634012883"/>
              </p:ext>
            </p:extLst>
          </p:nvPr>
        </p:nvGraphicFramePr>
        <p:xfrm>
          <a:off x="4932538" y="1600200"/>
          <a:ext cx="3754262" cy="933710"/>
        </p:xfrm>
        <a:graphic>
          <a:graphicData uri="http://schemas.openxmlformats.org/presentationml/2006/ole">
            <mc:AlternateContent xmlns:mc="http://schemas.openxmlformats.org/markup-compatibility/2006">
              <mc:Choice xmlns:v="urn:schemas-microsoft-com:vml" Requires="v">
                <p:oleObj spid="_x0000_s38143" name="Equation" r:id="rId5" imgW="1371600" imgH="342720" progId="Equation.DSMT4">
                  <p:embed/>
                </p:oleObj>
              </mc:Choice>
              <mc:Fallback>
                <p:oleObj name="Equation" r:id="rId5" imgW="1371600" imgH="342720" progId="Equation.DSMT4">
                  <p:embed/>
                  <p:pic>
                    <p:nvPicPr>
                      <p:cNvPr id="0" name=""/>
                      <p:cNvPicPr>
                        <a:picLocks noChangeAspect="1" noChangeArrowheads="1"/>
                      </p:cNvPicPr>
                      <p:nvPr/>
                    </p:nvPicPr>
                    <p:blipFill>
                      <a:blip r:embed="rId6"/>
                      <a:srcRect/>
                      <a:stretch>
                        <a:fillRect/>
                      </a:stretch>
                    </p:blipFill>
                    <p:spPr bwMode="auto">
                      <a:xfrm>
                        <a:off x="4932538" y="1600200"/>
                        <a:ext cx="3754262" cy="933710"/>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67087143"/>
              </p:ext>
            </p:extLst>
          </p:nvPr>
        </p:nvGraphicFramePr>
        <p:xfrm>
          <a:off x="4000500" y="2990850"/>
          <a:ext cx="4997450" cy="971550"/>
        </p:xfrm>
        <a:graphic>
          <a:graphicData uri="http://schemas.openxmlformats.org/presentationml/2006/ole">
            <mc:AlternateContent xmlns:mc="http://schemas.openxmlformats.org/markup-compatibility/2006">
              <mc:Choice xmlns:v="urn:schemas-microsoft-com:vml" Requires="v">
                <p:oleObj spid="_x0000_s38144" name="Equation" r:id="rId7" imgW="1815840" imgH="355320" progId="Equation.DSMT4">
                  <p:embed/>
                </p:oleObj>
              </mc:Choice>
              <mc:Fallback>
                <p:oleObj name="Equation" r:id="rId7" imgW="1815840" imgH="355320" progId="Equation.DSMT4">
                  <p:embed/>
                  <p:pic>
                    <p:nvPicPr>
                      <p:cNvPr id="0" name=""/>
                      <p:cNvPicPr>
                        <a:picLocks noChangeAspect="1" noChangeArrowheads="1"/>
                      </p:cNvPicPr>
                      <p:nvPr/>
                    </p:nvPicPr>
                    <p:blipFill>
                      <a:blip r:embed="rId8"/>
                      <a:srcRect/>
                      <a:stretch>
                        <a:fillRect/>
                      </a:stretch>
                    </p:blipFill>
                    <p:spPr bwMode="auto">
                      <a:xfrm>
                        <a:off x="4000500" y="2990850"/>
                        <a:ext cx="4997450" cy="971550"/>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45347907"/>
              </p:ext>
            </p:extLst>
          </p:nvPr>
        </p:nvGraphicFramePr>
        <p:xfrm>
          <a:off x="3783013" y="4419600"/>
          <a:ext cx="5364162" cy="974725"/>
        </p:xfrm>
        <a:graphic>
          <a:graphicData uri="http://schemas.openxmlformats.org/presentationml/2006/ole">
            <mc:AlternateContent xmlns:mc="http://schemas.openxmlformats.org/markup-compatibility/2006">
              <mc:Choice xmlns:v="urn:schemas-microsoft-com:vml" Requires="v">
                <p:oleObj spid="_x0000_s38145" name="Equation" r:id="rId9" imgW="1942920" imgH="355320" progId="Equation.DSMT4">
                  <p:embed/>
                </p:oleObj>
              </mc:Choice>
              <mc:Fallback>
                <p:oleObj name="Equation" r:id="rId9" imgW="1942920" imgH="355320" progId="Equation.DSMT4">
                  <p:embed/>
                  <p:pic>
                    <p:nvPicPr>
                      <p:cNvPr id="0" name=""/>
                      <p:cNvPicPr>
                        <a:picLocks noChangeAspect="1" noChangeArrowheads="1"/>
                      </p:cNvPicPr>
                      <p:nvPr/>
                    </p:nvPicPr>
                    <p:blipFill>
                      <a:blip r:embed="rId10"/>
                      <a:srcRect/>
                      <a:stretch>
                        <a:fillRect/>
                      </a:stretch>
                    </p:blipFill>
                    <p:spPr bwMode="auto">
                      <a:xfrm>
                        <a:off x="3783013" y="4419600"/>
                        <a:ext cx="5364162" cy="974725"/>
                      </a:xfrm>
                      <a:prstGeom prst="rect">
                        <a:avLst/>
                      </a:prstGeom>
                      <a:noFill/>
                    </p:spPr>
                  </p:pic>
                </p:oleObj>
              </mc:Fallback>
            </mc:AlternateContent>
          </a:graphicData>
        </a:graphic>
      </p:graphicFrame>
    </p:spTree>
    <p:extLst>
      <p:ext uri="{BB962C8B-B14F-4D97-AF65-F5344CB8AC3E}">
        <p14:creationId xmlns:p14="http://schemas.microsoft.com/office/powerpoint/2010/main" val="3208736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Two-Dimensional Motion</a:t>
            </a:r>
          </a:p>
        </p:txBody>
      </p:sp>
      <p:sp>
        <p:nvSpPr>
          <p:cNvPr id="3" name="Rectangle 2"/>
          <p:cNvSpPr/>
          <p:nvPr/>
        </p:nvSpPr>
        <p:spPr>
          <a:xfrm>
            <a:off x="1628774" y="5774149"/>
            <a:ext cx="5886450" cy="954107"/>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Projectile motion: horizontal and vertical motions are independent</a:t>
            </a:r>
          </a:p>
        </p:txBody>
      </p:sp>
      <p:pic>
        <p:nvPicPr>
          <p:cNvPr id="6" name="Picture 1" descr="03p065_f14.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43000" y="1305131"/>
            <a:ext cx="6858000" cy="430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378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rmAutofit/>
          </a:bodyPr>
          <a:lstStyle/>
          <a:p>
            <a:r>
              <a:rPr lang="en-US" dirty="0"/>
              <a:t>Two-Dimensional Motion</a:t>
            </a:r>
          </a:p>
        </p:txBody>
      </p:sp>
      <p:pic>
        <p:nvPicPr>
          <p:cNvPr id="6" name="Picture 1" descr="03p065_f15.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465729"/>
            <a:ext cx="8261449"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23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Two-Dimensional Motion</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9178" y="1422935"/>
            <a:ext cx="6845643" cy="5115977"/>
          </a:xfrm>
          <a:prstGeom prst="rect">
            <a:avLst/>
          </a:prstGeom>
        </p:spPr>
      </p:pic>
    </p:spTree>
    <p:extLst>
      <p:ext uri="{BB962C8B-B14F-4D97-AF65-F5344CB8AC3E}">
        <p14:creationId xmlns:p14="http://schemas.microsoft.com/office/powerpoint/2010/main" val="1729653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rmAutofit/>
          </a:bodyPr>
          <a:lstStyle/>
          <a:p>
            <a:r>
              <a:rPr lang="en-US" dirty="0"/>
              <a:t>Two-Dimensional Motion</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19908" y="1252408"/>
            <a:ext cx="5304184" cy="5286504"/>
          </a:xfrm>
          <a:prstGeom prst="rect">
            <a:avLst/>
          </a:prstGeom>
        </p:spPr>
      </p:pic>
    </p:spTree>
    <p:extLst>
      <p:ext uri="{BB962C8B-B14F-4D97-AF65-F5344CB8AC3E}">
        <p14:creationId xmlns:p14="http://schemas.microsoft.com/office/powerpoint/2010/main" val="203021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rmAutofit/>
          </a:bodyPr>
          <a:lstStyle/>
          <a:p>
            <a:r>
              <a:rPr lang="en-US" dirty="0"/>
              <a:t>Two-Dimensional Motion</a:t>
            </a:r>
          </a:p>
        </p:txBody>
      </p:sp>
      <p:graphicFrame>
        <p:nvGraphicFramePr>
          <p:cNvPr id="6" name="Object 5"/>
          <p:cNvGraphicFramePr>
            <a:graphicFrameLocks noChangeAspect="1"/>
          </p:cNvGraphicFramePr>
          <p:nvPr>
            <p:extLst>
              <p:ext uri="{D42A27DB-BD31-4B8C-83A1-F6EECF244321}">
                <p14:modId xmlns:p14="http://schemas.microsoft.com/office/powerpoint/2010/main" val="1916461149"/>
              </p:ext>
            </p:extLst>
          </p:nvPr>
        </p:nvGraphicFramePr>
        <p:xfrm>
          <a:off x="1946275" y="6013450"/>
          <a:ext cx="5251450" cy="631825"/>
        </p:xfrm>
        <a:graphic>
          <a:graphicData uri="http://schemas.openxmlformats.org/presentationml/2006/ole">
            <mc:AlternateContent xmlns:mc="http://schemas.openxmlformats.org/markup-compatibility/2006">
              <mc:Choice xmlns:v="urn:schemas-microsoft-com:vml" Requires="v">
                <p:oleObj spid="_x0000_s42065" name="Equation" r:id="rId4" imgW="1676160" imgH="203040" progId="Equation.DSMT4">
                  <p:embed/>
                </p:oleObj>
              </mc:Choice>
              <mc:Fallback>
                <p:oleObj name="Equation" r:id="rId4" imgW="1676160" imgH="203040" progId="Equation.DSMT4">
                  <p:embed/>
                  <p:pic>
                    <p:nvPicPr>
                      <p:cNvPr id="0" name=""/>
                      <p:cNvPicPr>
                        <a:picLocks noChangeAspect="1" noChangeArrowheads="1"/>
                      </p:cNvPicPr>
                      <p:nvPr/>
                    </p:nvPicPr>
                    <p:blipFill>
                      <a:blip r:embed="rId5"/>
                      <a:srcRect/>
                      <a:stretch>
                        <a:fillRect/>
                      </a:stretch>
                    </p:blipFill>
                    <p:spPr bwMode="auto">
                      <a:xfrm>
                        <a:off x="1946275" y="6013450"/>
                        <a:ext cx="5251450" cy="631825"/>
                      </a:xfrm>
                      <a:prstGeom prst="rect">
                        <a:avLst/>
                      </a:prstGeom>
                      <a:noFill/>
                    </p:spPr>
                  </p:pic>
                </p:oleObj>
              </mc:Fallback>
            </mc:AlternateContent>
          </a:graphicData>
        </a:graphic>
      </p:graphicFrame>
      <p:pic>
        <p:nvPicPr>
          <p:cNvPr id="7" name="Picture 1" descr="03p065_f14.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143000" y="1305131"/>
            <a:ext cx="6858000" cy="430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926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rmAutofit/>
          </a:bodyPr>
          <a:lstStyle/>
          <a:p>
            <a:r>
              <a:rPr lang="en-US" dirty="0"/>
              <a:t>Two-Dimensional Motion</a:t>
            </a:r>
          </a:p>
        </p:txBody>
      </p:sp>
      <p:graphicFrame>
        <p:nvGraphicFramePr>
          <p:cNvPr id="6" name="Object 5"/>
          <p:cNvGraphicFramePr>
            <a:graphicFrameLocks noChangeAspect="1"/>
          </p:cNvGraphicFramePr>
          <p:nvPr>
            <p:extLst>
              <p:ext uri="{D42A27DB-BD31-4B8C-83A1-F6EECF244321}">
                <p14:modId xmlns:p14="http://schemas.microsoft.com/office/powerpoint/2010/main" val="1932569542"/>
              </p:ext>
            </p:extLst>
          </p:nvPr>
        </p:nvGraphicFramePr>
        <p:xfrm>
          <a:off x="1020930" y="1371600"/>
          <a:ext cx="2984500" cy="2963863"/>
        </p:xfrm>
        <a:graphic>
          <a:graphicData uri="http://schemas.openxmlformats.org/presentationml/2006/ole">
            <mc:AlternateContent xmlns:mc="http://schemas.openxmlformats.org/markup-compatibility/2006">
              <mc:Choice xmlns:v="urn:schemas-microsoft-com:vml" Requires="v">
                <p:oleObj spid="_x0000_s43322" name="Equation" r:id="rId4" imgW="952200" imgH="952200" progId="Equation.DSMT4">
                  <p:embed/>
                </p:oleObj>
              </mc:Choice>
              <mc:Fallback>
                <p:oleObj name="Equation" r:id="rId4" imgW="952200" imgH="952200" progId="Equation.DSMT4">
                  <p:embed/>
                  <p:pic>
                    <p:nvPicPr>
                      <p:cNvPr id="0" name=""/>
                      <p:cNvPicPr>
                        <a:picLocks noChangeAspect="1" noChangeArrowheads="1"/>
                      </p:cNvPicPr>
                      <p:nvPr/>
                    </p:nvPicPr>
                    <p:blipFill>
                      <a:blip r:embed="rId5"/>
                      <a:srcRect/>
                      <a:stretch>
                        <a:fillRect/>
                      </a:stretch>
                    </p:blipFill>
                    <p:spPr bwMode="auto">
                      <a:xfrm>
                        <a:off x="1020930" y="1371600"/>
                        <a:ext cx="2984500" cy="2963863"/>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20044306"/>
              </p:ext>
            </p:extLst>
          </p:nvPr>
        </p:nvGraphicFramePr>
        <p:xfrm>
          <a:off x="4961189" y="1371600"/>
          <a:ext cx="3024188" cy="3043238"/>
        </p:xfrm>
        <a:graphic>
          <a:graphicData uri="http://schemas.openxmlformats.org/presentationml/2006/ole">
            <mc:AlternateContent xmlns:mc="http://schemas.openxmlformats.org/markup-compatibility/2006">
              <mc:Choice xmlns:v="urn:schemas-microsoft-com:vml" Requires="v">
                <p:oleObj spid="_x0000_s43323" name="Equation" r:id="rId6" imgW="965160" imgH="977760" progId="Equation.DSMT4">
                  <p:embed/>
                </p:oleObj>
              </mc:Choice>
              <mc:Fallback>
                <p:oleObj name="Equation" r:id="rId6" imgW="965160" imgH="977760" progId="Equation.DSMT4">
                  <p:embed/>
                  <p:pic>
                    <p:nvPicPr>
                      <p:cNvPr id="0" name=""/>
                      <p:cNvPicPr>
                        <a:picLocks noChangeAspect="1" noChangeArrowheads="1"/>
                      </p:cNvPicPr>
                      <p:nvPr/>
                    </p:nvPicPr>
                    <p:blipFill>
                      <a:blip r:embed="rId7"/>
                      <a:srcRect/>
                      <a:stretch>
                        <a:fillRect/>
                      </a:stretch>
                    </p:blipFill>
                    <p:spPr bwMode="auto">
                      <a:xfrm>
                        <a:off x="4961189" y="1371600"/>
                        <a:ext cx="3024188" cy="3043238"/>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36435717"/>
              </p:ext>
            </p:extLst>
          </p:nvPr>
        </p:nvGraphicFramePr>
        <p:xfrm>
          <a:off x="1657518" y="5133599"/>
          <a:ext cx="2347912" cy="830262"/>
        </p:xfrm>
        <a:graphic>
          <a:graphicData uri="http://schemas.openxmlformats.org/presentationml/2006/ole">
            <mc:AlternateContent xmlns:mc="http://schemas.openxmlformats.org/markup-compatibility/2006">
              <mc:Choice xmlns:v="urn:schemas-microsoft-com:vml" Requires="v">
                <p:oleObj spid="_x0000_s43324" name="Equation" r:id="rId8" imgW="749160" imgH="266400" progId="Equation.DSMT4">
                  <p:embed/>
                </p:oleObj>
              </mc:Choice>
              <mc:Fallback>
                <p:oleObj name="Equation" r:id="rId8" imgW="749160" imgH="266400" progId="Equation.DSMT4">
                  <p:embed/>
                  <p:pic>
                    <p:nvPicPr>
                      <p:cNvPr id="0" name=""/>
                      <p:cNvPicPr>
                        <a:picLocks noChangeAspect="1" noChangeArrowheads="1"/>
                      </p:cNvPicPr>
                      <p:nvPr/>
                    </p:nvPicPr>
                    <p:blipFill>
                      <a:blip r:embed="rId9"/>
                      <a:srcRect/>
                      <a:stretch>
                        <a:fillRect/>
                      </a:stretch>
                    </p:blipFill>
                    <p:spPr bwMode="auto">
                      <a:xfrm>
                        <a:off x="1657518" y="5133599"/>
                        <a:ext cx="2347912" cy="830262"/>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55338781"/>
              </p:ext>
            </p:extLst>
          </p:nvPr>
        </p:nvGraphicFramePr>
        <p:xfrm>
          <a:off x="4961189" y="4897061"/>
          <a:ext cx="2427288" cy="1303338"/>
        </p:xfrm>
        <a:graphic>
          <a:graphicData uri="http://schemas.openxmlformats.org/presentationml/2006/ole">
            <mc:AlternateContent xmlns:mc="http://schemas.openxmlformats.org/markup-compatibility/2006">
              <mc:Choice xmlns:v="urn:schemas-microsoft-com:vml" Requires="v">
                <p:oleObj spid="_x0000_s43325" name="Equation" r:id="rId10" imgW="774360" imgH="419040" progId="Equation.DSMT4">
                  <p:embed/>
                </p:oleObj>
              </mc:Choice>
              <mc:Fallback>
                <p:oleObj name="Equation" r:id="rId10" imgW="774360" imgH="419040" progId="Equation.DSMT4">
                  <p:embed/>
                  <p:pic>
                    <p:nvPicPr>
                      <p:cNvPr id="0" name=""/>
                      <p:cNvPicPr>
                        <a:picLocks noChangeAspect="1" noChangeArrowheads="1"/>
                      </p:cNvPicPr>
                      <p:nvPr/>
                    </p:nvPicPr>
                    <p:blipFill>
                      <a:blip r:embed="rId11"/>
                      <a:srcRect/>
                      <a:stretch>
                        <a:fillRect/>
                      </a:stretch>
                    </p:blipFill>
                    <p:spPr bwMode="auto">
                      <a:xfrm>
                        <a:off x="4961189" y="4897061"/>
                        <a:ext cx="2427288" cy="1303338"/>
                      </a:xfrm>
                      <a:prstGeom prst="rect">
                        <a:avLst/>
                      </a:prstGeom>
                      <a:noFill/>
                    </p:spPr>
                  </p:pic>
                </p:oleObj>
              </mc:Fallback>
            </mc:AlternateContent>
          </a:graphicData>
        </a:graphic>
      </p:graphicFrame>
    </p:spTree>
    <p:extLst>
      <p:ext uri="{BB962C8B-B14F-4D97-AF65-F5344CB8AC3E}">
        <p14:creationId xmlns:p14="http://schemas.microsoft.com/office/powerpoint/2010/main" val="3338643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rmAutofit/>
          </a:bodyPr>
          <a:lstStyle/>
          <a:p>
            <a:r>
              <a:rPr lang="en-US" dirty="0"/>
              <a:t>Two-Dimensional Motion</a:t>
            </a:r>
          </a:p>
        </p:txBody>
      </p:sp>
      <p:graphicFrame>
        <p:nvGraphicFramePr>
          <p:cNvPr id="6" name="Object 5"/>
          <p:cNvGraphicFramePr>
            <a:graphicFrameLocks noChangeAspect="1"/>
          </p:cNvGraphicFramePr>
          <p:nvPr>
            <p:extLst>
              <p:ext uri="{D42A27DB-BD31-4B8C-83A1-F6EECF244321}">
                <p14:modId xmlns:p14="http://schemas.microsoft.com/office/powerpoint/2010/main" val="3181747310"/>
              </p:ext>
            </p:extLst>
          </p:nvPr>
        </p:nvGraphicFramePr>
        <p:xfrm>
          <a:off x="2144712" y="1600200"/>
          <a:ext cx="4854575" cy="593725"/>
        </p:xfrm>
        <a:graphic>
          <a:graphicData uri="http://schemas.openxmlformats.org/presentationml/2006/ole">
            <mc:AlternateContent xmlns:mc="http://schemas.openxmlformats.org/markup-compatibility/2006">
              <mc:Choice xmlns:v="urn:schemas-microsoft-com:vml" Requires="v">
                <p:oleObj spid="_x0000_s44262" name="Equation" r:id="rId4" imgW="1549080" imgH="190440" progId="Equation.DSMT4">
                  <p:embed/>
                </p:oleObj>
              </mc:Choice>
              <mc:Fallback>
                <p:oleObj name="Equation" r:id="rId4" imgW="1549080" imgH="190440" progId="Equation.DSMT4">
                  <p:embed/>
                  <p:pic>
                    <p:nvPicPr>
                      <p:cNvPr id="0" name=""/>
                      <p:cNvPicPr>
                        <a:picLocks noChangeAspect="1" noChangeArrowheads="1"/>
                      </p:cNvPicPr>
                      <p:nvPr/>
                    </p:nvPicPr>
                    <p:blipFill>
                      <a:blip r:embed="rId5"/>
                      <a:srcRect/>
                      <a:stretch>
                        <a:fillRect/>
                      </a:stretch>
                    </p:blipFill>
                    <p:spPr bwMode="auto">
                      <a:xfrm>
                        <a:off x="2144712" y="1600200"/>
                        <a:ext cx="4854575" cy="593725"/>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611977324"/>
              </p:ext>
            </p:extLst>
          </p:nvPr>
        </p:nvGraphicFramePr>
        <p:xfrm>
          <a:off x="2682080" y="2651125"/>
          <a:ext cx="3779837" cy="673100"/>
        </p:xfrm>
        <a:graphic>
          <a:graphicData uri="http://schemas.openxmlformats.org/presentationml/2006/ole">
            <mc:AlternateContent xmlns:mc="http://schemas.openxmlformats.org/markup-compatibility/2006">
              <mc:Choice xmlns:v="urn:schemas-microsoft-com:vml" Requires="v">
                <p:oleObj spid="_x0000_s44263" name="Equation" r:id="rId6" imgW="1206360" imgH="215640" progId="Equation.DSMT4">
                  <p:embed/>
                </p:oleObj>
              </mc:Choice>
              <mc:Fallback>
                <p:oleObj name="Equation" r:id="rId6" imgW="1206360" imgH="215640" progId="Equation.DSMT4">
                  <p:embed/>
                  <p:pic>
                    <p:nvPicPr>
                      <p:cNvPr id="0" name=""/>
                      <p:cNvPicPr>
                        <a:picLocks noChangeAspect="1" noChangeArrowheads="1"/>
                      </p:cNvPicPr>
                      <p:nvPr/>
                    </p:nvPicPr>
                    <p:blipFill>
                      <a:blip r:embed="rId7"/>
                      <a:srcRect/>
                      <a:stretch>
                        <a:fillRect/>
                      </a:stretch>
                    </p:blipFill>
                    <p:spPr bwMode="auto">
                      <a:xfrm>
                        <a:off x="2682080" y="2651125"/>
                        <a:ext cx="3779837" cy="673100"/>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720448141"/>
              </p:ext>
            </p:extLst>
          </p:nvPr>
        </p:nvGraphicFramePr>
        <p:xfrm>
          <a:off x="2563016" y="3781425"/>
          <a:ext cx="4017963" cy="2495550"/>
        </p:xfrm>
        <a:graphic>
          <a:graphicData uri="http://schemas.openxmlformats.org/presentationml/2006/ole">
            <mc:AlternateContent xmlns:mc="http://schemas.openxmlformats.org/markup-compatibility/2006">
              <mc:Choice xmlns:v="urn:schemas-microsoft-com:vml" Requires="v">
                <p:oleObj spid="_x0000_s44264" name="Equation" r:id="rId8" imgW="1282680" imgH="799920" progId="Equation.DSMT4">
                  <p:embed/>
                </p:oleObj>
              </mc:Choice>
              <mc:Fallback>
                <p:oleObj name="Equation" r:id="rId8" imgW="1282680" imgH="799920" progId="Equation.DSMT4">
                  <p:embed/>
                  <p:pic>
                    <p:nvPicPr>
                      <p:cNvPr id="0" name=""/>
                      <p:cNvPicPr>
                        <a:picLocks noChangeAspect="1" noChangeArrowheads="1"/>
                      </p:cNvPicPr>
                      <p:nvPr/>
                    </p:nvPicPr>
                    <p:blipFill>
                      <a:blip r:embed="rId9"/>
                      <a:srcRect/>
                      <a:stretch>
                        <a:fillRect/>
                      </a:stretch>
                    </p:blipFill>
                    <p:spPr bwMode="auto">
                      <a:xfrm>
                        <a:off x="2563016" y="3781425"/>
                        <a:ext cx="4017963" cy="2495550"/>
                      </a:xfrm>
                      <a:prstGeom prst="rect">
                        <a:avLst/>
                      </a:prstGeom>
                      <a:noFill/>
                    </p:spPr>
                  </p:pic>
                </p:oleObj>
              </mc:Fallback>
            </mc:AlternateContent>
          </a:graphicData>
        </a:graphic>
      </p:graphicFrame>
    </p:spTree>
    <p:extLst>
      <p:ext uri="{BB962C8B-B14F-4D97-AF65-F5344CB8AC3E}">
        <p14:creationId xmlns:p14="http://schemas.microsoft.com/office/powerpoint/2010/main" val="60882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rmAutofit/>
          </a:bodyPr>
          <a:lstStyle/>
          <a:p>
            <a:r>
              <a:rPr lang="en-US" dirty="0"/>
              <a:t>Two-Dimensional Motion</a:t>
            </a:r>
          </a:p>
        </p:txBody>
      </p:sp>
      <p:sp>
        <p:nvSpPr>
          <p:cNvPr id="3" name="Rectangle 2"/>
          <p:cNvSpPr/>
          <p:nvPr/>
        </p:nvSpPr>
        <p:spPr>
          <a:xfrm>
            <a:off x="457200" y="1371600"/>
            <a:ext cx="7691718" cy="3539430"/>
          </a:xfrm>
          <a:prstGeom prst="rect">
            <a:avLst/>
          </a:prstGeom>
        </p:spPr>
        <p:txBody>
          <a:bodyPr wrap="square">
            <a:spAutoFit/>
          </a:bodyPr>
          <a:lstStyle/>
          <a:p>
            <a:pPr marL="400050" indent="-400050">
              <a:buFont typeface="+mj-lt"/>
              <a:buAutoNum type="arabicPeriod"/>
            </a:pP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a:t>
            </a:r>
            <a:r>
              <a:rPr lang="en-US" sz="2800" i="1" baseline="-25000" dirty="0" err="1">
                <a:latin typeface="Times New Roman" panose="02020603050405020304" pitchFamily="18" charset="0"/>
                <a:cs typeface="Times New Roman" panose="02020603050405020304" pitchFamily="18" charset="0"/>
              </a:rPr>
              <a:t>x</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is constant </a:t>
            </a:r>
          </a:p>
          <a:p>
            <a:pPr marL="400050" indent="-400050">
              <a:buFont typeface="+mj-lt"/>
              <a:buAutoNum type="arabicPeriod"/>
            </a:pPr>
            <a:endParaRPr lang="en-US" sz="2800" dirty="0">
              <a:latin typeface="Times New Roman" panose="02020603050405020304" pitchFamily="18" charset="0"/>
              <a:cs typeface="Times New Roman" panose="02020603050405020304" pitchFamily="18" charset="0"/>
            </a:endParaRPr>
          </a:p>
          <a:p>
            <a:pPr marL="400050" indent="-400050">
              <a:buFont typeface="+mj-lt"/>
              <a:buAutoNum type="arabicPeriod"/>
            </a:pPr>
            <a:r>
              <a:rPr lang="en-US" sz="2800" b="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a:t>
            </a:r>
            <a:r>
              <a:rPr lang="en-US" sz="2800" i="1" baseline="-25000" dirty="0">
                <a:latin typeface="Times New Roman" panose="02020603050405020304" pitchFamily="18" charset="0"/>
                <a:cs typeface="Times New Roman" panose="02020603050405020304" pitchFamily="18" charset="0"/>
              </a:rPr>
              <a:t>y</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g.</a:t>
            </a:r>
            <a:r>
              <a:rPr lang="en-US" sz="2800" dirty="0">
                <a:latin typeface="Times New Roman" panose="02020603050405020304" pitchFamily="18" charset="0"/>
                <a:cs typeface="Times New Roman" panose="02020603050405020304" pitchFamily="18" charset="0"/>
              </a:rPr>
              <a:t> </a:t>
            </a:r>
          </a:p>
          <a:p>
            <a:pPr marL="400050" indent="-400050">
              <a:buFont typeface="+mj-lt"/>
              <a:buAutoNum type="arabicPeriod"/>
            </a:pPr>
            <a:endParaRPr lang="en-US" sz="2800" dirty="0">
              <a:latin typeface="Times New Roman" panose="02020603050405020304" pitchFamily="18" charset="0"/>
              <a:cs typeface="Times New Roman" panose="02020603050405020304" pitchFamily="18" charset="0"/>
            </a:endParaRPr>
          </a:p>
          <a:p>
            <a:pPr marL="400050" indent="-400050">
              <a:buFont typeface="+mj-lt"/>
              <a:buAutoNum type="arabicPeriod"/>
            </a:pPr>
            <a:r>
              <a:rPr lang="en-US" sz="2800" b="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a:t>
            </a:r>
            <a:r>
              <a:rPr lang="en-US" sz="2800" i="1" baseline="-25000" dirty="0" err="1">
                <a:latin typeface="Times New Roman" panose="02020603050405020304" pitchFamily="18" charset="0"/>
                <a:cs typeface="Times New Roman" panose="02020603050405020304" pitchFamily="18" charset="0"/>
              </a:rPr>
              <a:t>y</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and </a:t>
            </a:r>
            <a:r>
              <a:rPr lang="en-US" sz="2800" i="1" dirty="0">
                <a:latin typeface="Times New Roman" panose="02020603050405020304" pitchFamily="18" charset="0"/>
                <a:cs typeface="Times New Roman" panose="02020603050405020304" pitchFamily="18" charset="0"/>
              </a:rPr>
              <a:t>y</a:t>
            </a:r>
            <a:r>
              <a:rPr lang="en-US" sz="2800" dirty="0">
                <a:latin typeface="Times New Roman" panose="02020603050405020304" pitchFamily="18" charset="0"/>
                <a:cs typeface="Times New Roman" panose="02020603050405020304" pitchFamily="18" charset="0"/>
              </a:rPr>
              <a:t>: identical to free-fall </a:t>
            </a:r>
          </a:p>
          <a:p>
            <a:pPr marL="400050" indent="-400050">
              <a:buFont typeface="+mj-lt"/>
              <a:buAutoNum type="arabicPeriod"/>
            </a:pPr>
            <a:endParaRPr lang="en-US" sz="2800" dirty="0">
              <a:latin typeface="Times New Roman" panose="02020603050405020304" pitchFamily="18" charset="0"/>
              <a:cs typeface="Times New Roman" panose="02020603050405020304" pitchFamily="18" charset="0"/>
            </a:endParaRPr>
          </a:p>
          <a:p>
            <a:pPr marL="400050" indent="-400050">
              <a:buFont typeface="+mj-lt"/>
              <a:buAutoNum type="arabicPeriod"/>
            </a:pPr>
            <a:r>
              <a:rPr lang="en-US" sz="2800" dirty="0">
                <a:latin typeface="Times New Roman" panose="02020603050405020304" pitchFamily="18" charset="0"/>
                <a:cs typeface="Times New Roman" panose="02020603050405020304" pitchFamily="18" charset="0"/>
              </a:rPr>
              <a:t>Projectile motion: superposition of motions in the </a:t>
            </a:r>
            <a:r>
              <a:rPr lang="en-US" sz="2800" i="1" dirty="0">
                <a:latin typeface="Times New Roman" panose="02020603050405020304" pitchFamily="18" charset="0"/>
                <a:cs typeface="Times New Roman" panose="02020603050405020304" pitchFamily="18" charset="0"/>
              </a:rPr>
              <a:t>x- </a:t>
            </a:r>
            <a:r>
              <a:rPr lang="en-US" sz="2800" dirty="0">
                <a:latin typeface="Times New Roman" panose="02020603050405020304" pitchFamily="18" charset="0"/>
                <a:cs typeface="Times New Roman" panose="02020603050405020304" pitchFamily="18" charset="0"/>
              </a:rPr>
              <a:t>and </a:t>
            </a:r>
            <a:r>
              <a:rPr lang="en-US" sz="2800" i="1" dirty="0">
                <a:latin typeface="Times New Roman" panose="02020603050405020304" pitchFamily="18" charset="0"/>
                <a:cs typeface="Times New Roman" panose="02020603050405020304" pitchFamily="18" charset="0"/>
              </a:rPr>
              <a:t>y</a:t>
            </a:r>
            <a:r>
              <a:rPr lang="en-US" sz="2800" dirty="0">
                <a:latin typeface="Times New Roman" panose="02020603050405020304" pitchFamily="18" charset="0"/>
                <a:cs typeface="Times New Roman" panose="02020603050405020304" pitchFamily="18" charset="0"/>
              </a:rPr>
              <a:t>-directions. </a:t>
            </a:r>
          </a:p>
        </p:txBody>
      </p:sp>
    </p:spTree>
    <p:extLst>
      <p:ext uri="{BB962C8B-B14F-4D97-AF65-F5344CB8AC3E}">
        <p14:creationId xmlns:p14="http://schemas.microsoft.com/office/powerpoint/2010/main" val="1951451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457200" y="3255486"/>
            <a:ext cx="8314197" cy="1960813"/>
          </a:xfrm>
        </p:spPr>
        <p:txBody>
          <a:bodyPr>
            <a:noAutofit/>
          </a:bodyPr>
          <a:lstStyle/>
          <a:p>
            <a:pPr marL="609600" indent="-609600">
              <a:buClr>
                <a:schemeClr val="tx1"/>
              </a:buClr>
              <a:buFontTx/>
              <a:buAutoNum type="arabicPeriod"/>
            </a:pPr>
            <a:r>
              <a:rPr lang="en-US" altLang="en-US" dirty="0"/>
              <a:t>displacement of 0 m, distance traveled 0 m</a:t>
            </a:r>
          </a:p>
          <a:p>
            <a:pPr marL="609600" indent="-609600">
              <a:buClr>
                <a:schemeClr val="tx1"/>
              </a:buClr>
              <a:buFontTx/>
              <a:buAutoNum type="arabicPeriod"/>
            </a:pPr>
            <a:r>
              <a:rPr lang="en-US" altLang="en-US" b="1" dirty="0"/>
              <a:t>displacement of 0 m, distance traveled 6 m</a:t>
            </a:r>
          </a:p>
          <a:p>
            <a:pPr marL="609600" indent="-609600">
              <a:buClr>
                <a:schemeClr val="tx1"/>
              </a:buClr>
              <a:buFontTx/>
              <a:buAutoNum type="arabicPeriod"/>
            </a:pPr>
            <a:r>
              <a:rPr lang="en-US" altLang="en-US" dirty="0"/>
              <a:t>displacement of 6 m, distance traveled 6 m</a:t>
            </a:r>
          </a:p>
          <a:p>
            <a:pPr marL="609600" indent="-609600">
              <a:buClr>
                <a:schemeClr val="tx1"/>
              </a:buClr>
              <a:buFontTx/>
              <a:buAutoNum type="arabicPeriod"/>
            </a:pPr>
            <a:r>
              <a:rPr lang="en-US" altLang="en-US" dirty="0"/>
              <a:t>displacement of 6 m, distance traveled 0 m</a:t>
            </a:r>
          </a:p>
        </p:txBody>
      </p:sp>
      <p:sp>
        <p:nvSpPr>
          <p:cNvPr id="4" name="Footer Placeholder 3"/>
          <p:cNvSpPr>
            <a:spLocks noGrp="1"/>
          </p:cNvSpPr>
          <p:nvPr>
            <p:ph type="ftr" sz="quarter" idx="11"/>
          </p:nvPr>
        </p:nvSpPr>
        <p:spPr/>
        <p:txBody>
          <a:bodyPr/>
          <a:lstStyle/>
          <a:p>
            <a:r>
              <a:rPr lang="en-US"/>
              <a:t>©Cengage</a:t>
            </a:r>
            <a:endParaRPr lang="en-US" dirty="0"/>
          </a:p>
        </p:txBody>
      </p:sp>
      <p:sp>
        <p:nvSpPr>
          <p:cNvPr id="7" name="Content Placeholder 6"/>
          <p:cNvSpPr>
            <a:spLocks noGrp="1"/>
          </p:cNvSpPr>
          <p:nvPr>
            <p:ph sz="half" idx="1"/>
          </p:nvPr>
        </p:nvSpPr>
        <p:spPr>
          <a:xfrm>
            <a:off x="457199" y="1371600"/>
            <a:ext cx="7932821" cy="1801906"/>
          </a:xfrm>
        </p:spPr>
        <p:txBody>
          <a:bodyPr>
            <a:noAutofit/>
          </a:bodyPr>
          <a:lstStyle/>
          <a:p>
            <a:pPr marL="0" indent="0">
              <a:buNone/>
            </a:pPr>
            <a:r>
              <a:rPr lang="en-US" altLang="en-US" dirty="0"/>
              <a:t>A book is moved once around the perimeter of a tabletop with the dimensions 1.0 m </a:t>
            </a:r>
            <a:r>
              <a:rPr lang="en-US" altLang="en-US" dirty="0">
                <a:cs typeface="Arial" panose="020B0604020202020204" pitchFamily="34" charset="0"/>
              </a:rPr>
              <a:t>×</a:t>
            </a:r>
            <a:r>
              <a:rPr lang="en-US" altLang="en-US" dirty="0"/>
              <a:t> 2.0 m. If the book ends up at its original position, what is its displacement and what is the distance it traveled?</a:t>
            </a:r>
            <a:endParaRPr lang="en-US" dirty="0"/>
          </a:p>
        </p:txBody>
      </p:sp>
      <p:sp>
        <p:nvSpPr>
          <p:cNvPr id="2" name="Title 1"/>
          <p:cNvSpPr>
            <a:spLocks noGrp="1"/>
          </p:cNvSpPr>
          <p:nvPr>
            <p:ph type="title"/>
          </p:nvPr>
        </p:nvSpPr>
        <p:spPr/>
        <p:txBody>
          <a:bodyPr/>
          <a:lstStyle/>
          <a:p>
            <a:r>
              <a:rPr lang="en-US" dirty="0"/>
              <a:t>Reading Question 3-1</a:t>
            </a:r>
          </a:p>
        </p:txBody>
      </p:sp>
    </p:spTree>
    <p:extLst>
      <p:ext uri="{BB962C8B-B14F-4D97-AF65-F5344CB8AC3E}">
        <p14:creationId xmlns:p14="http://schemas.microsoft.com/office/powerpoint/2010/main" val="2444911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52940"/>
          </a:xfrm>
          <a:prstGeom prst="rect">
            <a:avLst/>
          </a:prstGeom>
        </p:spPr>
      </p:pic>
      <p:sp>
        <p:nvSpPr>
          <p:cNvPr id="2" name="Title 1"/>
          <p:cNvSpPr>
            <a:spLocks noGrp="1"/>
          </p:cNvSpPr>
          <p:nvPr>
            <p:ph type="title"/>
          </p:nvPr>
        </p:nvSpPr>
        <p:spPr/>
        <p:txBody>
          <a:bodyPr/>
          <a:lstStyle/>
          <a:p>
            <a:r>
              <a:rPr lang="en-US" dirty="0"/>
              <a:t>Think – Pair – Share</a:t>
            </a:r>
          </a:p>
        </p:txBody>
      </p:sp>
      <p:sp>
        <p:nvSpPr>
          <p:cNvPr id="3" name="Footer Placeholder 2"/>
          <p:cNvSpPr>
            <a:spLocks noGrp="1"/>
          </p:cNvSpPr>
          <p:nvPr>
            <p:ph type="ftr" sz="quarter" idx="11"/>
          </p:nvPr>
        </p:nvSpPr>
        <p:spPr/>
        <p:txBody>
          <a:bodyPr/>
          <a:lstStyle/>
          <a:p>
            <a:r>
              <a:rPr lang="en-US"/>
              <a:t>©Cengage</a:t>
            </a:r>
            <a:endParaRPr lang="en-US" dirty="0"/>
          </a:p>
        </p:txBody>
      </p:sp>
      <p:sp>
        <p:nvSpPr>
          <p:cNvPr id="4" name="TPQuestion"/>
          <p:cNvSpPr>
            <a:spLocks noChangeArrowheads="1"/>
          </p:cNvSpPr>
          <p:nvPr/>
        </p:nvSpPr>
        <p:spPr bwMode="auto">
          <a:xfrm>
            <a:off x="457200" y="1371600"/>
            <a:ext cx="801303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Suppose you are carrying a ball and running at constant speed, and wish to throw the ball and catch it as it comes back down. You should</a:t>
            </a:r>
          </a:p>
        </p:txBody>
      </p:sp>
      <p:sp>
        <p:nvSpPr>
          <p:cNvPr id="5" name="TPAnswers"/>
          <p:cNvSpPr txBox="1">
            <a:spLocks noChangeArrowheads="1"/>
          </p:cNvSpPr>
          <p:nvPr>
            <p:custDataLst>
              <p:tags r:id="rId1"/>
            </p:custDataLst>
          </p:nvPr>
        </p:nvSpPr>
        <p:spPr>
          <a:xfrm>
            <a:off x="457200" y="3033596"/>
            <a:ext cx="8095938" cy="3083359"/>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ranklin Gothic Book"/>
                <a:ea typeface="+mn-ea"/>
                <a:cs typeface="Franklin Gothic Book"/>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ranklin Gothic Book"/>
                <a:ea typeface="+mn-ea"/>
                <a:cs typeface="Franklin Gothic Book"/>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ranklin Gothic Book"/>
                <a:ea typeface="+mn-ea"/>
                <a:cs typeface="Franklin Gothic Book"/>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throw the ball at an angle of about 45° above the horizontal and maintain the same speed. </a:t>
            </a:r>
          </a:p>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throw the ball straight up in the air and slow down to catch it.</a:t>
            </a:r>
          </a:p>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throw the ball straight up in the air and maintain the same speed.</a:t>
            </a:r>
          </a:p>
        </p:txBody>
      </p:sp>
    </p:spTree>
    <p:extLst>
      <p:ext uri="{BB962C8B-B14F-4D97-AF65-F5344CB8AC3E}">
        <p14:creationId xmlns:p14="http://schemas.microsoft.com/office/powerpoint/2010/main" val="3211624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52940"/>
          </a:xfrm>
          <a:prstGeom prst="rect">
            <a:avLst/>
          </a:prstGeom>
        </p:spPr>
      </p:pic>
      <p:sp>
        <p:nvSpPr>
          <p:cNvPr id="2" name="Title 1"/>
          <p:cNvSpPr>
            <a:spLocks noGrp="1"/>
          </p:cNvSpPr>
          <p:nvPr>
            <p:ph type="title"/>
          </p:nvPr>
        </p:nvSpPr>
        <p:spPr/>
        <p:txBody>
          <a:bodyPr/>
          <a:lstStyle/>
          <a:p>
            <a:r>
              <a:rPr lang="en-US" dirty="0"/>
              <a:t>Think – Pair – Share</a:t>
            </a:r>
          </a:p>
        </p:txBody>
      </p:sp>
      <p:sp>
        <p:nvSpPr>
          <p:cNvPr id="3" name="Footer Placeholder 2"/>
          <p:cNvSpPr>
            <a:spLocks noGrp="1"/>
          </p:cNvSpPr>
          <p:nvPr>
            <p:ph type="ftr" sz="quarter" idx="11"/>
          </p:nvPr>
        </p:nvSpPr>
        <p:spPr/>
        <p:txBody>
          <a:bodyPr/>
          <a:lstStyle/>
          <a:p>
            <a:r>
              <a:rPr lang="en-US"/>
              <a:t>©Cengage</a:t>
            </a:r>
            <a:endParaRPr lang="en-US" dirty="0"/>
          </a:p>
        </p:txBody>
      </p:sp>
      <p:sp>
        <p:nvSpPr>
          <p:cNvPr id="4" name="TPQuestion"/>
          <p:cNvSpPr>
            <a:spLocks noChangeArrowheads="1"/>
          </p:cNvSpPr>
          <p:nvPr/>
        </p:nvSpPr>
        <p:spPr bwMode="auto">
          <a:xfrm>
            <a:off x="457200" y="1371600"/>
            <a:ext cx="75710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As a projectile moves in its parabolic path, the velocity and acceleration vectors are perpendicular to each other</a:t>
            </a:r>
          </a:p>
        </p:txBody>
      </p:sp>
      <p:sp>
        <p:nvSpPr>
          <p:cNvPr id="5" name="TPAnswers"/>
          <p:cNvSpPr txBox="1">
            <a:spLocks noChangeArrowheads="1"/>
          </p:cNvSpPr>
          <p:nvPr>
            <p:custDataLst>
              <p:tags r:id="rId1"/>
            </p:custDataLst>
          </p:nvPr>
        </p:nvSpPr>
        <p:spPr>
          <a:xfrm>
            <a:off x="457200" y="2918338"/>
            <a:ext cx="7398106" cy="210185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ranklin Gothic Book"/>
                <a:ea typeface="+mn-ea"/>
                <a:cs typeface="Franklin Gothic Book"/>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ranklin Gothic Book"/>
                <a:ea typeface="+mn-ea"/>
                <a:cs typeface="Franklin Gothic Book"/>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ranklin Gothic Book"/>
                <a:ea typeface="+mn-ea"/>
                <a:cs typeface="Franklin Gothic Book"/>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everywhere along the projectile’s path.</a:t>
            </a:r>
          </a:p>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at the peak of its path.</a:t>
            </a:r>
          </a:p>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nowhere along its path.</a:t>
            </a:r>
          </a:p>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not enough information is given.</a:t>
            </a:r>
          </a:p>
        </p:txBody>
      </p:sp>
    </p:spTree>
    <p:extLst>
      <p:ext uri="{BB962C8B-B14F-4D97-AF65-F5344CB8AC3E}">
        <p14:creationId xmlns:p14="http://schemas.microsoft.com/office/powerpoint/2010/main" val="2935583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134533"/>
          </a:xfrm>
          <a:prstGeom prst="rect">
            <a:avLst/>
          </a:prstGeom>
        </p:spPr>
      </p:pic>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Autofit/>
          </a:bodyPr>
          <a:lstStyle/>
          <a:p>
            <a:r>
              <a:rPr lang="en-US" sz="3600" dirty="0"/>
              <a:t>Problem-Solving Strategy: </a:t>
            </a:r>
            <a:br>
              <a:rPr lang="en-US" sz="3600" dirty="0"/>
            </a:br>
            <a:r>
              <a:rPr lang="en-US" sz="3600" dirty="0"/>
              <a:t>Projectile Motion</a:t>
            </a:r>
          </a:p>
        </p:txBody>
      </p:sp>
      <p:sp>
        <p:nvSpPr>
          <p:cNvPr id="3" name="Rectangle 2"/>
          <p:cNvSpPr/>
          <p:nvPr/>
        </p:nvSpPr>
        <p:spPr>
          <a:xfrm>
            <a:off x="457200" y="1371600"/>
            <a:ext cx="7792453" cy="3970318"/>
          </a:xfrm>
          <a:prstGeom prst="rect">
            <a:avLst/>
          </a:prstGeom>
        </p:spPr>
        <p:txBody>
          <a:bodyPr wrap="square">
            <a:spAutoFit/>
          </a:bodyPr>
          <a:lstStyle/>
          <a:p>
            <a:pPr marL="342900" indent="-342900">
              <a:buAutoNum type="arabicPeriod"/>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Sketch projectile path</a:t>
            </a:r>
          </a:p>
          <a:p>
            <a:pPr marL="342900" indent="-342900">
              <a:buAutoNum type="arabicPeriod"/>
            </a:pP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AutoNum type="arabicPeriod"/>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Resolve </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t>
            </a:r>
            <a:r>
              <a:rPr lang="en-US" sz="28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into components</a:t>
            </a:r>
          </a:p>
          <a:p>
            <a:pPr marL="342900" indent="-342900">
              <a:buAutoNum type="arabicPeriod"/>
            </a:pP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AutoNum type="arabicPeriod"/>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Treat horizontal and vertical motion separately </a:t>
            </a:r>
          </a:p>
          <a:p>
            <a:pPr marL="342900" indent="-342900">
              <a:buAutoNum type="arabicPeriod"/>
            </a:pP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AutoNum type="arabicPeriod"/>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Horizontal motion: constant velocity </a:t>
            </a:r>
          </a:p>
          <a:p>
            <a:pPr marL="342900" indent="-342900">
              <a:buAutoNum type="arabicPeriod"/>
            </a:pP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AutoNum type="arabicPeriod"/>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Vertical motion: constant acceleration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330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Relative Velocity </a:t>
            </a:r>
          </a:p>
        </p:txBody>
      </p:sp>
      <p:graphicFrame>
        <p:nvGraphicFramePr>
          <p:cNvPr id="7" name="Object 6"/>
          <p:cNvGraphicFramePr>
            <a:graphicFrameLocks noChangeAspect="1"/>
          </p:cNvGraphicFramePr>
          <p:nvPr>
            <p:extLst>
              <p:ext uri="{D42A27DB-BD31-4B8C-83A1-F6EECF244321}">
                <p14:modId xmlns:p14="http://schemas.microsoft.com/office/powerpoint/2010/main" val="1018397049"/>
              </p:ext>
            </p:extLst>
          </p:nvPr>
        </p:nvGraphicFramePr>
        <p:xfrm>
          <a:off x="5672514" y="1600200"/>
          <a:ext cx="2387600" cy="593725"/>
        </p:xfrm>
        <a:graphic>
          <a:graphicData uri="http://schemas.openxmlformats.org/presentationml/2006/ole">
            <mc:AlternateContent xmlns:mc="http://schemas.openxmlformats.org/markup-compatibility/2006">
              <mc:Choice xmlns:v="urn:schemas-microsoft-com:vml" Requires="v">
                <p:oleObj spid="_x0000_s52362" name="Equation" r:id="rId4" imgW="761760" imgH="190440" progId="Equation.DSMT4">
                  <p:embed/>
                </p:oleObj>
              </mc:Choice>
              <mc:Fallback>
                <p:oleObj name="Equation" r:id="rId4" imgW="761760" imgH="190440" progId="Equation.DSMT4">
                  <p:embed/>
                  <p:pic>
                    <p:nvPicPr>
                      <p:cNvPr id="0" name=""/>
                      <p:cNvPicPr>
                        <a:picLocks noChangeAspect="1" noChangeArrowheads="1"/>
                      </p:cNvPicPr>
                      <p:nvPr/>
                    </p:nvPicPr>
                    <p:blipFill>
                      <a:blip r:embed="rId5"/>
                      <a:srcRect/>
                      <a:stretch>
                        <a:fillRect/>
                      </a:stretch>
                    </p:blipFill>
                    <p:spPr bwMode="auto">
                      <a:xfrm>
                        <a:off x="5672514" y="1600200"/>
                        <a:ext cx="2387600" cy="593725"/>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96869400"/>
              </p:ext>
            </p:extLst>
          </p:nvPr>
        </p:nvGraphicFramePr>
        <p:xfrm>
          <a:off x="5672514" y="2651125"/>
          <a:ext cx="2665413" cy="593725"/>
        </p:xfrm>
        <a:graphic>
          <a:graphicData uri="http://schemas.openxmlformats.org/presentationml/2006/ole">
            <mc:AlternateContent xmlns:mc="http://schemas.openxmlformats.org/markup-compatibility/2006">
              <mc:Choice xmlns:v="urn:schemas-microsoft-com:vml" Requires="v">
                <p:oleObj spid="_x0000_s52363" name="Equation" r:id="rId6" imgW="850680" imgH="190440" progId="Equation.DSMT4">
                  <p:embed/>
                </p:oleObj>
              </mc:Choice>
              <mc:Fallback>
                <p:oleObj name="Equation" r:id="rId6" imgW="850680" imgH="190440" progId="Equation.DSMT4">
                  <p:embed/>
                  <p:pic>
                    <p:nvPicPr>
                      <p:cNvPr id="0" name=""/>
                      <p:cNvPicPr>
                        <a:picLocks noChangeAspect="1" noChangeArrowheads="1"/>
                      </p:cNvPicPr>
                      <p:nvPr/>
                    </p:nvPicPr>
                    <p:blipFill>
                      <a:blip r:embed="rId7"/>
                      <a:srcRect/>
                      <a:stretch>
                        <a:fillRect/>
                      </a:stretch>
                    </p:blipFill>
                    <p:spPr bwMode="auto">
                      <a:xfrm>
                        <a:off x="5672514" y="2651125"/>
                        <a:ext cx="2665413" cy="593725"/>
                      </a:xfrm>
                      <a:prstGeom prst="rect">
                        <a:avLst/>
                      </a:prstGeom>
                      <a:noFill/>
                    </p:spPr>
                  </p:pic>
                </p:oleObj>
              </mc:Fallback>
            </mc:AlternateContent>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5298" y="1325880"/>
            <a:ext cx="5058659" cy="5257800"/>
          </a:xfrm>
          <a:prstGeom prst="rect">
            <a:avLst/>
          </a:prstGeom>
        </p:spPr>
      </p:pic>
    </p:spTree>
    <p:extLst>
      <p:ext uri="{BB962C8B-B14F-4D97-AF65-F5344CB8AC3E}">
        <p14:creationId xmlns:p14="http://schemas.microsoft.com/office/powerpoint/2010/main" val="316909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4533"/>
          </a:xfrm>
          <a:prstGeom prst="rect">
            <a:avLst/>
          </a:prstGeom>
        </p:spPr>
      </p:pic>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Autofit/>
          </a:bodyPr>
          <a:lstStyle/>
          <a:p>
            <a:r>
              <a:rPr lang="en-US" sz="3600" dirty="0"/>
              <a:t>Problem-Solving Strategy: </a:t>
            </a:r>
            <a:br>
              <a:rPr lang="en-US" sz="3600" dirty="0"/>
            </a:br>
            <a:r>
              <a:rPr lang="en-US" sz="3600" dirty="0"/>
              <a:t>Relative Velocity</a:t>
            </a:r>
          </a:p>
        </p:txBody>
      </p:sp>
      <p:sp>
        <p:nvSpPr>
          <p:cNvPr id="3" name="Rectangle 2"/>
          <p:cNvSpPr/>
          <p:nvPr/>
        </p:nvSpPr>
        <p:spPr>
          <a:xfrm>
            <a:off x="457200" y="1600200"/>
            <a:ext cx="7430085" cy="3539430"/>
          </a:xfrm>
          <a:prstGeom prst="rect">
            <a:avLst/>
          </a:prstGeom>
        </p:spPr>
        <p:txBody>
          <a:bodyPr wrap="square">
            <a:spAutoFit/>
          </a:bodyPr>
          <a:lstStyle/>
          <a:p>
            <a:pPr marL="228600" indent="-228600">
              <a:buAutoNum type="arabicPeriod"/>
            </a:pPr>
            <a:r>
              <a:rPr lang="en-US" sz="2800" dirty="0">
                <a:latin typeface="Times New Roman" panose="02020603050405020304" pitchFamily="18" charset="0"/>
                <a:cs typeface="Times New Roman" panose="02020603050405020304" pitchFamily="18" charset="0"/>
              </a:rPr>
              <a:t>  Label objects</a:t>
            </a:r>
          </a:p>
          <a:p>
            <a:pPr marL="228600" indent="-228600">
              <a:buAutoNum type="arabicPeriod"/>
            </a:pPr>
            <a:endParaRPr lang="en-US" sz="2800" dirty="0">
              <a:latin typeface="Times New Roman" panose="02020603050405020304" pitchFamily="18" charset="0"/>
              <a:cs typeface="Times New Roman" panose="02020603050405020304" pitchFamily="18" charset="0"/>
            </a:endParaRPr>
          </a:p>
          <a:p>
            <a:pPr marL="228600" indent="-228600">
              <a:buAutoNum type="arabicPeriod"/>
            </a:pPr>
            <a:r>
              <a:rPr lang="en-US" sz="2800" dirty="0">
                <a:latin typeface="Times New Roman" panose="02020603050405020304" pitchFamily="18" charset="0"/>
                <a:cs typeface="Times New Roman" panose="02020603050405020304" pitchFamily="18" charset="0"/>
              </a:rPr>
              <a:t>  Write relative velocities </a:t>
            </a:r>
          </a:p>
          <a:p>
            <a:pPr marL="228600" indent="-228600">
              <a:buAutoNum type="arabicPeriod"/>
            </a:pPr>
            <a:endParaRPr lang="en-US" sz="2800" dirty="0">
              <a:latin typeface="Times New Roman" panose="02020603050405020304" pitchFamily="18" charset="0"/>
              <a:cs typeface="Times New Roman" panose="02020603050405020304" pitchFamily="18" charset="0"/>
            </a:endParaRPr>
          </a:p>
          <a:p>
            <a:pPr marL="228600" indent="-228600">
              <a:buAutoNum type="arabicPeriod"/>
            </a:pPr>
            <a:r>
              <a:rPr lang="en-US" sz="2800" dirty="0">
                <a:latin typeface="Times New Roman" panose="02020603050405020304" pitchFamily="18" charset="0"/>
                <a:cs typeface="Times New Roman" panose="02020603050405020304" pitchFamily="18" charset="0"/>
              </a:rPr>
              <a:t>  Write an equation similar to:. </a:t>
            </a:r>
          </a:p>
          <a:p>
            <a:pPr marL="228600" indent="-228600">
              <a:buAutoNum type="arabicPeriod"/>
            </a:pPr>
            <a:endParaRPr lang="en-US" sz="2800" dirty="0">
              <a:latin typeface="Times New Roman" panose="02020603050405020304" pitchFamily="18" charset="0"/>
              <a:cs typeface="Times New Roman" panose="02020603050405020304" pitchFamily="18" charset="0"/>
            </a:endParaRPr>
          </a:p>
          <a:p>
            <a:pPr marL="228600" indent="-228600">
              <a:buAutoNum type="arabicPeriod"/>
            </a:pPr>
            <a:endParaRPr lang="en-US" sz="2800" dirty="0">
              <a:latin typeface="Times New Roman" panose="02020603050405020304" pitchFamily="18" charset="0"/>
              <a:cs typeface="Times New Roman" panose="02020603050405020304" pitchFamily="18" charset="0"/>
            </a:endParaRPr>
          </a:p>
          <a:p>
            <a:pPr marL="228600" indent="-228600">
              <a:buAutoNum type="arabicPeriod"/>
            </a:pPr>
            <a:r>
              <a:rPr lang="en-US" sz="2800" dirty="0">
                <a:latin typeface="Times New Roman" panose="02020603050405020304" pitchFamily="18" charset="0"/>
                <a:cs typeface="Times New Roman" panose="02020603050405020304" pitchFamily="18" charset="0"/>
              </a:rPr>
              <a:t>  Solve for the two unknown components</a:t>
            </a:r>
          </a:p>
        </p:txBody>
      </p:sp>
      <p:graphicFrame>
        <p:nvGraphicFramePr>
          <p:cNvPr id="7" name="Object 6"/>
          <p:cNvGraphicFramePr>
            <a:graphicFrameLocks noChangeAspect="1"/>
          </p:cNvGraphicFramePr>
          <p:nvPr>
            <p:extLst>
              <p:ext uri="{D42A27DB-BD31-4B8C-83A1-F6EECF244321}">
                <p14:modId xmlns:p14="http://schemas.microsoft.com/office/powerpoint/2010/main" val="2718605092"/>
              </p:ext>
            </p:extLst>
          </p:nvPr>
        </p:nvGraphicFramePr>
        <p:xfrm>
          <a:off x="3239292" y="3860495"/>
          <a:ext cx="2665413" cy="593725"/>
        </p:xfrm>
        <a:graphic>
          <a:graphicData uri="http://schemas.openxmlformats.org/presentationml/2006/ole">
            <mc:AlternateContent xmlns:mc="http://schemas.openxmlformats.org/markup-compatibility/2006">
              <mc:Choice xmlns:v="urn:schemas-microsoft-com:vml" Requires="v">
                <p:oleObj spid="_x0000_s53318" name="Equation" r:id="rId5" imgW="850680" imgH="190440" progId="Equation.DSMT4">
                  <p:embed/>
                </p:oleObj>
              </mc:Choice>
              <mc:Fallback>
                <p:oleObj name="Equation" r:id="rId5" imgW="850680" imgH="190440" progId="Equation.DSMT4">
                  <p:embed/>
                  <p:pic>
                    <p:nvPicPr>
                      <p:cNvPr id="0" name=""/>
                      <p:cNvPicPr>
                        <a:picLocks noChangeAspect="1" noChangeArrowheads="1"/>
                      </p:cNvPicPr>
                      <p:nvPr/>
                    </p:nvPicPr>
                    <p:blipFill>
                      <a:blip r:embed="rId6"/>
                      <a:srcRect/>
                      <a:stretch>
                        <a:fillRect/>
                      </a:stretch>
                    </p:blipFill>
                    <p:spPr bwMode="auto">
                      <a:xfrm>
                        <a:off x="3239292" y="3860495"/>
                        <a:ext cx="2665413" cy="593725"/>
                      </a:xfrm>
                      <a:prstGeom prst="rect">
                        <a:avLst/>
                      </a:prstGeom>
                      <a:noFill/>
                    </p:spPr>
                  </p:pic>
                </p:oleObj>
              </mc:Fallback>
            </mc:AlternateContent>
          </a:graphicData>
        </a:graphic>
      </p:graphicFrame>
    </p:spTree>
    <p:extLst>
      <p:ext uri="{BB962C8B-B14F-4D97-AF65-F5344CB8AC3E}">
        <p14:creationId xmlns:p14="http://schemas.microsoft.com/office/powerpoint/2010/main" val="1850869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2" y="10870"/>
            <a:ext cx="9144000" cy="1143000"/>
          </a:xfrm>
          <a:prstGeom prst="rect">
            <a:avLst/>
          </a:prstGeom>
        </p:spPr>
      </p:pic>
      <p:sp>
        <p:nvSpPr>
          <p:cNvPr id="2" name="Title 1"/>
          <p:cNvSpPr>
            <a:spLocks noGrp="1"/>
          </p:cNvSpPr>
          <p:nvPr>
            <p:ph type="title"/>
          </p:nvPr>
        </p:nvSpPr>
        <p:spPr/>
        <p:txBody>
          <a:bodyPr/>
          <a:lstStyle/>
          <a:p>
            <a:r>
              <a:rPr lang="en-US" dirty="0"/>
              <a:t>Assessing to Learn</a:t>
            </a:r>
          </a:p>
        </p:txBody>
      </p:sp>
      <p:sp>
        <p:nvSpPr>
          <p:cNvPr id="7" name="TPQuestion"/>
          <p:cNvSpPr txBox="1">
            <a:spLocks noChangeArrowheads="1"/>
          </p:cNvSpPr>
          <p:nvPr/>
        </p:nvSpPr>
        <p:spPr>
          <a:xfrm>
            <a:off x="457200" y="1371600"/>
            <a:ext cx="8229600" cy="5262979"/>
          </a:xfrm>
          <a:prstGeom prst="rect">
            <a:avLst/>
          </a:prstGeom>
          <a:noFill/>
          <a:ln/>
        </p:spPr>
        <p:txBody>
          <a:bodyPr vert="horz" wrap="square" lIns="91440" tIns="45720" rIns="91440" bIns="45720" rtlCol="0" anchor="ctr">
            <a:spAutoFit/>
          </a:bodyPr>
          <a:lstStyle>
            <a:lvl1pPr algn="ctr" defTabSz="914400" rtl="0" eaLnBrk="1" latinLnBrk="0" hangingPunct="1">
              <a:spcBef>
                <a:spcPct val="0"/>
              </a:spcBef>
              <a:buNone/>
              <a:defRPr sz="4000" b="1" kern="1200">
                <a:solidFill>
                  <a:schemeClr val="bg1"/>
                </a:solidFill>
                <a:latin typeface="Times New Roman" panose="02020603050405020304" pitchFamily="18" charset="0"/>
                <a:ea typeface="Tahoma" panose="020B0604030504040204" pitchFamily="34" charset="0"/>
                <a:cs typeface="Times New Roman" panose="02020603050405020304" pitchFamily="18" charset="0"/>
              </a:defRPr>
            </a:lvl1pPr>
          </a:lstStyle>
          <a:p>
            <a:pPr algn="l"/>
            <a:r>
              <a:rPr lang="en-US" altLang="en-US" sz="2800" b="0" dirty="0">
                <a:solidFill>
                  <a:schemeClr val="tx1"/>
                </a:solidFill>
              </a:rPr>
              <a:t>Consider the following situations:</a:t>
            </a:r>
            <a:br>
              <a:rPr lang="en-US" altLang="en-US" sz="2800" b="0" dirty="0">
                <a:solidFill>
                  <a:schemeClr val="tx1"/>
                </a:solidFill>
              </a:rPr>
            </a:br>
            <a:r>
              <a:rPr lang="en-US" altLang="en-US" sz="2800" b="0" dirty="0">
                <a:solidFill>
                  <a:schemeClr val="tx1"/>
                </a:solidFill>
              </a:rPr>
              <a:t> · a car slowing down at a stop sign </a:t>
            </a:r>
            <a:br>
              <a:rPr lang="en-US" altLang="en-US" sz="2800" b="0" dirty="0">
                <a:solidFill>
                  <a:schemeClr val="tx1"/>
                </a:solidFill>
              </a:rPr>
            </a:br>
            <a:r>
              <a:rPr lang="en-US" altLang="en-US" sz="2800" b="0" dirty="0">
                <a:solidFill>
                  <a:schemeClr val="tx1"/>
                </a:solidFill>
              </a:rPr>
              <a:t> · a ball being swung in a circle at constant speed </a:t>
            </a:r>
            <a:br>
              <a:rPr lang="en-US" altLang="en-US" sz="2800" b="0" dirty="0">
                <a:solidFill>
                  <a:schemeClr val="tx1"/>
                </a:solidFill>
              </a:rPr>
            </a:br>
            <a:r>
              <a:rPr lang="en-US" altLang="en-US" sz="2800" b="0" dirty="0">
                <a:solidFill>
                  <a:schemeClr val="tx1"/>
                </a:solidFill>
              </a:rPr>
              <a:t> · a vibrating string </a:t>
            </a:r>
            <a:br>
              <a:rPr lang="en-US" altLang="en-US" sz="2800" b="0" dirty="0">
                <a:solidFill>
                  <a:schemeClr val="tx1"/>
                </a:solidFill>
              </a:rPr>
            </a:br>
            <a:r>
              <a:rPr lang="en-US" altLang="en-US" sz="2800" b="0" dirty="0">
                <a:solidFill>
                  <a:schemeClr val="tx1"/>
                </a:solidFill>
              </a:rPr>
              <a:t> · the Moon orbiting the Earth </a:t>
            </a:r>
            <a:br>
              <a:rPr lang="en-US" altLang="en-US" sz="2800" b="0" dirty="0">
                <a:solidFill>
                  <a:schemeClr val="tx1"/>
                </a:solidFill>
              </a:rPr>
            </a:br>
            <a:r>
              <a:rPr lang="en-US" altLang="en-US" sz="2800" b="0" dirty="0">
                <a:solidFill>
                  <a:schemeClr val="tx1"/>
                </a:solidFill>
              </a:rPr>
              <a:t> · a skydiver falling at terminal speed </a:t>
            </a:r>
            <a:br>
              <a:rPr lang="en-US" altLang="en-US" sz="2800" b="0" dirty="0">
                <a:solidFill>
                  <a:schemeClr val="tx1"/>
                </a:solidFill>
              </a:rPr>
            </a:br>
            <a:r>
              <a:rPr lang="en-US" altLang="en-US" sz="2800" b="0" dirty="0">
                <a:solidFill>
                  <a:schemeClr val="tx1"/>
                </a:solidFill>
              </a:rPr>
              <a:t> · an astronaut in an orbiting space station </a:t>
            </a:r>
            <a:br>
              <a:rPr lang="en-US" altLang="en-US" sz="2800" b="0" dirty="0">
                <a:solidFill>
                  <a:schemeClr val="tx1"/>
                </a:solidFill>
              </a:rPr>
            </a:br>
            <a:r>
              <a:rPr lang="en-US" altLang="en-US" sz="2800" b="0" dirty="0">
                <a:solidFill>
                  <a:schemeClr val="tx1"/>
                </a:solidFill>
              </a:rPr>
              <a:t> · a ball rolling down a hill </a:t>
            </a:r>
            <a:br>
              <a:rPr lang="en-US" altLang="en-US" sz="2800" b="0" dirty="0">
                <a:solidFill>
                  <a:schemeClr val="tx1"/>
                </a:solidFill>
              </a:rPr>
            </a:br>
            <a:r>
              <a:rPr lang="en-US" altLang="en-US" sz="2800" b="0" dirty="0">
                <a:solidFill>
                  <a:schemeClr val="tx1"/>
                </a:solidFill>
              </a:rPr>
              <a:t> · a person driving down a straight section of highway at   </a:t>
            </a:r>
            <a:br>
              <a:rPr lang="en-US" altLang="en-US" sz="2800" b="0" dirty="0">
                <a:solidFill>
                  <a:schemeClr val="tx1"/>
                </a:solidFill>
              </a:rPr>
            </a:br>
            <a:r>
              <a:rPr lang="en-US" altLang="en-US" sz="2800" b="0" dirty="0">
                <a:solidFill>
                  <a:schemeClr val="tx1"/>
                </a:solidFill>
              </a:rPr>
              <a:t>   constant speed with her foot on the accelerator </a:t>
            </a:r>
            <a:br>
              <a:rPr lang="en-US" altLang="en-US" sz="2800" b="0" dirty="0">
                <a:solidFill>
                  <a:schemeClr val="tx1"/>
                </a:solidFill>
              </a:rPr>
            </a:br>
            <a:r>
              <a:rPr lang="en-US" altLang="en-US" sz="2800" b="0" dirty="0">
                <a:solidFill>
                  <a:schemeClr val="tx1"/>
                </a:solidFill>
              </a:rPr>
              <a:t> · a molecule in the floor of this room </a:t>
            </a:r>
            <a:br>
              <a:rPr lang="en-US" altLang="en-US" sz="2800" b="0" dirty="0">
                <a:solidFill>
                  <a:schemeClr val="tx1"/>
                </a:solidFill>
              </a:rPr>
            </a:br>
            <a:r>
              <a:rPr lang="en-US" altLang="en-US" sz="2800" b="0" dirty="0">
                <a:solidFill>
                  <a:schemeClr val="tx1"/>
                </a:solidFill>
              </a:rPr>
              <a:t>In how many of the situations is the object accelerating?</a:t>
            </a:r>
          </a:p>
        </p:txBody>
      </p:sp>
    </p:spTree>
    <p:extLst>
      <p:ext uri="{BB962C8B-B14F-4D97-AF65-F5344CB8AC3E}">
        <p14:creationId xmlns:p14="http://schemas.microsoft.com/office/powerpoint/2010/main" val="2512395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2" y="10870"/>
            <a:ext cx="9144000" cy="1143000"/>
          </a:xfrm>
          <a:prstGeom prst="rect">
            <a:avLst/>
          </a:prstGeom>
        </p:spPr>
      </p:pic>
      <p:sp>
        <p:nvSpPr>
          <p:cNvPr id="2" name="Title 1"/>
          <p:cNvSpPr>
            <a:spLocks noGrp="1"/>
          </p:cNvSpPr>
          <p:nvPr>
            <p:ph type="title"/>
          </p:nvPr>
        </p:nvSpPr>
        <p:spPr/>
        <p:txBody>
          <a:bodyPr/>
          <a:lstStyle/>
          <a:p>
            <a:r>
              <a:rPr lang="en-US" dirty="0"/>
              <a:t>Assessing to Learn</a:t>
            </a:r>
          </a:p>
        </p:txBody>
      </p:sp>
      <p:sp>
        <p:nvSpPr>
          <p:cNvPr id="5" name="TPQuestion"/>
          <p:cNvSpPr txBox="1">
            <a:spLocks noChangeArrowheads="1"/>
          </p:cNvSpPr>
          <p:nvPr/>
        </p:nvSpPr>
        <p:spPr>
          <a:xfrm>
            <a:off x="457200" y="1371600"/>
            <a:ext cx="7848600" cy="2246769"/>
          </a:xfrm>
          <a:prstGeom prst="rect">
            <a:avLst/>
          </a:prstGeom>
          <a:noFill/>
          <a:ln/>
        </p:spPr>
        <p:txBody>
          <a:bodyPr vert="horz" lIns="91440" tIns="45720" rIns="91440" bIns="45720" rtlCol="0" anchor="ctr">
            <a:spAutoFit/>
          </a:bodyPr>
          <a:lstStyle>
            <a:lvl1pPr algn="ctr" defTabSz="914400" rtl="0" eaLnBrk="1" latinLnBrk="0" hangingPunct="1">
              <a:spcBef>
                <a:spcPct val="0"/>
              </a:spcBef>
              <a:buNone/>
              <a:defRPr sz="4000" b="1" kern="1200">
                <a:solidFill>
                  <a:schemeClr val="bg1"/>
                </a:solidFill>
                <a:latin typeface="Times New Roman" panose="02020603050405020304" pitchFamily="18" charset="0"/>
                <a:ea typeface="+mj-ea"/>
                <a:cs typeface="Times New Roman" panose="02020603050405020304" pitchFamily="18" charset="0"/>
              </a:defRPr>
            </a:lvl1pPr>
          </a:lstStyle>
          <a:p>
            <a:pPr algn="l"/>
            <a:r>
              <a:rPr lang="en-US" altLang="en-US" sz="2800" b="0" dirty="0">
                <a:solidFill>
                  <a:schemeClr val="tx1"/>
                </a:solidFill>
              </a:rPr>
              <a:t>A pendulum is released from rest at position A and swings toward the vertical under the influence of gravity as depicted below. When at position B, which direction most nearly corresponds to the direction of the acceleration?</a:t>
            </a:r>
          </a:p>
        </p:txBody>
      </p:sp>
      <p:pic>
        <p:nvPicPr>
          <p:cNvPr id="3" name="Picture 2"/>
          <p:cNvPicPr>
            <a:picLocks noChangeAspect="1"/>
          </p:cNvPicPr>
          <p:nvPr/>
        </p:nvPicPr>
        <p:blipFill>
          <a:blip r:embed="rId4"/>
          <a:stretch>
            <a:fillRect/>
          </a:stretch>
        </p:blipFill>
        <p:spPr>
          <a:xfrm>
            <a:off x="1419619" y="3836099"/>
            <a:ext cx="6304762" cy="2723809"/>
          </a:xfrm>
          <a:prstGeom prst="rect">
            <a:avLst/>
          </a:prstGeom>
        </p:spPr>
      </p:pic>
    </p:spTree>
    <p:extLst>
      <p:ext uri="{BB962C8B-B14F-4D97-AF65-F5344CB8AC3E}">
        <p14:creationId xmlns:p14="http://schemas.microsoft.com/office/powerpoint/2010/main" val="910499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TOPIC summary</a:t>
            </a:r>
          </a:p>
        </p:txBody>
      </p:sp>
      <p:sp>
        <p:nvSpPr>
          <p:cNvPr id="7" name="Text Placeholder 6"/>
          <p:cNvSpPr>
            <a:spLocks noGrp="1"/>
          </p:cNvSpPr>
          <p:nvPr>
            <p:ph type="body" idx="1"/>
          </p:nvPr>
        </p:nvSpPr>
        <p:spPr/>
        <p:txBody>
          <a:bodyPr/>
          <a:lstStyle/>
          <a:p>
            <a:r>
              <a:rPr lang="en-US" b="1" dirty="0"/>
              <a:t>Topic 3: Motion in Two Dimensions</a:t>
            </a:r>
          </a:p>
        </p:txBody>
      </p:sp>
      <p:sp>
        <p:nvSpPr>
          <p:cNvPr id="4" name="Footer Placeholder 3"/>
          <p:cNvSpPr>
            <a:spLocks noGrp="1"/>
          </p:cNvSpPr>
          <p:nvPr>
            <p:ph type="ftr" sz="quarter" idx="11"/>
          </p:nvPr>
        </p:nvSpPr>
        <p:spPr/>
        <p:txBody>
          <a:bodyPr/>
          <a:lstStyle/>
          <a:p>
            <a:r>
              <a:rPr lang="en-US"/>
              <a:t>©Cengage</a:t>
            </a:r>
            <a:endParaRPr lang="en-US" dirty="0"/>
          </a:p>
        </p:txBody>
      </p:sp>
    </p:spTree>
    <p:extLst>
      <p:ext uri="{BB962C8B-B14F-4D97-AF65-F5344CB8AC3E}">
        <p14:creationId xmlns:p14="http://schemas.microsoft.com/office/powerpoint/2010/main" val="1547143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AFD5-BB46-624D-98AB-65487C4BB22B}"/>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6A255B5B-EB68-BE4A-9E07-1199834375B7}"/>
              </a:ext>
            </a:extLst>
          </p:cNvPr>
          <p:cNvSpPr>
            <a:spLocks noGrp="1"/>
          </p:cNvSpPr>
          <p:nvPr>
            <p:ph type="ftr" sz="quarter" idx="11"/>
          </p:nvPr>
        </p:nvSpPr>
        <p:spPr/>
        <p:txBody>
          <a:bodyPr/>
          <a:lstStyle/>
          <a:p>
            <a:r>
              <a:rPr lang="en-US"/>
              <a:t>©Cengage</a:t>
            </a:r>
            <a:endParaRPr lang="en-US" dirty="0"/>
          </a:p>
        </p:txBody>
      </p:sp>
      <p:pic>
        <p:nvPicPr>
          <p:cNvPr id="4" name="Picture 3">
            <a:extLst>
              <a:ext uri="{FF2B5EF4-FFF2-40B4-BE49-F238E27FC236}">
                <a16:creationId xmlns:a16="http://schemas.microsoft.com/office/drawing/2014/main" id="{19FA54B8-9319-714E-80F2-F23F25756992}"/>
              </a:ext>
            </a:extLst>
          </p:cNvPr>
          <p:cNvPicPr>
            <a:picLocks noChangeAspect="1"/>
          </p:cNvPicPr>
          <p:nvPr/>
        </p:nvPicPr>
        <p:blipFill>
          <a:blip r:embed="rId2"/>
          <a:stretch>
            <a:fillRect/>
          </a:stretch>
        </p:blipFill>
        <p:spPr>
          <a:xfrm>
            <a:off x="1067701" y="0"/>
            <a:ext cx="7008598" cy="6858000"/>
          </a:xfrm>
          <a:prstGeom prst="rect">
            <a:avLst/>
          </a:prstGeom>
        </p:spPr>
      </p:pic>
    </p:spTree>
    <p:extLst>
      <p:ext uri="{BB962C8B-B14F-4D97-AF65-F5344CB8AC3E}">
        <p14:creationId xmlns:p14="http://schemas.microsoft.com/office/powerpoint/2010/main" val="650047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©Cengage</a:t>
            </a:r>
            <a:endParaRPr lang="en-US" dirty="0"/>
          </a:p>
        </p:txBody>
      </p:sp>
      <p:sp>
        <p:nvSpPr>
          <p:cNvPr id="5" name="Title 4"/>
          <p:cNvSpPr>
            <a:spLocks noGrp="1"/>
          </p:cNvSpPr>
          <p:nvPr>
            <p:ph type="title"/>
          </p:nvPr>
        </p:nvSpPr>
        <p:spPr/>
        <p:txBody>
          <a:bodyPr/>
          <a:lstStyle/>
          <a:p>
            <a:pPr algn="ctr"/>
            <a:r>
              <a:rPr lang="en-US" dirty="0"/>
              <a:t>Topic Summary</a:t>
            </a:r>
          </a:p>
        </p:txBody>
      </p:sp>
      <p:sp>
        <p:nvSpPr>
          <p:cNvPr id="6" name="TextBox 5"/>
          <p:cNvSpPr txBox="1"/>
          <p:nvPr/>
        </p:nvSpPr>
        <p:spPr>
          <a:xfrm>
            <a:off x="457200" y="1371600"/>
            <a:ext cx="7895969" cy="954107"/>
          </a:xfrm>
          <a:prstGeom prst="rect">
            <a:avLst/>
          </a:prstGeom>
          <a:noFill/>
        </p:spPr>
        <p:txBody>
          <a:bodyPr wrap="square" rtlCol="0">
            <a:spAutoFit/>
          </a:bodyPr>
          <a:lstStyle/>
          <a:p>
            <a:pPr marL="285750" indent="-28575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Displacement, Velocity, and Acceleration in Two Dimensions </a:t>
            </a:r>
            <a:endParaRPr lang="en-US" sz="2800" dirty="0">
              <a:latin typeface="Times New Roman" panose="02020603050405020304" pitchFamily="18" charset="0"/>
              <a:cs typeface="Times New Roman" panose="02020603050405020304"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1329251810"/>
              </p:ext>
            </p:extLst>
          </p:nvPr>
        </p:nvGraphicFramePr>
        <p:xfrm>
          <a:off x="3352800" y="2537802"/>
          <a:ext cx="1914525" cy="633412"/>
        </p:xfrm>
        <a:graphic>
          <a:graphicData uri="http://schemas.openxmlformats.org/presentationml/2006/ole">
            <mc:AlternateContent xmlns:mc="http://schemas.openxmlformats.org/markup-compatibility/2006">
              <mc:Choice xmlns:v="urn:schemas-microsoft-com:vml" Requires="v">
                <p:oleObj spid="_x0000_s35282" name="Equation" r:id="rId4" imgW="609480" imgH="203040" progId="Equation.DSMT4">
                  <p:embed/>
                </p:oleObj>
              </mc:Choice>
              <mc:Fallback>
                <p:oleObj name="Equation" r:id="rId4" imgW="609480" imgH="203040" progId="Equation.DSMT4">
                  <p:embed/>
                  <p:pic>
                    <p:nvPicPr>
                      <p:cNvPr id="0" name=""/>
                      <p:cNvPicPr>
                        <a:picLocks noChangeAspect="1" noChangeArrowheads="1"/>
                      </p:cNvPicPr>
                      <p:nvPr/>
                    </p:nvPicPr>
                    <p:blipFill>
                      <a:blip r:embed="rId5"/>
                      <a:srcRect/>
                      <a:stretch>
                        <a:fillRect/>
                      </a:stretch>
                    </p:blipFill>
                    <p:spPr bwMode="auto">
                      <a:xfrm>
                        <a:off x="3352800" y="2537802"/>
                        <a:ext cx="1914525" cy="633412"/>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17862062"/>
              </p:ext>
            </p:extLst>
          </p:nvPr>
        </p:nvGraphicFramePr>
        <p:xfrm>
          <a:off x="2433169" y="3383309"/>
          <a:ext cx="1552575" cy="1108075"/>
        </p:xfrm>
        <a:graphic>
          <a:graphicData uri="http://schemas.openxmlformats.org/presentationml/2006/ole">
            <mc:AlternateContent xmlns:mc="http://schemas.openxmlformats.org/markup-compatibility/2006">
              <mc:Choice xmlns:v="urn:schemas-microsoft-com:vml" Requires="v">
                <p:oleObj spid="_x0000_s35283" name="Equation" r:id="rId6" imgW="495000" imgH="355320" progId="Equation.DSMT4">
                  <p:embed/>
                </p:oleObj>
              </mc:Choice>
              <mc:Fallback>
                <p:oleObj name="Equation" r:id="rId6" imgW="495000" imgH="355320" progId="Equation.DSMT4">
                  <p:embed/>
                  <p:pic>
                    <p:nvPicPr>
                      <p:cNvPr id="0" name=""/>
                      <p:cNvPicPr>
                        <a:picLocks noChangeAspect="1" noChangeArrowheads="1"/>
                      </p:cNvPicPr>
                      <p:nvPr/>
                    </p:nvPicPr>
                    <p:blipFill>
                      <a:blip r:embed="rId7"/>
                      <a:srcRect/>
                      <a:stretch>
                        <a:fillRect/>
                      </a:stretch>
                    </p:blipFill>
                    <p:spPr bwMode="auto">
                      <a:xfrm>
                        <a:off x="2433169" y="3383309"/>
                        <a:ext cx="1552575" cy="1108075"/>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663515594"/>
              </p:ext>
            </p:extLst>
          </p:nvPr>
        </p:nvGraphicFramePr>
        <p:xfrm>
          <a:off x="4552156" y="3383309"/>
          <a:ext cx="1951038" cy="1108075"/>
        </p:xfrm>
        <a:graphic>
          <a:graphicData uri="http://schemas.openxmlformats.org/presentationml/2006/ole">
            <mc:AlternateContent xmlns:mc="http://schemas.openxmlformats.org/markup-compatibility/2006">
              <mc:Choice xmlns:v="urn:schemas-microsoft-com:vml" Requires="v">
                <p:oleObj spid="_x0000_s35284" name="Equation" r:id="rId8" imgW="622080" imgH="355320" progId="Equation.DSMT4">
                  <p:embed/>
                </p:oleObj>
              </mc:Choice>
              <mc:Fallback>
                <p:oleObj name="Equation" r:id="rId8" imgW="622080" imgH="355320" progId="Equation.DSMT4">
                  <p:embed/>
                  <p:pic>
                    <p:nvPicPr>
                      <p:cNvPr id="0" name=""/>
                      <p:cNvPicPr>
                        <a:picLocks noChangeAspect="1" noChangeArrowheads="1"/>
                      </p:cNvPicPr>
                      <p:nvPr/>
                    </p:nvPicPr>
                    <p:blipFill>
                      <a:blip r:embed="rId9"/>
                      <a:srcRect/>
                      <a:stretch>
                        <a:fillRect/>
                      </a:stretch>
                    </p:blipFill>
                    <p:spPr bwMode="auto">
                      <a:xfrm>
                        <a:off x="4552156" y="3383309"/>
                        <a:ext cx="1951038" cy="1108075"/>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382372721"/>
              </p:ext>
            </p:extLst>
          </p:nvPr>
        </p:nvGraphicFramePr>
        <p:xfrm>
          <a:off x="2433170" y="4703479"/>
          <a:ext cx="1552575" cy="1108075"/>
        </p:xfrm>
        <a:graphic>
          <a:graphicData uri="http://schemas.openxmlformats.org/presentationml/2006/ole">
            <mc:AlternateContent xmlns:mc="http://schemas.openxmlformats.org/markup-compatibility/2006">
              <mc:Choice xmlns:v="urn:schemas-microsoft-com:vml" Requires="v">
                <p:oleObj spid="_x0000_s35285" name="Equation" r:id="rId10" imgW="495000" imgH="355320" progId="Equation.DSMT4">
                  <p:embed/>
                </p:oleObj>
              </mc:Choice>
              <mc:Fallback>
                <p:oleObj name="Equation" r:id="rId10" imgW="495000" imgH="355320" progId="Equation.DSMT4">
                  <p:embed/>
                  <p:pic>
                    <p:nvPicPr>
                      <p:cNvPr id="0" name=""/>
                      <p:cNvPicPr>
                        <a:picLocks noChangeAspect="1" noChangeArrowheads="1"/>
                      </p:cNvPicPr>
                      <p:nvPr/>
                    </p:nvPicPr>
                    <p:blipFill>
                      <a:blip r:embed="rId11"/>
                      <a:srcRect/>
                      <a:stretch>
                        <a:fillRect/>
                      </a:stretch>
                    </p:blipFill>
                    <p:spPr bwMode="auto">
                      <a:xfrm>
                        <a:off x="2433170" y="4703479"/>
                        <a:ext cx="1552575" cy="1108075"/>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074169574"/>
              </p:ext>
            </p:extLst>
          </p:nvPr>
        </p:nvGraphicFramePr>
        <p:xfrm>
          <a:off x="4572000" y="4703479"/>
          <a:ext cx="1911350" cy="1108075"/>
        </p:xfrm>
        <a:graphic>
          <a:graphicData uri="http://schemas.openxmlformats.org/presentationml/2006/ole">
            <mc:AlternateContent xmlns:mc="http://schemas.openxmlformats.org/markup-compatibility/2006">
              <mc:Choice xmlns:v="urn:schemas-microsoft-com:vml" Requires="v">
                <p:oleObj spid="_x0000_s35286" name="Equation" r:id="rId12" imgW="609480" imgH="355320" progId="Equation.DSMT4">
                  <p:embed/>
                </p:oleObj>
              </mc:Choice>
              <mc:Fallback>
                <p:oleObj name="Equation" r:id="rId12" imgW="609480" imgH="355320" progId="Equation.DSMT4">
                  <p:embed/>
                  <p:pic>
                    <p:nvPicPr>
                      <p:cNvPr id="0" name=""/>
                      <p:cNvPicPr>
                        <a:picLocks noChangeAspect="1" noChangeArrowheads="1"/>
                      </p:cNvPicPr>
                      <p:nvPr/>
                    </p:nvPicPr>
                    <p:blipFill>
                      <a:blip r:embed="rId13"/>
                      <a:srcRect/>
                      <a:stretch>
                        <a:fillRect/>
                      </a:stretch>
                    </p:blipFill>
                    <p:spPr bwMode="auto">
                      <a:xfrm>
                        <a:off x="4572000" y="4703479"/>
                        <a:ext cx="1911350" cy="1108075"/>
                      </a:xfrm>
                      <a:prstGeom prst="rect">
                        <a:avLst/>
                      </a:prstGeom>
                      <a:noFill/>
                    </p:spPr>
                  </p:pic>
                </p:oleObj>
              </mc:Fallback>
            </mc:AlternateContent>
          </a:graphicData>
        </a:graphic>
      </p:graphicFrame>
    </p:spTree>
    <p:extLst>
      <p:ext uri="{BB962C8B-B14F-4D97-AF65-F5344CB8AC3E}">
        <p14:creationId xmlns:p14="http://schemas.microsoft.com/office/powerpoint/2010/main" val="754426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457200" y="2618168"/>
            <a:ext cx="8229601" cy="2859171"/>
          </a:xfrm>
        </p:spPr>
        <p:txBody>
          <a:bodyPr>
            <a:normAutofit/>
          </a:bodyPr>
          <a:lstStyle/>
          <a:p>
            <a:pPr>
              <a:buFontTx/>
              <a:buAutoNum type="arabicPeriod"/>
            </a:pPr>
            <a:r>
              <a:rPr lang="en-US" altLang="en-US" sz="2600" dirty="0"/>
              <a:t>The vector lies between 180</a:t>
            </a:r>
            <a:r>
              <a:rPr lang="en-US" altLang="en-US" sz="2600" dirty="0">
                <a:cs typeface="Arial" panose="020B0604020202020204" pitchFamily="34" charset="0"/>
              </a:rPr>
              <a:t>°</a:t>
            </a:r>
            <a:r>
              <a:rPr lang="en-US" altLang="en-US" sz="2600" dirty="0"/>
              <a:t> and 270</a:t>
            </a:r>
            <a:r>
              <a:rPr lang="en-US" altLang="en-US" sz="2600" dirty="0">
                <a:cs typeface="Arial" panose="020B0604020202020204" pitchFamily="34" charset="0"/>
              </a:rPr>
              <a:t>°</a:t>
            </a:r>
            <a:r>
              <a:rPr lang="en-US" altLang="en-US" sz="2600" dirty="0"/>
              <a:t> from the </a:t>
            </a:r>
            <a:r>
              <a:rPr lang="en-US" altLang="en-US" sz="2600" i="1" dirty="0"/>
              <a:t>x</a:t>
            </a:r>
            <a:r>
              <a:rPr lang="en-US" altLang="en-US" sz="2600" dirty="0"/>
              <a:t>-axis.</a:t>
            </a:r>
          </a:p>
          <a:p>
            <a:pPr>
              <a:buFontTx/>
              <a:buAutoNum type="arabicPeriod"/>
            </a:pPr>
            <a:r>
              <a:rPr lang="en-US" altLang="en-US" sz="2600" dirty="0"/>
              <a:t>The vector lies between 0° and 90° from the </a:t>
            </a:r>
            <a:r>
              <a:rPr lang="en-US" altLang="en-US" sz="2600" i="1" dirty="0"/>
              <a:t>x</a:t>
            </a:r>
            <a:r>
              <a:rPr lang="en-US" altLang="en-US" sz="2600" dirty="0"/>
              <a:t>-axis.</a:t>
            </a:r>
          </a:p>
          <a:p>
            <a:pPr>
              <a:buFontTx/>
              <a:buAutoNum type="arabicPeriod"/>
            </a:pPr>
            <a:r>
              <a:rPr lang="en-US" altLang="en-US" sz="2600" dirty="0"/>
              <a:t>The vector lies between 90° and 180° from the </a:t>
            </a:r>
            <a:r>
              <a:rPr lang="en-US" altLang="en-US" sz="2600" i="1" dirty="0"/>
              <a:t>x</a:t>
            </a:r>
            <a:r>
              <a:rPr lang="en-US" altLang="en-US" sz="2600" dirty="0"/>
              <a:t>-axis.</a:t>
            </a:r>
          </a:p>
          <a:p>
            <a:pPr>
              <a:buFontTx/>
              <a:buAutoNum type="arabicPeriod"/>
            </a:pPr>
            <a:r>
              <a:rPr lang="en-US" altLang="en-US" sz="2600" dirty="0"/>
              <a:t>None. Just like for vector magnitudes, components are always positive.</a:t>
            </a:r>
          </a:p>
        </p:txBody>
      </p:sp>
      <p:sp>
        <p:nvSpPr>
          <p:cNvPr id="4" name="Footer Placeholder 3"/>
          <p:cNvSpPr>
            <a:spLocks noGrp="1"/>
          </p:cNvSpPr>
          <p:nvPr>
            <p:ph type="ftr" sz="quarter" idx="11"/>
          </p:nvPr>
        </p:nvSpPr>
        <p:spPr/>
        <p:txBody>
          <a:bodyPr/>
          <a:lstStyle/>
          <a:p>
            <a:r>
              <a:rPr lang="en-US"/>
              <a:t>©Cengage</a:t>
            </a:r>
            <a:endParaRPr lang="en-US" dirty="0"/>
          </a:p>
        </p:txBody>
      </p:sp>
      <p:sp>
        <p:nvSpPr>
          <p:cNvPr id="7" name="Content Placeholder 6"/>
          <p:cNvSpPr>
            <a:spLocks noGrp="1"/>
          </p:cNvSpPr>
          <p:nvPr>
            <p:ph sz="half" idx="1"/>
          </p:nvPr>
        </p:nvSpPr>
        <p:spPr>
          <a:xfrm>
            <a:off x="457200" y="1371600"/>
            <a:ext cx="7964905" cy="1255296"/>
          </a:xfrm>
        </p:spPr>
        <p:txBody>
          <a:bodyPr>
            <a:noAutofit/>
          </a:bodyPr>
          <a:lstStyle/>
          <a:p>
            <a:pPr marL="0" indent="0">
              <a:buNone/>
            </a:pPr>
            <a:r>
              <a:rPr lang="en-US" altLang="en-US" dirty="0"/>
              <a:t>A vector lies in the </a:t>
            </a:r>
            <a:r>
              <a:rPr lang="en-US" altLang="en-US" i="1" dirty="0"/>
              <a:t>x</a:t>
            </a:r>
            <a:r>
              <a:rPr lang="en-US" altLang="en-US" dirty="0"/>
              <a:t>-</a:t>
            </a:r>
            <a:r>
              <a:rPr lang="en-US" altLang="en-US" i="1" dirty="0"/>
              <a:t>y </a:t>
            </a:r>
            <a:r>
              <a:rPr lang="en-US" altLang="en-US" dirty="0"/>
              <a:t>plane. For what orientations will both components be negative?</a:t>
            </a:r>
            <a:endParaRPr lang="en-US" dirty="0"/>
          </a:p>
        </p:txBody>
      </p:sp>
      <p:sp>
        <p:nvSpPr>
          <p:cNvPr id="2" name="Title 1"/>
          <p:cNvSpPr>
            <a:spLocks noGrp="1"/>
          </p:cNvSpPr>
          <p:nvPr>
            <p:ph type="title"/>
          </p:nvPr>
        </p:nvSpPr>
        <p:spPr/>
        <p:txBody>
          <a:bodyPr/>
          <a:lstStyle/>
          <a:p>
            <a:r>
              <a:rPr lang="en-US" dirty="0"/>
              <a:t>Reading Question 3-2</a:t>
            </a:r>
          </a:p>
        </p:txBody>
      </p:sp>
    </p:spTree>
    <p:extLst>
      <p:ext uri="{BB962C8B-B14F-4D97-AF65-F5344CB8AC3E}">
        <p14:creationId xmlns:p14="http://schemas.microsoft.com/office/powerpoint/2010/main" val="3525872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©Cengage</a:t>
            </a:r>
            <a:endParaRPr lang="en-US" dirty="0"/>
          </a:p>
        </p:txBody>
      </p:sp>
      <p:sp>
        <p:nvSpPr>
          <p:cNvPr id="5" name="Title 4"/>
          <p:cNvSpPr>
            <a:spLocks noGrp="1"/>
          </p:cNvSpPr>
          <p:nvPr>
            <p:ph type="title"/>
          </p:nvPr>
        </p:nvSpPr>
        <p:spPr/>
        <p:txBody>
          <a:bodyPr/>
          <a:lstStyle/>
          <a:p>
            <a:pPr algn="ctr"/>
            <a:r>
              <a:rPr lang="en-US" dirty="0"/>
              <a:t>Topic Summary</a:t>
            </a:r>
          </a:p>
        </p:txBody>
      </p:sp>
      <p:sp>
        <p:nvSpPr>
          <p:cNvPr id="6" name="TextBox 5"/>
          <p:cNvSpPr txBox="1"/>
          <p:nvPr/>
        </p:nvSpPr>
        <p:spPr>
          <a:xfrm>
            <a:off x="457200" y="1371600"/>
            <a:ext cx="7895969" cy="523220"/>
          </a:xfrm>
          <a:prstGeom prst="rect">
            <a:avLst/>
          </a:prstGeom>
          <a:noFill/>
        </p:spPr>
        <p:txBody>
          <a:bodyPr wrap="square" rtlCol="0">
            <a:spAutoFit/>
          </a:bodyPr>
          <a:lstStyle/>
          <a:p>
            <a:pPr marL="285750" indent="-28575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Two-Dimensional Motion</a:t>
            </a:r>
            <a:endParaRPr lang="en-US" sz="2800" dirty="0">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463949126"/>
              </p:ext>
            </p:extLst>
          </p:nvPr>
        </p:nvGraphicFramePr>
        <p:xfrm>
          <a:off x="1420684" y="2130097"/>
          <a:ext cx="2984500" cy="2963863"/>
        </p:xfrm>
        <a:graphic>
          <a:graphicData uri="http://schemas.openxmlformats.org/presentationml/2006/ole">
            <mc:AlternateContent xmlns:mc="http://schemas.openxmlformats.org/markup-compatibility/2006">
              <mc:Choice xmlns:v="urn:schemas-microsoft-com:vml" Requires="v">
                <p:oleObj spid="_x0000_s54522" name="Equation" r:id="rId4" imgW="952200" imgH="952200" progId="Equation.DSMT4">
                  <p:embed/>
                </p:oleObj>
              </mc:Choice>
              <mc:Fallback>
                <p:oleObj name="Equation" r:id="rId4" imgW="952200" imgH="952200" progId="Equation.DSMT4">
                  <p:embed/>
                  <p:pic>
                    <p:nvPicPr>
                      <p:cNvPr id="0" name=""/>
                      <p:cNvPicPr>
                        <a:picLocks noChangeAspect="1" noChangeArrowheads="1"/>
                      </p:cNvPicPr>
                      <p:nvPr/>
                    </p:nvPicPr>
                    <p:blipFill>
                      <a:blip r:embed="rId5"/>
                      <a:srcRect/>
                      <a:stretch>
                        <a:fillRect/>
                      </a:stretch>
                    </p:blipFill>
                    <p:spPr bwMode="auto">
                      <a:xfrm>
                        <a:off x="1420684" y="2130097"/>
                        <a:ext cx="2984500" cy="2963863"/>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141708921"/>
              </p:ext>
            </p:extLst>
          </p:nvPr>
        </p:nvGraphicFramePr>
        <p:xfrm>
          <a:off x="4812632" y="2123420"/>
          <a:ext cx="3024188" cy="3043238"/>
        </p:xfrm>
        <a:graphic>
          <a:graphicData uri="http://schemas.openxmlformats.org/presentationml/2006/ole">
            <mc:AlternateContent xmlns:mc="http://schemas.openxmlformats.org/markup-compatibility/2006">
              <mc:Choice xmlns:v="urn:schemas-microsoft-com:vml" Requires="v">
                <p:oleObj spid="_x0000_s54523" name="Equation" r:id="rId6" imgW="965160" imgH="977760" progId="Equation.DSMT4">
                  <p:embed/>
                </p:oleObj>
              </mc:Choice>
              <mc:Fallback>
                <p:oleObj name="Equation" r:id="rId6" imgW="965160" imgH="977760" progId="Equation.DSMT4">
                  <p:embed/>
                  <p:pic>
                    <p:nvPicPr>
                      <p:cNvPr id="0" name=""/>
                      <p:cNvPicPr>
                        <a:picLocks noChangeAspect="1" noChangeArrowheads="1"/>
                      </p:cNvPicPr>
                      <p:nvPr/>
                    </p:nvPicPr>
                    <p:blipFill>
                      <a:blip r:embed="rId7"/>
                      <a:srcRect/>
                      <a:stretch>
                        <a:fillRect/>
                      </a:stretch>
                    </p:blipFill>
                    <p:spPr bwMode="auto">
                      <a:xfrm>
                        <a:off x="4812632" y="2123420"/>
                        <a:ext cx="3024188" cy="3043238"/>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60963951"/>
              </p:ext>
            </p:extLst>
          </p:nvPr>
        </p:nvGraphicFramePr>
        <p:xfrm>
          <a:off x="2057272" y="5526088"/>
          <a:ext cx="2347912" cy="830262"/>
        </p:xfrm>
        <a:graphic>
          <a:graphicData uri="http://schemas.openxmlformats.org/presentationml/2006/ole">
            <mc:AlternateContent xmlns:mc="http://schemas.openxmlformats.org/markup-compatibility/2006">
              <mc:Choice xmlns:v="urn:schemas-microsoft-com:vml" Requires="v">
                <p:oleObj spid="_x0000_s54524" name="Equation" r:id="rId8" imgW="749160" imgH="266400" progId="Equation.DSMT4">
                  <p:embed/>
                </p:oleObj>
              </mc:Choice>
              <mc:Fallback>
                <p:oleObj name="Equation" r:id="rId8" imgW="749160" imgH="266400" progId="Equation.DSMT4">
                  <p:embed/>
                  <p:pic>
                    <p:nvPicPr>
                      <p:cNvPr id="0" name=""/>
                      <p:cNvPicPr>
                        <a:picLocks noChangeAspect="1" noChangeArrowheads="1"/>
                      </p:cNvPicPr>
                      <p:nvPr/>
                    </p:nvPicPr>
                    <p:blipFill>
                      <a:blip r:embed="rId9"/>
                      <a:srcRect/>
                      <a:stretch>
                        <a:fillRect/>
                      </a:stretch>
                    </p:blipFill>
                    <p:spPr bwMode="auto">
                      <a:xfrm>
                        <a:off x="2057272" y="5526088"/>
                        <a:ext cx="2347912" cy="830262"/>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957612588"/>
              </p:ext>
            </p:extLst>
          </p:nvPr>
        </p:nvGraphicFramePr>
        <p:xfrm>
          <a:off x="4812632" y="5289550"/>
          <a:ext cx="2427288" cy="1303338"/>
        </p:xfrm>
        <a:graphic>
          <a:graphicData uri="http://schemas.openxmlformats.org/presentationml/2006/ole">
            <mc:AlternateContent xmlns:mc="http://schemas.openxmlformats.org/markup-compatibility/2006">
              <mc:Choice xmlns:v="urn:schemas-microsoft-com:vml" Requires="v">
                <p:oleObj spid="_x0000_s54525" name="Equation" r:id="rId10" imgW="774360" imgH="419040" progId="Equation.DSMT4">
                  <p:embed/>
                </p:oleObj>
              </mc:Choice>
              <mc:Fallback>
                <p:oleObj name="Equation" r:id="rId10" imgW="774360" imgH="419040" progId="Equation.DSMT4">
                  <p:embed/>
                  <p:pic>
                    <p:nvPicPr>
                      <p:cNvPr id="0" name=""/>
                      <p:cNvPicPr>
                        <a:picLocks noChangeAspect="1" noChangeArrowheads="1"/>
                      </p:cNvPicPr>
                      <p:nvPr/>
                    </p:nvPicPr>
                    <p:blipFill>
                      <a:blip r:embed="rId11"/>
                      <a:srcRect/>
                      <a:stretch>
                        <a:fillRect/>
                      </a:stretch>
                    </p:blipFill>
                    <p:spPr bwMode="auto">
                      <a:xfrm>
                        <a:off x="4812632" y="5289550"/>
                        <a:ext cx="2427288" cy="1303338"/>
                      </a:xfrm>
                      <a:prstGeom prst="rect">
                        <a:avLst/>
                      </a:prstGeom>
                      <a:noFill/>
                    </p:spPr>
                  </p:pic>
                </p:oleObj>
              </mc:Fallback>
            </mc:AlternateContent>
          </a:graphicData>
        </a:graphic>
      </p:graphicFrame>
    </p:spTree>
    <p:extLst>
      <p:ext uri="{BB962C8B-B14F-4D97-AF65-F5344CB8AC3E}">
        <p14:creationId xmlns:p14="http://schemas.microsoft.com/office/powerpoint/2010/main" val="381749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©Cengage</a:t>
            </a:r>
            <a:endParaRPr lang="en-US" dirty="0"/>
          </a:p>
        </p:txBody>
      </p:sp>
      <p:sp>
        <p:nvSpPr>
          <p:cNvPr id="5" name="Title 4"/>
          <p:cNvSpPr>
            <a:spLocks noGrp="1"/>
          </p:cNvSpPr>
          <p:nvPr>
            <p:ph type="title"/>
          </p:nvPr>
        </p:nvSpPr>
        <p:spPr/>
        <p:txBody>
          <a:bodyPr/>
          <a:lstStyle/>
          <a:p>
            <a:pPr algn="ctr"/>
            <a:r>
              <a:rPr lang="en-US" dirty="0"/>
              <a:t>Topic Summary</a:t>
            </a:r>
          </a:p>
        </p:txBody>
      </p:sp>
      <p:sp>
        <p:nvSpPr>
          <p:cNvPr id="6" name="TextBox 5"/>
          <p:cNvSpPr txBox="1"/>
          <p:nvPr/>
        </p:nvSpPr>
        <p:spPr>
          <a:xfrm>
            <a:off x="457200" y="1371600"/>
            <a:ext cx="7895969" cy="523220"/>
          </a:xfrm>
          <a:prstGeom prst="rect">
            <a:avLst/>
          </a:prstGeom>
          <a:noFill/>
        </p:spPr>
        <p:txBody>
          <a:bodyPr wrap="square" rtlCol="0">
            <a:spAutoFit/>
          </a:bodyPr>
          <a:lstStyle/>
          <a:p>
            <a:pPr marL="285750" indent="-28575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Two-Dimensional Motion</a:t>
            </a:r>
            <a:endParaRPr lang="en-US" sz="28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656" y="2406546"/>
            <a:ext cx="6163056" cy="3765573"/>
          </a:xfrm>
          <a:prstGeom prst="rect">
            <a:avLst/>
          </a:prstGeom>
        </p:spPr>
      </p:pic>
    </p:spTree>
    <p:extLst>
      <p:ext uri="{BB962C8B-B14F-4D97-AF65-F5344CB8AC3E}">
        <p14:creationId xmlns:p14="http://schemas.microsoft.com/office/powerpoint/2010/main" val="304269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©Cengage</a:t>
            </a:r>
            <a:endParaRPr lang="en-US" dirty="0"/>
          </a:p>
        </p:txBody>
      </p:sp>
      <p:sp>
        <p:nvSpPr>
          <p:cNvPr id="5" name="Title 4"/>
          <p:cNvSpPr>
            <a:spLocks noGrp="1"/>
          </p:cNvSpPr>
          <p:nvPr>
            <p:ph type="title"/>
          </p:nvPr>
        </p:nvSpPr>
        <p:spPr/>
        <p:txBody>
          <a:bodyPr/>
          <a:lstStyle/>
          <a:p>
            <a:pPr algn="ctr"/>
            <a:r>
              <a:rPr lang="en-US" dirty="0"/>
              <a:t>Topic Summary</a:t>
            </a:r>
          </a:p>
        </p:txBody>
      </p:sp>
      <p:sp>
        <p:nvSpPr>
          <p:cNvPr id="6" name="TextBox 5"/>
          <p:cNvSpPr txBox="1"/>
          <p:nvPr/>
        </p:nvSpPr>
        <p:spPr>
          <a:xfrm>
            <a:off x="457200" y="1371600"/>
            <a:ext cx="7895969" cy="523220"/>
          </a:xfrm>
          <a:prstGeom prst="rect">
            <a:avLst/>
          </a:prstGeom>
          <a:noFill/>
        </p:spPr>
        <p:txBody>
          <a:bodyPr wrap="square" rtlCol="0">
            <a:spAutoFit/>
          </a:bodyPr>
          <a:lstStyle/>
          <a:p>
            <a:pPr marL="285750" indent="-28575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Two-Dimensional Motion</a:t>
            </a:r>
            <a:endParaRPr lang="en-US" sz="2800" dirty="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452002425"/>
              </p:ext>
            </p:extLst>
          </p:nvPr>
        </p:nvGraphicFramePr>
        <p:xfrm>
          <a:off x="2233583" y="2123420"/>
          <a:ext cx="4854575" cy="593725"/>
        </p:xfrm>
        <a:graphic>
          <a:graphicData uri="http://schemas.openxmlformats.org/presentationml/2006/ole">
            <mc:AlternateContent xmlns:mc="http://schemas.openxmlformats.org/markup-compatibility/2006">
              <mc:Choice xmlns:v="urn:schemas-microsoft-com:vml" Requires="v">
                <p:oleObj spid="_x0000_s55481" name="Equation" r:id="rId4" imgW="1549080" imgH="190440" progId="Equation.DSMT4">
                  <p:embed/>
                </p:oleObj>
              </mc:Choice>
              <mc:Fallback>
                <p:oleObj name="Equation" r:id="rId4" imgW="1549080" imgH="190440" progId="Equation.DSMT4">
                  <p:embed/>
                  <p:pic>
                    <p:nvPicPr>
                      <p:cNvPr id="0" name=""/>
                      <p:cNvPicPr>
                        <a:picLocks noChangeAspect="1" noChangeArrowheads="1"/>
                      </p:cNvPicPr>
                      <p:nvPr/>
                    </p:nvPicPr>
                    <p:blipFill>
                      <a:blip r:embed="rId5"/>
                      <a:srcRect/>
                      <a:stretch>
                        <a:fillRect/>
                      </a:stretch>
                    </p:blipFill>
                    <p:spPr bwMode="auto">
                      <a:xfrm>
                        <a:off x="2233583" y="2123420"/>
                        <a:ext cx="4854575" cy="593725"/>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622019575"/>
              </p:ext>
            </p:extLst>
          </p:nvPr>
        </p:nvGraphicFramePr>
        <p:xfrm>
          <a:off x="2932317" y="2945745"/>
          <a:ext cx="3779837" cy="673100"/>
        </p:xfrm>
        <a:graphic>
          <a:graphicData uri="http://schemas.openxmlformats.org/presentationml/2006/ole">
            <mc:AlternateContent xmlns:mc="http://schemas.openxmlformats.org/markup-compatibility/2006">
              <mc:Choice xmlns:v="urn:schemas-microsoft-com:vml" Requires="v">
                <p:oleObj spid="_x0000_s55482" name="Equation" r:id="rId6" imgW="1206360" imgH="215640" progId="Equation.DSMT4">
                  <p:embed/>
                </p:oleObj>
              </mc:Choice>
              <mc:Fallback>
                <p:oleObj name="Equation" r:id="rId6" imgW="1206360" imgH="215640" progId="Equation.DSMT4">
                  <p:embed/>
                  <p:pic>
                    <p:nvPicPr>
                      <p:cNvPr id="0" name=""/>
                      <p:cNvPicPr>
                        <a:picLocks noChangeAspect="1" noChangeArrowheads="1"/>
                      </p:cNvPicPr>
                      <p:nvPr/>
                    </p:nvPicPr>
                    <p:blipFill>
                      <a:blip r:embed="rId7"/>
                      <a:srcRect/>
                      <a:stretch>
                        <a:fillRect/>
                      </a:stretch>
                    </p:blipFill>
                    <p:spPr bwMode="auto">
                      <a:xfrm>
                        <a:off x="2932317" y="2945745"/>
                        <a:ext cx="3779837" cy="673100"/>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68613175"/>
              </p:ext>
            </p:extLst>
          </p:nvPr>
        </p:nvGraphicFramePr>
        <p:xfrm>
          <a:off x="2651888" y="3847445"/>
          <a:ext cx="4017963" cy="2495550"/>
        </p:xfrm>
        <a:graphic>
          <a:graphicData uri="http://schemas.openxmlformats.org/presentationml/2006/ole">
            <mc:AlternateContent xmlns:mc="http://schemas.openxmlformats.org/markup-compatibility/2006">
              <mc:Choice xmlns:v="urn:schemas-microsoft-com:vml" Requires="v">
                <p:oleObj spid="_x0000_s55483" name="Equation" r:id="rId8" imgW="1282680" imgH="799920" progId="Equation.DSMT4">
                  <p:embed/>
                </p:oleObj>
              </mc:Choice>
              <mc:Fallback>
                <p:oleObj name="Equation" r:id="rId8" imgW="1282680" imgH="799920" progId="Equation.DSMT4">
                  <p:embed/>
                  <p:pic>
                    <p:nvPicPr>
                      <p:cNvPr id="0" name=""/>
                      <p:cNvPicPr>
                        <a:picLocks noChangeAspect="1" noChangeArrowheads="1"/>
                      </p:cNvPicPr>
                      <p:nvPr/>
                    </p:nvPicPr>
                    <p:blipFill>
                      <a:blip r:embed="rId9"/>
                      <a:srcRect/>
                      <a:stretch>
                        <a:fillRect/>
                      </a:stretch>
                    </p:blipFill>
                    <p:spPr bwMode="auto">
                      <a:xfrm>
                        <a:off x="2651888" y="3847445"/>
                        <a:ext cx="4017963" cy="2495550"/>
                      </a:xfrm>
                      <a:prstGeom prst="rect">
                        <a:avLst/>
                      </a:prstGeom>
                      <a:noFill/>
                    </p:spPr>
                  </p:pic>
                </p:oleObj>
              </mc:Fallback>
            </mc:AlternateContent>
          </a:graphicData>
        </a:graphic>
      </p:graphicFrame>
    </p:spTree>
    <p:extLst>
      <p:ext uri="{BB962C8B-B14F-4D97-AF65-F5344CB8AC3E}">
        <p14:creationId xmlns:p14="http://schemas.microsoft.com/office/powerpoint/2010/main" val="2439224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©Cengage</a:t>
            </a:r>
            <a:endParaRPr lang="en-US" dirty="0"/>
          </a:p>
        </p:txBody>
      </p:sp>
      <p:sp>
        <p:nvSpPr>
          <p:cNvPr id="5" name="Title 4"/>
          <p:cNvSpPr>
            <a:spLocks noGrp="1"/>
          </p:cNvSpPr>
          <p:nvPr>
            <p:ph type="title"/>
          </p:nvPr>
        </p:nvSpPr>
        <p:spPr/>
        <p:txBody>
          <a:bodyPr/>
          <a:lstStyle/>
          <a:p>
            <a:pPr algn="ctr"/>
            <a:r>
              <a:rPr lang="en-US" dirty="0"/>
              <a:t>Topic Summary</a:t>
            </a:r>
          </a:p>
        </p:txBody>
      </p:sp>
      <p:sp>
        <p:nvSpPr>
          <p:cNvPr id="6" name="TextBox 5"/>
          <p:cNvSpPr txBox="1"/>
          <p:nvPr/>
        </p:nvSpPr>
        <p:spPr>
          <a:xfrm>
            <a:off x="457200" y="1371600"/>
            <a:ext cx="7895969" cy="523220"/>
          </a:xfrm>
          <a:prstGeom prst="rect">
            <a:avLst/>
          </a:prstGeom>
          <a:noFill/>
        </p:spPr>
        <p:txBody>
          <a:bodyPr wrap="square" rtlCol="0">
            <a:spAutoFit/>
          </a:bodyPr>
          <a:lstStyle/>
          <a:p>
            <a:pPr marL="285750" indent="-28575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Relative Velocity</a:t>
            </a:r>
            <a:endParaRPr lang="en-US" sz="2800" dirty="0">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753298270"/>
              </p:ext>
            </p:extLst>
          </p:nvPr>
        </p:nvGraphicFramePr>
        <p:xfrm>
          <a:off x="687387" y="2123420"/>
          <a:ext cx="2665413" cy="593725"/>
        </p:xfrm>
        <a:graphic>
          <a:graphicData uri="http://schemas.openxmlformats.org/presentationml/2006/ole">
            <mc:AlternateContent xmlns:mc="http://schemas.openxmlformats.org/markup-compatibility/2006">
              <mc:Choice xmlns:v="urn:schemas-microsoft-com:vml" Requires="v">
                <p:oleObj spid="_x0000_s56383" name="Equation" r:id="rId4" imgW="850680" imgH="190440" progId="Equation.DSMT4">
                  <p:embed/>
                </p:oleObj>
              </mc:Choice>
              <mc:Fallback>
                <p:oleObj name="Equation" r:id="rId4" imgW="850680" imgH="190440" progId="Equation.DSMT4">
                  <p:embed/>
                  <p:pic>
                    <p:nvPicPr>
                      <p:cNvPr id="0" name=""/>
                      <p:cNvPicPr>
                        <a:picLocks noChangeAspect="1" noChangeArrowheads="1"/>
                      </p:cNvPicPr>
                      <p:nvPr/>
                    </p:nvPicPr>
                    <p:blipFill>
                      <a:blip r:embed="rId5"/>
                      <a:srcRect/>
                      <a:stretch>
                        <a:fillRect/>
                      </a:stretch>
                    </p:blipFill>
                    <p:spPr bwMode="auto">
                      <a:xfrm>
                        <a:off x="687387" y="2123420"/>
                        <a:ext cx="2665413" cy="593725"/>
                      </a:xfrm>
                      <a:prstGeom prst="rect">
                        <a:avLst/>
                      </a:prstGeom>
                      <a:noFill/>
                    </p:spPr>
                  </p:pic>
                </p:oleObj>
              </mc:Fallback>
            </mc:AlternateContent>
          </a:graphicData>
        </a:graphic>
      </p:graphicFrame>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5184" y="1578346"/>
            <a:ext cx="4103798" cy="4265350"/>
          </a:xfrm>
          <a:prstGeom prst="rect">
            <a:avLst/>
          </a:prstGeom>
        </p:spPr>
      </p:pic>
    </p:spTree>
    <p:extLst>
      <p:ext uri="{BB962C8B-B14F-4D97-AF65-F5344CB8AC3E}">
        <p14:creationId xmlns:p14="http://schemas.microsoft.com/office/powerpoint/2010/main" val="4045902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D0C0E-846E-4244-91C5-738D71F9D9C7}"/>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4EFA9E4B-AC2C-EC41-8DE7-3AD859B37D3A}"/>
              </a:ext>
            </a:extLst>
          </p:cNvPr>
          <p:cNvSpPr>
            <a:spLocks noGrp="1"/>
          </p:cNvSpPr>
          <p:nvPr>
            <p:ph type="ftr" sz="quarter" idx="11"/>
          </p:nvPr>
        </p:nvSpPr>
        <p:spPr/>
        <p:txBody>
          <a:bodyPr/>
          <a:lstStyle/>
          <a:p>
            <a:r>
              <a:rPr lang="en-US"/>
              <a:t>©Cengage</a:t>
            </a:r>
            <a:endParaRPr lang="en-US" dirty="0"/>
          </a:p>
        </p:txBody>
      </p:sp>
      <p:pic>
        <p:nvPicPr>
          <p:cNvPr id="4" name="Picture 3">
            <a:extLst>
              <a:ext uri="{FF2B5EF4-FFF2-40B4-BE49-F238E27FC236}">
                <a16:creationId xmlns:a16="http://schemas.microsoft.com/office/drawing/2014/main" id="{651F49B4-179A-5145-BE61-90EF7CD18E56}"/>
              </a:ext>
            </a:extLst>
          </p:cNvPr>
          <p:cNvPicPr>
            <a:picLocks noChangeAspect="1"/>
          </p:cNvPicPr>
          <p:nvPr/>
        </p:nvPicPr>
        <p:blipFill>
          <a:blip r:embed="rId2"/>
          <a:stretch>
            <a:fillRect/>
          </a:stretch>
        </p:blipFill>
        <p:spPr>
          <a:xfrm>
            <a:off x="1088571" y="136525"/>
            <a:ext cx="6775903" cy="6775903"/>
          </a:xfrm>
          <a:prstGeom prst="rect">
            <a:avLst/>
          </a:prstGeom>
        </p:spPr>
      </p:pic>
    </p:spTree>
    <p:extLst>
      <p:ext uri="{BB962C8B-B14F-4D97-AF65-F5344CB8AC3E}">
        <p14:creationId xmlns:p14="http://schemas.microsoft.com/office/powerpoint/2010/main" val="3638339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39363-0293-E244-857B-B808B7EF3AFF}"/>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2F35A0DD-1726-EB41-A33B-6F3723954A5E}"/>
              </a:ext>
            </a:extLst>
          </p:cNvPr>
          <p:cNvSpPr>
            <a:spLocks noGrp="1"/>
          </p:cNvSpPr>
          <p:nvPr>
            <p:ph type="ftr" sz="quarter" idx="11"/>
          </p:nvPr>
        </p:nvSpPr>
        <p:spPr/>
        <p:txBody>
          <a:bodyPr/>
          <a:lstStyle/>
          <a:p>
            <a:r>
              <a:rPr lang="en-US"/>
              <a:t>©Cengage</a:t>
            </a:r>
            <a:endParaRPr lang="en-US" dirty="0"/>
          </a:p>
        </p:txBody>
      </p:sp>
      <p:pic>
        <p:nvPicPr>
          <p:cNvPr id="4" name="Picture 3">
            <a:extLst>
              <a:ext uri="{FF2B5EF4-FFF2-40B4-BE49-F238E27FC236}">
                <a16:creationId xmlns:a16="http://schemas.microsoft.com/office/drawing/2014/main" id="{386BD718-6A6D-8342-8BE9-70BC9D2501E3}"/>
              </a:ext>
            </a:extLst>
          </p:cNvPr>
          <p:cNvPicPr>
            <a:picLocks noChangeAspect="1"/>
          </p:cNvPicPr>
          <p:nvPr/>
        </p:nvPicPr>
        <p:blipFill>
          <a:blip r:embed="rId2"/>
          <a:stretch>
            <a:fillRect/>
          </a:stretch>
        </p:blipFill>
        <p:spPr>
          <a:xfrm>
            <a:off x="776059" y="0"/>
            <a:ext cx="7591882" cy="6858000"/>
          </a:xfrm>
          <a:prstGeom prst="rect">
            <a:avLst/>
          </a:prstGeom>
        </p:spPr>
      </p:pic>
    </p:spTree>
    <p:extLst>
      <p:ext uri="{BB962C8B-B14F-4D97-AF65-F5344CB8AC3E}">
        <p14:creationId xmlns:p14="http://schemas.microsoft.com/office/powerpoint/2010/main" val="221871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457200" y="2618168"/>
            <a:ext cx="8229601" cy="2859171"/>
          </a:xfrm>
        </p:spPr>
        <p:txBody>
          <a:bodyPr>
            <a:normAutofit/>
          </a:bodyPr>
          <a:lstStyle/>
          <a:p>
            <a:pPr>
              <a:buFontTx/>
              <a:buAutoNum type="arabicPeriod"/>
            </a:pPr>
            <a:r>
              <a:rPr lang="en-US" altLang="en-US" sz="2600" b="1" dirty="0"/>
              <a:t>The vector lies between 180</a:t>
            </a:r>
            <a:r>
              <a:rPr lang="en-US" altLang="en-US" sz="2600" b="1" dirty="0">
                <a:cs typeface="Arial" panose="020B0604020202020204" pitchFamily="34" charset="0"/>
              </a:rPr>
              <a:t>°</a:t>
            </a:r>
            <a:r>
              <a:rPr lang="en-US" altLang="en-US" sz="2600" b="1" dirty="0"/>
              <a:t> and 270</a:t>
            </a:r>
            <a:r>
              <a:rPr lang="en-US" altLang="en-US" sz="2600" b="1" dirty="0">
                <a:cs typeface="Arial" panose="020B0604020202020204" pitchFamily="34" charset="0"/>
              </a:rPr>
              <a:t>°</a:t>
            </a:r>
            <a:r>
              <a:rPr lang="en-US" altLang="en-US" sz="2600" b="1" dirty="0"/>
              <a:t> from the </a:t>
            </a:r>
            <a:r>
              <a:rPr lang="en-US" altLang="en-US" sz="2600" b="1" i="1" dirty="0"/>
              <a:t>x</a:t>
            </a:r>
            <a:r>
              <a:rPr lang="en-US" altLang="en-US" sz="2600" b="1" dirty="0"/>
              <a:t>-axis.</a:t>
            </a:r>
          </a:p>
          <a:p>
            <a:pPr>
              <a:buFontTx/>
              <a:buAutoNum type="arabicPeriod"/>
            </a:pPr>
            <a:r>
              <a:rPr lang="en-US" altLang="en-US" sz="2600" dirty="0"/>
              <a:t>The vector lies between 0° and 90° from the </a:t>
            </a:r>
            <a:r>
              <a:rPr lang="en-US" altLang="en-US" sz="2600" i="1" dirty="0"/>
              <a:t>x</a:t>
            </a:r>
            <a:r>
              <a:rPr lang="en-US" altLang="en-US" sz="2600" dirty="0"/>
              <a:t>-axis.</a:t>
            </a:r>
          </a:p>
          <a:p>
            <a:pPr>
              <a:buFontTx/>
              <a:buAutoNum type="arabicPeriod"/>
            </a:pPr>
            <a:r>
              <a:rPr lang="en-US" altLang="en-US" sz="2600" dirty="0"/>
              <a:t>The vector lies between 90° and 180° from the </a:t>
            </a:r>
            <a:r>
              <a:rPr lang="en-US" altLang="en-US" sz="2600" i="1" dirty="0"/>
              <a:t>x</a:t>
            </a:r>
            <a:r>
              <a:rPr lang="en-US" altLang="en-US" sz="2600" dirty="0"/>
              <a:t>-axis.</a:t>
            </a:r>
          </a:p>
          <a:p>
            <a:pPr>
              <a:buFontTx/>
              <a:buAutoNum type="arabicPeriod"/>
            </a:pPr>
            <a:r>
              <a:rPr lang="en-US" altLang="en-US" sz="2600" dirty="0"/>
              <a:t>None. Just like for vector magnitudes, components are always positive.</a:t>
            </a:r>
          </a:p>
        </p:txBody>
      </p:sp>
      <p:sp>
        <p:nvSpPr>
          <p:cNvPr id="4" name="Footer Placeholder 3"/>
          <p:cNvSpPr>
            <a:spLocks noGrp="1"/>
          </p:cNvSpPr>
          <p:nvPr>
            <p:ph type="ftr" sz="quarter" idx="11"/>
          </p:nvPr>
        </p:nvSpPr>
        <p:spPr/>
        <p:txBody>
          <a:bodyPr/>
          <a:lstStyle/>
          <a:p>
            <a:r>
              <a:rPr lang="en-US"/>
              <a:t>©Cengage</a:t>
            </a:r>
            <a:endParaRPr lang="en-US" dirty="0"/>
          </a:p>
        </p:txBody>
      </p:sp>
      <p:sp>
        <p:nvSpPr>
          <p:cNvPr id="7" name="Content Placeholder 6"/>
          <p:cNvSpPr>
            <a:spLocks noGrp="1"/>
          </p:cNvSpPr>
          <p:nvPr>
            <p:ph sz="half" idx="1"/>
          </p:nvPr>
        </p:nvSpPr>
        <p:spPr>
          <a:xfrm>
            <a:off x="457200" y="1371600"/>
            <a:ext cx="7964905" cy="1255296"/>
          </a:xfrm>
        </p:spPr>
        <p:txBody>
          <a:bodyPr>
            <a:noAutofit/>
          </a:bodyPr>
          <a:lstStyle/>
          <a:p>
            <a:pPr marL="0" indent="0">
              <a:buNone/>
            </a:pPr>
            <a:r>
              <a:rPr lang="en-US" altLang="en-US" dirty="0"/>
              <a:t>A vector lies in the </a:t>
            </a:r>
            <a:r>
              <a:rPr lang="en-US" altLang="en-US" i="1" dirty="0"/>
              <a:t>x</a:t>
            </a:r>
            <a:r>
              <a:rPr lang="en-US" altLang="en-US" dirty="0"/>
              <a:t>-</a:t>
            </a:r>
            <a:r>
              <a:rPr lang="en-US" altLang="en-US" i="1" dirty="0"/>
              <a:t>y </a:t>
            </a:r>
            <a:r>
              <a:rPr lang="en-US" altLang="en-US" dirty="0"/>
              <a:t>plane. For what orientations will both components be negative?</a:t>
            </a:r>
            <a:endParaRPr lang="en-US" dirty="0"/>
          </a:p>
        </p:txBody>
      </p:sp>
      <p:sp>
        <p:nvSpPr>
          <p:cNvPr id="2" name="Title 1"/>
          <p:cNvSpPr>
            <a:spLocks noGrp="1"/>
          </p:cNvSpPr>
          <p:nvPr>
            <p:ph type="title"/>
          </p:nvPr>
        </p:nvSpPr>
        <p:spPr/>
        <p:txBody>
          <a:bodyPr/>
          <a:lstStyle/>
          <a:p>
            <a:r>
              <a:rPr lang="en-US" dirty="0"/>
              <a:t>Reading Question 3-2</a:t>
            </a:r>
          </a:p>
        </p:txBody>
      </p:sp>
    </p:spTree>
    <p:extLst>
      <p:ext uri="{BB962C8B-B14F-4D97-AF65-F5344CB8AC3E}">
        <p14:creationId xmlns:p14="http://schemas.microsoft.com/office/powerpoint/2010/main" val="3472900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5566610" y="3182035"/>
            <a:ext cx="3501565" cy="2121234"/>
          </a:xfrm>
        </p:spPr>
        <p:txBody>
          <a:bodyPr>
            <a:normAutofit/>
          </a:bodyPr>
          <a:lstStyle/>
          <a:p>
            <a:pPr marL="609600" indent="-609600">
              <a:buClr>
                <a:schemeClr val="tx1"/>
              </a:buClr>
              <a:buFontTx/>
              <a:buAutoNum type="arabicPeriod"/>
            </a:pPr>
            <a:r>
              <a:rPr lang="en-US" altLang="en-US" dirty="0"/>
              <a:t>(</a:t>
            </a:r>
            <a:r>
              <a:rPr lang="en-US" altLang="en-US" dirty="0" err="1"/>
              <a:t>i</a:t>
            </a:r>
            <a:r>
              <a:rPr lang="en-US" altLang="en-US" dirty="0"/>
              <a:t>) only</a:t>
            </a:r>
          </a:p>
          <a:p>
            <a:pPr marL="609600" indent="-609600">
              <a:buClr>
                <a:schemeClr val="tx1"/>
              </a:buClr>
              <a:buFontTx/>
              <a:buAutoNum type="arabicPeriod"/>
            </a:pPr>
            <a:r>
              <a:rPr lang="en-US" altLang="en-US" dirty="0"/>
              <a:t>(ii) and (iii)</a:t>
            </a:r>
          </a:p>
          <a:p>
            <a:pPr marL="609600" indent="-609600">
              <a:buClr>
                <a:schemeClr val="tx1"/>
              </a:buClr>
              <a:buFontTx/>
              <a:buAutoNum type="arabicPeriod"/>
            </a:pPr>
            <a:r>
              <a:rPr lang="en-US" altLang="en-US" dirty="0"/>
              <a:t>(ii) and (iv)</a:t>
            </a:r>
          </a:p>
          <a:p>
            <a:pPr marL="609600" indent="-609600">
              <a:buClr>
                <a:schemeClr val="tx1"/>
              </a:buClr>
              <a:buFontTx/>
              <a:buAutoNum type="arabicPeriod"/>
            </a:pPr>
            <a:r>
              <a:rPr lang="en-US" altLang="en-US" dirty="0"/>
              <a:t>all of them</a:t>
            </a:r>
          </a:p>
        </p:txBody>
      </p:sp>
      <p:sp>
        <p:nvSpPr>
          <p:cNvPr id="4" name="Footer Placeholder 3"/>
          <p:cNvSpPr>
            <a:spLocks noGrp="1"/>
          </p:cNvSpPr>
          <p:nvPr>
            <p:ph type="ftr" sz="quarter" idx="11"/>
          </p:nvPr>
        </p:nvSpPr>
        <p:spPr/>
        <p:txBody>
          <a:bodyPr/>
          <a:lstStyle/>
          <a:p>
            <a:r>
              <a:rPr lang="en-US"/>
              <a:t>©Cengage</a:t>
            </a:r>
            <a:endParaRPr lang="en-US" dirty="0"/>
          </a:p>
        </p:txBody>
      </p:sp>
      <p:sp>
        <p:nvSpPr>
          <p:cNvPr id="7" name="Content Placeholder 6"/>
          <p:cNvSpPr>
            <a:spLocks noGrp="1"/>
          </p:cNvSpPr>
          <p:nvPr>
            <p:ph sz="half" idx="1"/>
          </p:nvPr>
        </p:nvSpPr>
        <p:spPr>
          <a:xfrm>
            <a:off x="457199" y="1371600"/>
            <a:ext cx="8229601" cy="1399675"/>
          </a:xfrm>
        </p:spPr>
        <p:txBody>
          <a:bodyPr>
            <a:noAutofit/>
          </a:bodyPr>
          <a:lstStyle/>
          <a:p>
            <a:pPr marL="0" indent="0">
              <a:buNone/>
            </a:pPr>
            <a:r>
              <a:rPr lang="en-US" altLang="en-US" dirty="0"/>
              <a:t>Which of the following quantities, if any, remain constant as a projectile moves through its parabolic trajectory? </a:t>
            </a:r>
            <a:br>
              <a:rPr lang="en-US" altLang="en-US" dirty="0"/>
            </a:br>
            <a:br>
              <a:rPr lang="en-US" altLang="en-US" dirty="0"/>
            </a:br>
            <a:endParaRPr lang="en-US" dirty="0"/>
          </a:p>
        </p:txBody>
      </p:sp>
      <p:sp>
        <p:nvSpPr>
          <p:cNvPr id="2" name="Title 1"/>
          <p:cNvSpPr>
            <a:spLocks noGrp="1"/>
          </p:cNvSpPr>
          <p:nvPr>
            <p:ph type="title"/>
          </p:nvPr>
        </p:nvSpPr>
        <p:spPr/>
        <p:txBody>
          <a:bodyPr/>
          <a:lstStyle/>
          <a:p>
            <a:r>
              <a:rPr lang="en-US" dirty="0"/>
              <a:t>Reading Question 3-3</a:t>
            </a:r>
          </a:p>
        </p:txBody>
      </p:sp>
      <p:sp>
        <p:nvSpPr>
          <p:cNvPr id="3" name="Rectangle 2"/>
          <p:cNvSpPr/>
          <p:nvPr/>
        </p:nvSpPr>
        <p:spPr>
          <a:xfrm>
            <a:off x="457200" y="2954023"/>
            <a:ext cx="4572000" cy="2677656"/>
          </a:xfrm>
          <a:prstGeom prst="rect">
            <a:avLst/>
          </a:prstGeom>
        </p:spPr>
        <p:txBody>
          <a:bodyPr>
            <a:spAutoFit/>
          </a:bodyPr>
          <a:lstStyle/>
          <a:p>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i</a:t>
            </a:r>
            <a:r>
              <a:rPr lang="en-US" altLang="en-US" sz="2800" dirty="0">
                <a:latin typeface="Times New Roman" panose="02020603050405020304" pitchFamily="18" charset="0"/>
                <a:cs typeface="Times New Roman" panose="02020603050405020304" pitchFamily="18" charset="0"/>
              </a:rPr>
              <a:t>)   speed </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(ii)  acceleration</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(iii) the horizontal component of velocity </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(iv) the vertical component of velocity</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246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5566610" y="3182035"/>
            <a:ext cx="3501565" cy="2121234"/>
          </a:xfrm>
        </p:spPr>
        <p:txBody>
          <a:bodyPr>
            <a:normAutofit/>
          </a:bodyPr>
          <a:lstStyle/>
          <a:p>
            <a:pPr marL="609600" indent="-609600">
              <a:buClr>
                <a:schemeClr val="tx1"/>
              </a:buClr>
              <a:buFontTx/>
              <a:buAutoNum type="arabicPeriod"/>
            </a:pPr>
            <a:r>
              <a:rPr lang="en-US" altLang="en-US" dirty="0"/>
              <a:t>(</a:t>
            </a:r>
            <a:r>
              <a:rPr lang="en-US" altLang="en-US" dirty="0" err="1"/>
              <a:t>i</a:t>
            </a:r>
            <a:r>
              <a:rPr lang="en-US" altLang="en-US" dirty="0"/>
              <a:t>) only</a:t>
            </a:r>
          </a:p>
          <a:p>
            <a:pPr marL="609600" indent="-609600">
              <a:buClr>
                <a:schemeClr val="tx1"/>
              </a:buClr>
              <a:buFontTx/>
              <a:buAutoNum type="arabicPeriod"/>
            </a:pPr>
            <a:r>
              <a:rPr lang="en-US" altLang="en-US" b="1" dirty="0"/>
              <a:t>(ii) and (iii)</a:t>
            </a:r>
          </a:p>
          <a:p>
            <a:pPr marL="609600" indent="-609600">
              <a:buClr>
                <a:schemeClr val="tx1"/>
              </a:buClr>
              <a:buFontTx/>
              <a:buAutoNum type="arabicPeriod"/>
            </a:pPr>
            <a:r>
              <a:rPr lang="en-US" altLang="en-US" dirty="0"/>
              <a:t>(ii) and (iv)</a:t>
            </a:r>
          </a:p>
          <a:p>
            <a:pPr marL="609600" indent="-609600">
              <a:buClr>
                <a:schemeClr val="tx1"/>
              </a:buClr>
              <a:buFontTx/>
              <a:buAutoNum type="arabicPeriod"/>
            </a:pPr>
            <a:r>
              <a:rPr lang="en-US" altLang="en-US" dirty="0"/>
              <a:t>all of them</a:t>
            </a:r>
          </a:p>
        </p:txBody>
      </p:sp>
      <p:sp>
        <p:nvSpPr>
          <p:cNvPr id="4" name="Footer Placeholder 3"/>
          <p:cNvSpPr>
            <a:spLocks noGrp="1"/>
          </p:cNvSpPr>
          <p:nvPr>
            <p:ph type="ftr" sz="quarter" idx="11"/>
          </p:nvPr>
        </p:nvSpPr>
        <p:spPr/>
        <p:txBody>
          <a:bodyPr/>
          <a:lstStyle/>
          <a:p>
            <a:r>
              <a:rPr lang="en-US"/>
              <a:t>©Cengage</a:t>
            </a:r>
            <a:endParaRPr lang="en-US" dirty="0"/>
          </a:p>
        </p:txBody>
      </p:sp>
      <p:sp>
        <p:nvSpPr>
          <p:cNvPr id="7" name="Content Placeholder 6"/>
          <p:cNvSpPr>
            <a:spLocks noGrp="1"/>
          </p:cNvSpPr>
          <p:nvPr>
            <p:ph sz="half" idx="1"/>
          </p:nvPr>
        </p:nvSpPr>
        <p:spPr>
          <a:xfrm>
            <a:off x="457199" y="1371600"/>
            <a:ext cx="8229601" cy="1399675"/>
          </a:xfrm>
        </p:spPr>
        <p:txBody>
          <a:bodyPr>
            <a:noAutofit/>
          </a:bodyPr>
          <a:lstStyle/>
          <a:p>
            <a:pPr marL="0" indent="0">
              <a:buNone/>
            </a:pPr>
            <a:r>
              <a:rPr lang="en-US" altLang="en-US" dirty="0"/>
              <a:t>Which of the following quantities, if any, remain constant as a projectile moves through its parabolic trajectory? </a:t>
            </a:r>
            <a:br>
              <a:rPr lang="en-US" altLang="en-US" dirty="0"/>
            </a:br>
            <a:br>
              <a:rPr lang="en-US" altLang="en-US" dirty="0"/>
            </a:br>
            <a:endParaRPr lang="en-US" dirty="0"/>
          </a:p>
        </p:txBody>
      </p:sp>
      <p:sp>
        <p:nvSpPr>
          <p:cNvPr id="2" name="Title 1"/>
          <p:cNvSpPr>
            <a:spLocks noGrp="1"/>
          </p:cNvSpPr>
          <p:nvPr>
            <p:ph type="title"/>
          </p:nvPr>
        </p:nvSpPr>
        <p:spPr/>
        <p:txBody>
          <a:bodyPr/>
          <a:lstStyle/>
          <a:p>
            <a:r>
              <a:rPr lang="en-US" dirty="0"/>
              <a:t>Reading Question 3-3</a:t>
            </a:r>
          </a:p>
        </p:txBody>
      </p:sp>
      <p:sp>
        <p:nvSpPr>
          <p:cNvPr id="3" name="Rectangle 2"/>
          <p:cNvSpPr/>
          <p:nvPr/>
        </p:nvSpPr>
        <p:spPr>
          <a:xfrm>
            <a:off x="457200" y="2954023"/>
            <a:ext cx="4572000" cy="2677656"/>
          </a:xfrm>
          <a:prstGeom prst="rect">
            <a:avLst/>
          </a:prstGeom>
        </p:spPr>
        <p:txBody>
          <a:bodyPr>
            <a:spAutoFit/>
          </a:bodyPr>
          <a:lstStyle/>
          <a:p>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i</a:t>
            </a:r>
            <a:r>
              <a:rPr lang="en-US" altLang="en-US" sz="2800" dirty="0">
                <a:latin typeface="Times New Roman" panose="02020603050405020304" pitchFamily="18" charset="0"/>
                <a:cs typeface="Times New Roman" panose="02020603050405020304" pitchFamily="18" charset="0"/>
              </a:rPr>
              <a:t>)   speed </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(ii)  acceleration</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(iii) the horizontal component of velocity </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(iv) the vertical component of velocity</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2558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457200" y="3037656"/>
            <a:ext cx="7507705" cy="2249571"/>
          </a:xfrm>
        </p:spPr>
        <p:txBody>
          <a:bodyPr>
            <a:noAutofit/>
          </a:bodyPr>
          <a:lstStyle/>
          <a:p>
            <a:pPr marL="609600" indent="-609600">
              <a:buClr>
                <a:schemeClr val="tx1"/>
              </a:buClr>
              <a:buFontTx/>
              <a:buAutoNum type="arabicPeriod"/>
            </a:pPr>
            <a:r>
              <a:rPr lang="en-US" altLang="en-US" dirty="0"/>
              <a:t>at the base of the mast</a:t>
            </a:r>
          </a:p>
          <a:p>
            <a:pPr marL="609600" indent="-609600">
              <a:buClr>
                <a:schemeClr val="tx1"/>
              </a:buClr>
              <a:buFontTx/>
              <a:buAutoNum type="arabicPeriod"/>
            </a:pPr>
            <a:r>
              <a:rPr lang="en-US" altLang="en-US" dirty="0"/>
              <a:t>behind the mast, along the direction opposite to the motion of the boat</a:t>
            </a:r>
          </a:p>
          <a:p>
            <a:pPr marL="609600" indent="-609600">
              <a:buClr>
                <a:schemeClr val="tx1"/>
              </a:buClr>
              <a:buFontTx/>
              <a:buAutoNum type="arabicPeriod"/>
            </a:pPr>
            <a:r>
              <a:rPr lang="en-US" altLang="en-US" dirty="0"/>
              <a:t>in front of the mast, along the direction of the motion of the boat</a:t>
            </a:r>
          </a:p>
          <a:p>
            <a:pPr marL="609600" indent="-609600">
              <a:buClr>
                <a:schemeClr val="tx1"/>
              </a:buClr>
              <a:buFontTx/>
              <a:buAutoNum type="arabicPeriod"/>
            </a:pPr>
            <a:r>
              <a:rPr lang="en-US" altLang="en-US" dirty="0"/>
              <a:t>impossible to tell</a:t>
            </a:r>
          </a:p>
        </p:txBody>
      </p:sp>
      <p:sp>
        <p:nvSpPr>
          <p:cNvPr id="4" name="Footer Placeholder 3"/>
          <p:cNvSpPr>
            <a:spLocks noGrp="1"/>
          </p:cNvSpPr>
          <p:nvPr>
            <p:ph type="ftr" sz="quarter" idx="11"/>
          </p:nvPr>
        </p:nvSpPr>
        <p:spPr/>
        <p:txBody>
          <a:bodyPr/>
          <a:lstStyle/>
          <a:p>
            <a:r>
              <a:rPr lang="en-US"/>
              <a:t>©Cengage</a:t>
            </a:r>
            <a:endParaRPr lang="en-US" dirty="0"/>
          </a:p>
        </p:txBody>
      </p:sp>
      <p:sp>
        <p:nvSpPr>
          <p:cNvPr id="7" name="Content Placeholder 6"/>
          <p:cNvSpPr>
            <a:spLocks noGrp="1"/>
          </p:cNvSpPr>
          <p:nvPr>
            <p:ph sz="half" idx="1"/>
          </p:nvPr>
        </p:nvSpPr>
        <p:spPr>
          <a:xfrm>
            <a:off x="457200" y="1371600"/>
            <a:ext cx="7772400" cy="1255296"/>
          </a:xfrm>
        </p:spPr>
        <p:txBody>
          <a:bodyPr>
            <a:noAutofit/>
          </a:bodyPr>
          <a:lstStyle/>
          <a:p>
            <a:pPr marL="0" indent="0">
              <a:buNone/>
            </a:pPr>
            <a:r>
              <a:rPr lang="en-US" altLang="en-US" dirty="0"/>
              <a:t>A sailor drops a wrench from the top of a sailboat's </a:t>
            </a:r>
            <a:br>
              <a:rPr lang="en-US" altLang="en-US" dirty="0"/>
            </a:br>
            <a:r>
              <a:rPr lang="en-US" altLang="en-US" dirty="0"/>
              <a:t>mast while the boat is moving steadily and rapidly in a straight line. Where will the wrench hit the deck?</a:t>
            </a:r>
            <a:endParaRPr lang="en-US" dirty="0"/>
          </a:p>
        </p:txBody>
      </p:sp>
      <p:sp>
        <p:nvSpPr>
          <p:cNvPr id="2" name="Title 1"/>
          <p:cNvSpPr>
            <a:spLocks noGrp="1"/>
          </p:cNvSpPr>
          <p:nvPr>
            <p:ph type="title"/>
          </p:nvPr>
        </p:nvSpPr>
        <p:spPr/>
        <p:txBody>
          <a:bodyPr/>
          <a:lstStyle/>
          <a:p>
            <a:r>
              <a:rPr lang="en-US" dirty="0"/>
              <a:t>Reading Question 3-4</a:t>
            </a:r>
          </a:p>
        </p:txBody>
      </p:sp>
    </p:spTree>
    <p:extLst>
      <p:ext uri="{BB962C8B-B14F-4D97-AF65-F5344CB8AC3E}">
        <p14:creationId xmlns:p14="http://schemas.microsoft.com/office/powerpoint/2010/main" val="3868267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457200" y="3037656"/>
            <a:ext cx="7507705" cy="2249571"/>
          </a:xfrm>
        </p:spPr>
        <p:txBody>
          <a:bodyPr>
            <a:noAutofit/>
          </a:bodyPr>
          <a:lstStyle/>
          <a:p>
            <a:pPr marL="609600" indent="-609600">
              <a:buClr>
                <a:schemeClr val="tx1"/>
              </a:buClr>
              <a:buFontTx/>
              <a:buAutoNum type="arabicPeriod"/>
            </a:pPr>
            <a:r>
              <a:rPr lang="en-US" altLang="en-US" b="1" dirty="0"/>
              <a:t>at the base of the mast</a:t>
            </a:r>
          </a:p>
          <a:p>
            <a:pPr marL="609600" indent="-609600">
              <a:buClr>
                <a:schemeClr val="tx1"/>
              </a:buClr>
              <a:buFontTx/>
              <a:buAutoNum type="arabicPeriod"/>
            </a:pPr>
            <a:r>
              <a:rPr lang="en-US" altLang="en-US" dirty="0"/>
              <a:t>behind the mast, along the direction opposite to the motion of the boat</a:t>
            </a:r>
          </a:p>
          <a:p>
            <a:pPr marL="609600" indent="-609600">
              <a:buClr>
                <a:schemeClr val="tx1"/>
              </a:buClr>
              <a:buFontTx/>
              <a:buAutoNum type="arabicPeriod"/>
            </a:pPr>
            <a:r>
              <a:rPr lang="en-US" altLang="en-US" dirty="0"/>
              <a:t>in front of the mast, along the direction of the motion of the boat</a:t>
            </a:r>
          </a:p>
          <a:p>
            <a:pPr marL="609600" indent="-609600">
              <a:buClr>
                <a:schemeClr val="tx1"/>
              </a:buClr>
              <a:buFontTx/>
              <a:buAutoNum type="arabicPeriod"/>
            </a:pPr>
            <a:r>
              <a:rPr lang="en-US" altLang="en-US" dirty="0"/>
              <a:t>impossible to tell</a:t>
            </a:r>
          </a:p>
        </p:txBody>
      </p:sp>
      <p:sp>
        <p:nvSpPr>
          <p:cNvPr id="4" name="Footer Placeholder 3"/>
          <p:cNvSpPr>
            <a:spLocks noGrp="1"/>
          </p:cNvSpPr>
          <p:nvPr>
            <p:ph type="ftr" sz="quarter" idx="11"/>
          </p:nvPr>
        </p:nvSpPr>
        <p:spPr/>
        <p:txBody>
          <a:bodyPr/>
          <a:lstStyle/>
          <a:p>
            <a:r>
              <a:rPr lang="en-US"/>
              <a:t>©Cengage</a:t>
            </a:r>
            <a:endParaRPr lang="en-US" dirty="0"/>
          </a:p>
        </p:txBody>
      </p:sp>
      <p:sp>
        <p:nvSpPr>
          <p:cNvPr id="7" name="Content Placeholder 6"/>
          <p:cNvSpPr>
            <a:spLocks noGrp="1"/>
          </p:cNvSpPr>
          <p:nvPr>
            <p:ph sz="half" idx="1"/>
          </p:nvPr>
        </p:nvSpPr>
        <p:spPr>
          <a:xfrm>
            <a:off x="457200" y="1371600"/>
            <a:ext cx="7772400" cy="1255296"/>
          </a:xfrm>
        </p:spPr>
        <p:txBody>
          <a:bodyPr>
            <a:noAutofit/>
          </a:bodyPr>
          <a:lstStyle/>
          <a:p>
            <a:pPr marL="0" indent="0">
              <a:buNone/>
            </a:pPr>
            <a:r>
              <a:rPr lang="en-US" altLang="en-US" dirty="0"/>
              <a:t>A sailor drops a wrench from the top of a sailboat's </a:t>
            </a:r>
            <a:br>
              <a:rPr lang="en-US" altLang="en-US" dirty="0"/>
            </a:br>
            <a:r>
              <a:rPr lang="en-US" altLang="en-US" dirty="0"/>
              <a:t>mast while the boat is moving steadily and rapidly in a straight line. Where will the wrench hit the deck?</a:t>
            </a:r>
            <a:endParaRPr lang="en-US" dirty="0"/>
          </a:p>
        </p:txBody>
      </p:sp>
      <p:sp>
        <p:nvSpPr>
          <p:cNvPr id="2" name="Title 1"/>
          <p:cNvSpPr>
            <a:spLocks noGrp="1"/>
          </p:cNvSpPr>
          <p:nvPr>
            <p:ph type="title"/>
          </p:nvPr>
        </p:nvSpPr>
        <p:spPr/>
        <p:txBody>
          <a:bodyPr/>
          <a:lstStyle/>
          <a:p>
            <a:r>
              <a:rPr lang="en-US" dirty="0"/>
              <a:t>Reading Question 3-4</a:t>
            </a:r>
          </a:p>
        </p:txBody>
      </p:sp>
    </p:spTree>
    <p:extLst>
      <p:ext uri="{BB962C8B-B14F-4D97-AF65-F5344CB8AC3E}">
        <p14:creationId xmlns:p14="http://schemas.microsoft.com/office/powerpoint/2010/main" val="25412614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97"/>
  <p:tag name="FONTSIZE" val="20"/>
  <p:tag name="BULLETTYPE" val="ppBulletArabicPeriod"/>
  <p:tag name="ANSWERTEXT" val="100 yd&#10;200 yd&#10;0.00 yd&#10;It is more than 100 yd, but you must know the exact path to say exactly."/>
</p:tagLst>
</file>

<file path=ppt/tags/tag2.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97"/>
  <p:tag name="FONTSIZE" val="20"/>
  <p:tag name="BULLETTYPE" val="ppBulletArabicPeriod"/>
  <p:tag name="ANSWERTEXT" val="100 yd&#10;200 yd&#10;0.00 yd&#10;It is more than 100 yd, but you must know the exact path to say exactly."/>
</p:tagLst>
</file>

<file path=ppt/tags/tag3.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97"/>
  <p:tag name="FONTSIZE" val="20"/>
  <p:tag name="BULLETTYPE" val="ppBulletArabicPeriod"/>
  <p:tag name="ANSWERTEXT" val="100 yd&#10;200 yd&#10;0.00 yd&#10;It is more than 100 yd, but you must know the exact path to say exactly."/>
</p:tagLst>
</file>

<file path=ppt/tags/tag4.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97"/>
  <p:tag name="FONTSIZE" val="20"/>
  <p:tag name="BULLETTYPE" val="ppBulletArabicPeriod"/>
  <p:tag name="ANSWERTEXT" val="100 yd&#10;200 yd&#10;0.00 yd&#10;It is more than 100 yd, but you must know the exact path to say exactly."/>
</p:tagLst>
</file>

<file path=ppt/theme/theme1.xml><?xml version="1.0" encoding="utf-8"?>
<a:theme xmlns:a="http://schemas.openxmlformats.org/drawingml/2006/main" name=" Black ">
  <a:themeElements>
    <a:clrScheme name="Katz">
      <a:dk1>
        <a:sysClr val="windowText" lastClr="000000"/>
      </a:dk1>
      <a:lt1>
        <a:sysClr val="window" lastClr="FFFFFF"/>
      </a:lt1>
      <a:dk2>
        <a:srgbClr val="203363"/>
      </a:dk2>
      <a:lt2>
        <a:srgbClr val="EEECE1"/>
      </a:lt2>
      <a:accent1>
        <a:srgbClr val="96C9C3"/>
      </a:accent1>
      <a:accent2>
        <a:srgbClr val="8BC8DB"/>
      </a:accent2>
      <a:accent3>
        <a:srgbClr val="E1E9B5"/>
      </a:accent3>
      <a:accent4>
        <a:srgbClr val="3E1A2B"/>
      </a:accent4>
      <a:accent5>
        <a:srgbClr val="306D7F"/>
      </a:accent5>
      <a:accent6>
        <a:srgbClr val="165928"/>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18115</TotalTime>
  <Words>5249</Words>
  <Application>Microsoft Macintosh PowerPoint</Application>
  <PresentationFormat>On-screen Show (4:3)</PresentationFormat>
  <Paragraphs>449</Paragraphs>
  <Slides>45</Slides>
  <Notes>32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3" baseType="lpstr">
      <vt:lpstr>Arial</vt:lpstr>
      <vt:lpstr>Calibri</vt:lpstr>
      <vt:lpstr>Cambria Math</vt:lpstr>
      <vt:lpstr>Franklin Gothic Book</vt:lpstr>
      <vt:lpstr>Rockwell</vt:lpstr>
      <vt:lpstr>Times New Roman</vt:lpstr>
      <vt:lpstr> Black </vt:lpstr>
      <vt:lpstr>Equation</vt:lpstr>
      <vt:lpstr>Topic 3: Motion in Two Dimensions</vt:lpstr>
      <vt:lpstr>Reading Question 3-1</vt:lpstr>
      <vt:lpstr>Reading Question 3-1</vt:lpstr>
      <vt:lpstr>Reading Question 3-2</vt:lpstr>
      <vt:lpstr>Reading Question 3-2</vt:lpstr>
      <vt:lpstr>Reading Question 3-3</vt:lpstr>
      <vt:lpstr>Reading Question 3-3</vt:lpstr>
      <vt:lpstr>Reading Question 3-4</vt:lpstr>
      <vt:lpstr>Reading Question 3-4</vt:lpstr>
      <vt:lpstr>Reading Question 3-5</vt:lpstr>
      <vt:lpstr>Reading Question 3-5</vt:lpstr>
      <vt:lpstr>TOPIC Discussion</vt:lpstr>
      <vt:lpstr>Displacement in Two Dimensions</vt:lpstr>
      <vt:lpstr>Displacement in Two Dimensions</vt:lpstr>
      <vt:lpstr>Velocity in Two Dimensions</vt:lpstr>
      <vt:lpstr>Velocity in Two Dimensions</vt:lpstr>
      <vt:lpstr>Think – Pair – Share</vt:lpstr>
      <vt:lpstr>Think – Pair – Share</vt:lpstr>
      <vt:lpstr>Think – Pair – Share</vt:lpstr>
      <vt:lpstr>Think – Pair – Share</vt:lpstr>
      <vt:lpstr>Velocity in Two Dimensions</vt:lpstr>
      <vt:lpstr>Two-Dimensional Motion</vt:lpstr>
      <vt:lpstr>Two-Dimensional Motion</vt:lpstr>
      <vt:lpstr>Two-Dimensional Motion</vt:lpstr>
      <vt:lpstr>Two-Dimensional Motion</vt:lpstr>
      <vt:lpstr>Two-Dimensional Motion</vt:lpstr>
      <vt:lpstr>Two-Dimensional Motion</vt:lpstr>
      <vt:lpstr>Two-Dimensional Motion</vt:lpstr>
      <vt:lpstr>Two-Dimensional Motion</vt:lpstr>
      <vt:lpstr>Think – Pair – Share</vt:lpstr>
      <vt:lpstr>Think – Pair – Share</vt:lpstr>
      <vt:lpstr>Problem-Solving Strategy:  Projectile Motion</vt:lpstr>
      <vt:lpstr>Relative Velocity </vt:lpstr>
      <vt:lpstr>Problem-Solving Strategy:  Relative Velocity</vt:lpstr>
      <vt:lpstr>Assessing to Learn</vt:lpstr>
      <vt:lpstr>Assessing to Learn</vt:lpstr>
      <vt:lpstr>TOPIC summary</vt:lpstr>
      <vt:lpstr>PowerPoint Presentation</vt:lpstr>
      <vt:lpstr>Topic Summary</vt:lpstr>
      <vt:lpstr>Topic Summary</vt:lpstr>
      <vt:lpstr>Topic Summary</vt:lpstr>
      <vt:lpstr>Topic Summary</vt:lpstr>
      <vt:lpstr>Topic Summary</vt:lpstr>
      <vt:lpstr>PowerPoint Presentation</vt:lpstr>
      <vt:lpstr>PowerPoint Presentation</vt:lpstr>
    </vt:vector>
  </TitlesOfParts>
  <Company>Kettering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Ludwigsen</dc:creator>
  <cp:lastModifiedBy>Neil Whitehead</cp:lastModifiedBy>
  <cp:revision>571</cp:revision>
  <dcterms:created xsi:type="dcterms:W3CDTF">2015-01-10T11:29:24Z</dcterms:created>
  <dcterms:modified xsi:type="dcterms:W3CDTF">2019-08-29T14:33:15Z</dcterms:modified>
</cp:coreProperties>
</file>