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tags/tag12.xml" ContentType="application/vnd.openxmlformats-officedocument.presentationml.tags+xml"/>
  <Override PartName="/ppt/notesSlides/notesSlide38.xml" ContentType="application/vnd.openxmlformats-officedocument.presentationml.notesSlide+xml"/>
  <Override PartName="/ppt/tags/tag13.xml" ContentType="application/vnd.openxmlformats-officedocument.presentationml.tags+xml"/>
  <Override PartName="/ppt/notesSlides/notesSlide39.xml" ContentType="application/vnd.openxmlformats-officedocument.presentationml.notesSlide+xml"/>
  <Override PartName="/ppt/tags/tag14.xml" ContentType="application/vnd.openxmlformats-officedocument.presentationml.tags+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43.xml" ContentType="application/vnd.openxmlformats-officedocument.presentationml.notesSlide+xml"/>
  <Override PartName="/ppt/tags/tag1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9.xml" ContentType="application/vnd.openxmlformats-officedocument.presentationml.tags+xml"/>
  <Override PartName="/ppt/notesSlides/notesSlide46.xml" ContentType="application/vnd.openxmlformats-officedocument.presentationml.notesSlide+xml"/>
  <Override PartName="/ppt/tags/tag20.xml" ContentType="application/vnd.openxmlformats-officedocument.presentationml.tags+xml"/>
  <Override PartName="/ppt/notesSlides/notesSlide47.xml" ContentType="application/vnd.openxmlformats-officedocument.presentationml.notesSlide+xml"/>
  <Override PartName="/ppt/tags/tag2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415" r:id="rId2"/>
    <p:sldId id="499" r:id="rId3"/>
    <p:sldId id="518" r:id="rId4"/>
    <p:sldId id="486" r:id="rId5"/>
    <p:sldId id="519" r:id="rId6"/>
    <p:sldId id="487" r:id="rId7"/>
    <p:sldId id="520" r:id="rId8"/>
    <p:sldId id="488" r:id="rId9"/>
    <p:sldId id="521" r:id="rId10"/>
    <p:sldId id="489" r:id="rId11"/>
    <p:sldId id="522" r:id="rId12"/>
    <p:sldId id="377" r:id="rId13"/>
    <p:sldId id="424" r:id="rId14"/>
    <p:sldId id="490" r:id="rId15"/>
    <p:sldId id="462" r:id="rId16"/>
    <p:sldId id="464" r:id="rId17"/>
    <p:sldId id="465" r:id="rId18"/>
    <p:sldId id="466" r:id="rId19"/>
    <p:sldId id="463" r:id="rId20"/>
    <p:sldId id="467" r:id="rId21"/>
    <p:sldId id="468" r:id="rId22"/>
    <p:sldId id="470" r:id="rId23"/>
    <p:sldId id="469" r:id="rId24"/>
    <p:sldId id="524" r:id="rId25"/>
    <p:sldId id="491" r:id="rId26"/>
    <p:sldId id="472" r:id="rId27"/>
    <p:sldId id="473" r:id="rId28"/>
    <p:sldId id="474" r:id="rId29"/>
    <p:sldId id="492" r:id="rId30"/>
    <p:sldId id="475" r:id="rId31"/>
    <p:sldId id="493" r:id="rId32"/>
    <p:sldId id="494" r:id="rId33"/>
    <p:sldId id="504" r:id="rId34"/>
    <p:sldId id="505" r:id="rId35"/>
    <p:sldId id="495" r:id="rId36"/>
    <p:sldId id="476" r:id="rId37"/>
    <p:sldId id="477" r:id="rId38"/>
    <p:sldId id="478" r:id="rId39"/>
    <p:sldId id="498" r:id="rId40"/>
    <p:sldId id="479" r:id="rId41"/>
    <p:sldId id="480" r:id="rId42"/>
    <p:sldId id="481" r:id="rId43"/>
    <p:sldId id="482" r:id="rId44"/>
    <p:sldId id="525" r:id="rId45"/>
    <p:sldId id="483" r:id="rId46"/>
    <p:sldId id="506" r:id="rId47"/>
    <p:sldId id="507" r:id="rId48"/>
    <p:sldId id="508" r:id="rId49"/>
    <p:sldId id="509" r:id="rId50"/>
    <p:sldId id="510" r:id="rId51"/>
    <p:sldId id="511" r:id="rId52"/>
    <p:sldId id="512" r:id="rId53"/>
    <p:sldId id="513" r:id="rId54"/>
    <p:sldId id="514" r:id="rId55"/>
    <p:sldId id="523" r:id="rId56"/>
    <p:sldId id="515" r:id="rId57"/>
    <p:sldId id="516" r:id="rId58"/>
    <p:sldId id="517" r:id="rId59"/>
    <p:sldId id="315" r:id="rId60"/>
    <p:sldId id="455" r:id="rId61"/>
    <p:sldId id="484" r:id="rId62"/>
    <p:sldId id="528" r:id="rId63"/>
    <p:sldId id="526" r:id="rId64"/>
    <p:sldId id="52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English" initials="SE" lastIdx="4" clrIdx="0">
    <p:extLst>
      <p:ext uri="{19B8F6BF-5375-455C-9EA6-DF929625EA0E}">
        <p15:presenceInfo xmlns:p15="http://schemas.microsoft.com/office/powerpoint/2012/main" userId="02bd840220db9d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57165" autoAdjust="0"/>
  </p:normalViewPr>
  <p:slideViewPr>
    <p:cSldViewPr snapToGrid="0" snapToObjects="1">
      <p:cViewPr varScale="1">
        <p:scale>
          <a:sx n="61" d="100"/>
          <a:sy n="61" d="100"/>
        </p:scale>
        <p:origin x="1664" y="19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890"/>
    </p:cViewPr>
  </p:sorterViewPr>
  <p:notesViewPr>
    <p:cSldViewPr snapToGrid="0" snapToObjects="1">
      <p:cViewPr varScale="1">
        <p:scale>
          <a:sx n="76" d="100"/>
          <a:sy n="76" d="100"/>
        </p:scale>
        <p:origin x="16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5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4" Type="http://schemas.openxmlformats.org/officeDocument/2006/relationships/image" Target="../media/image8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81CFA4-6DC3-3C44-997B-112D8169BB26}" type="datetimeFigureOut">
              <a:rPr lang="en-US" smtClean="0"/>
              <a:t>8/29/19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89803D-2241-B141-8AF3-0FD7F6C54ED9}" type="slidenum">
              <a:rPr lang="en-US" smtClean="0"/>
              <a:t>‹#›</a:t>
            </a:fld>
            <a:endParaRPr lang="en-US"/>
          </a:p>
        </p:txBody>
      </p:sp>
    </p:spTree>
    <p:extLst>
      <p:ext uri="{BB962C8B-B14F-4D97-AF65-F5344CB8AC3E}">
        <p14:creationId xmlns:p14="http://schemas.microsoft.com/office/powerpoint/2010/main" val="35733481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FD94FA-25A7-3A42-805F-E93AF82D3ACA}" type="datetimeFigureOut">
              <a:rPr lang="en-US" smtClean="0"/>
              <a:t>8/29/19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7E7F27-47DB-D94D-995F-E3088F8069A6}" type="slidenum">
              <a:rPr lang="en-US" smtClean="0"/>
              <a:t>‹#›</a:t>
            </a:fld>
            <a:endParaRPr lang="en-US"/>
          </a:p>
        </p:txBody>
      </p:sp>
    </p:spTree>
    <p:extLst>
      <p:ext uri="{BB962C8B-B14F-4D97-AF65-F5344CB8AC3E}">
        <p14:creationId xmlns:p14="http://schemas.microsoft.com/office/powerpoint/2010/main" val="21982675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a:t>
            </a:fld>
            <a:endParaRPr lang="en-US"/>
          </a:p>
        </p:txBody>
      </p:sp>
    </p:spTree>
    <p:extLst>
      <p:ext uri="{BB962C8B-B14F-4D97-AF65-F5344CB8AC3E}">
        <p14:creationId xmlns:p14="http://schemas.microsoft.com/office/powerpoint/2010/main" val="145094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figure shows the measured force on a car versus time for a car crash.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can be done to reduce or eliminate the chance of dying in a car crash? The most important factor is the collision time, which is the time it takes the person to come to rest. If this time can be increased by 10 to 100 times, the chances of survival in a car crash are much higher because the increase in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makes the contact force 10 to 100 times smaller. Seat belts restrain people so that they come to rest in about the same amount of time it takes to stop the car, typically about 0.15 s. This increases the effective collision time by an order of magnitude.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Air bags also increase the collision time. They absorb energy from the body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spread the contact force over an area of the body of about half a square meter, which helps prevent penetration wounds and fractures. Air bags must deploy very rapidly (in less than 10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in order to stop a human traveling at 27 m/s before he or she comes to rest against the steering column which is only about 3/10 of a meter away.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this works is accelerometers send a signal to discharge a bank of capacitors, which are devices that store electric charge. The capacitors ignite an explosive, which fills the air bag with gas very quickly. The electrical charge is stored in capacitors to make sure the air bag deploys even if the battery or car’s electrical system is damaged.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are seat belts and air bags worth it? Let’s see. If a 75-kg person traveling at 27 m/s is stopped by a seat belt in 0.15 s, the person experiences an average force [click to show equation] of about 14 </a:t>
            </a:r>
            <a:r>
              <a:rPr lang="en-US" sz="1200" kern="1200" dirty="0" err="1">
                <a:solidFill>
                  <a:schemeClr val="tx1"/>
                </a:solidFill>
                <a:effectLst/>
                <a:latin typeface="+mn-lt"/>
                <a:ea typeface="+mn-ea"/>
                <a:cs typeface="+mn-cs"/>
              </a:rPr>
              <a:t>kN</a:t>
            </a:r>
            <a:r>
              <a:rPr lang="en-US" sz="1200" kern="1200" dirty="0">
                <a:solidFill>
                  <a:schemeClr val="tx1"/>
                </a:solidFill>
                <a:effectLst/>
                <a:latin typeface="+mn-lt"/>
                <a:ea typeface="+mn-ea"/>
                <a:cs typeface="+mn-cs"/>
              </a:rPr>
              <a:t>, an average acceleration [click to show equation] of </a:t>
            </a:r>
            <a:r>
              <a:rPr lang="en-US" sz="1200" kern="1200" dirty="0" err="1">
                <a:solidFill>
                  <a:schemeClr val="tx1"/>
                </a:solidFill>
                <a:effectLst/>
                <a:latin typeface="+mn-lt"/>
                <a:ea typeface="+mn-ea"/>
                <a:cs typeface="+mn-cs"/>
              </a:rPr>
              <a:t>18</a:t>
            </a:r>
            <a:r>
              <a:rPr lang="en-US" sz="1200" i="1" kern="1200" dirty="0" err="1">
                <a:solidFill>
                  <a:schemeClr val="tx1"/>
                </a:solidFill>
                <a:effectLst/>
                <a:latin typeface="+mn-lt"/>
                <a:ea typeface="+mn-ea"/>
                <a:cs typeface="+mn-cs"/>
              </a:rPr>
              <a:t>g</a:t>
            </a:r>
            <a:r>
              <a:rPr lang="en-US" sz="1200" kern="1200" dirty="0">
                <a:solidFill>
                  <a:schemeClr val="tx1"/>
                </a:solidFill>
                <a:effectLst/>
                <a:latin typeface="+mn-lt"/>
                <a:ea typeface="+mn-ea"/>
                <a:cs typeface="+mn-cs"/>
              </a:rPr>
              <a:t>, and a whole-body pressure of 27,000 N/</a:t>
            </a:r>
            <a:r>
              <a:rPr lang="en-US" sz="1200" kern="1200" dirty="0" err="1">
                <a:solidFill>
                  <a:schemeClr val="tx1"/>
                </a:solidFill>
                <a:effectLst/>
                <a:latin typeface="+mn-lt"/>
                <a:ea typeface="+mn-ea"/>
                <a:cs typeface="+mn-cs"/>
              </a:rPr>
              <a:t>m</a:t>
            </a:r>
            <a:r>
              <a:rPr lang="en-US" sz="1200" kern="1200" baseline="30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for a contact area of one half of a</a:t>
            </a:r>
            <a:r>
              <a:rPr lang="en-US" sz="1200" kern="1200" baseline="0" dirty="0">
                <a:solidFill>
                  <a:schemeClr val="tx1"/>
                </a:solidFill>
                <a:effectLst/>
                <a:latin typeface="+mn-lt"/>
                <a:ea typeface="+mn-ea"/>
                <a:cs typeface="+mn-cs"/>
              </a:rPr>
              <a:t> square meter.</a:t>
            </a:r>
            <a:r>
              <a:rPr lang="en-US" sz="1200" kern="1200" dirty="0">
                <a:solidFill>
                  <a:schemeClr val="tx1"/>
                </a:solidFill>
                <a:effectLst/>
                <a:latin typeface="+mn-lt"/>
                <a:ea typeface="+mn-ea"/>
                <a:cs typeface="+mn-cs"/>
              </a:rPr>
              <a:t> These values are about one order of magnitude less than the values estimated earlier for an unprotected person and well below the thresholds for life-threatening injuries.</a:t>
            </a:r>
          </a:p>
        </p:txBody>
      </p:sp>
      <p:sp>
        <p:nvSpPr>
          <p:cNvPr id="4" name="Slide Number Placeholder 3"/>
          <p:cNvSpPr>
            <a:spLocks noGrp="1"/>
          </p:cNvSpPr>
          <p:nvPr>
            <p:ph type="sldNum" sz="quarter" idx="10"/>
          </p:nvPr>
        </p:nvSpPr>
        <p:spPr/>
        <p:txBody>
          <a:bodyPr/>
          <a:lstStyle/>
          <a:p>
            <a:fld id="{6E7E7F27-47DB-D94D-995F-E3088F8069A6}" type="slidenum">
              <a:rPr lang="en-US" smtClean="0"/>
              <a:t>20</a:t>
            </a:fld>
            <a:endParaRPr lang="en-US"/>
          </a:p>
        </p:txBody>
      </p:sp>
    </p:spTree>
    <p:extLst>
      <p:ext uri="{BB962C8B-B14F-4D97-AF65-F5344CB8AC3E}">
        <p14:creationId xmlns:p14="http://schemas.microsoft.com/office/powerpoint/2010/main" val="2530359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 collision occurs in an isolated system, the total momentum of the system remains constant both in magnitude and in direction. The momenta of the individual objects in the system may change, but the vector sum of </a:t>
            </a:r>
            <a:r>
              <a:rPr lang="en-US" sz="1200" i="1" kern="1200" dirty="0">
                <a:solidFill>
                  <a:schemeClr val="tx1"/>
                </a:solidFill>
                <a:effectLst/>
                <a:latin typeface="+mn-lt"/>
                <a:ea typeface="+mn-ea"/>
                <a:cs typeface="+mn-cs"/>
              </a:rPr>
              <a:t>all </a:t>
            </a:r>
            <a:r>
              <a:rPr lang="en-US" sz="1200" kern="1200" dirty="0">
                <a:solidFill>
                  <a:schemeClr val="tx1"/>
                </a:solidFill>
                <a:effectLst/>
                <a:latin typeface="+mn-lt"/>
                <a:ea typeface="+mn-ea"/>
                <a:cs typeface="+mn-cs"/>
              </a:rPr>
              <a:t>the momenta will not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collision may be the result of physical contact between two objects, as illustrated in the top figure. This is a common macroscopic event, for example when a pair of billiard balls or a baseball and a bat strike each other.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contact on a submicroscopic scale is hard to define accurately, we need to generalize</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notion of </a:t>
            </a:r>
            <a:r>
              <a:rPr lang="en-US" sz="1200" i="1" kern="1200" dirty="0">
                <a:solidFill>
                  <a:schemeClr val="tx1"/>
                </a:solidFill>
                <a:effectLst/>
                <a:latin typeface="+mn-lt"/>
                <a:ea typeface="+mn-ea"/>
                <a:cs typeface="+mn-cs"/>
              </a:rPr>
              <a:t>collision </a:t>
            </a:r>
            <a:r>
              <a:rPr lang="en-US" sz="1200" kern="1200" dirty="0">
                <a:solidFill>
                  <a:schemeClr val="tx1"/>
                </a:solidFill>
                <a:effectLst/>
                <a:latin typeface="+mn-lt"/>
                <a:ea typeface="+mn-ea"/>
                <a:cs typeface="+mn-cs"/>
              </a:rPr>
              <a:t>to that scale. Forces between two objects arise from the electrostatic interaction of the electrons in the surface atoms of the objects. We will see in a later topic that electric charges are either positive or negative. Charges with the same sign repel each other, and charges with opposite sign attract each other.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lower figure shows the collision between two positive charges. Because the two particles in the figure are both positively charged, they repel each other. During a microscopic collision, particles don’t need to touch in the normal sense in order to interact and transfer momentum.</a:t>
            </a:r>
          </a:p>
        </p:txBody>
      </p:sp>
      <p:sp>
        <p:nvSpPr>
          <p:cNvPr id="4" name="Slide Number Placeholder 3"/>
          <p:cNvSpPr>
            <a:spLocks noGrp="1"/>
          </p:cNvSpPr>
          <p:nvPr>
            <p:ph type="sldNum" sz="quarter" idx="10"/>
          </p:nvPr>
        </p:nvSpPr>
        <p:spPr/>
        <p:txBody>
          <a:bodyPr/>
          <a:lstStyle/>
          <a:p>
            <a:fld id="{6E7E7F27-47DB-D94D-995F-E3088F8069A6}" type="slidenum">
              <a:rPr lang="en-US" smtClean="0"/>
              <a:t>21</a:t>
            </a:fld>
            <a:endParaRPr lang="en-US"/>
          </a:p>
        </p:txBody>
      </p:sp>
    </p:spTree>
    <p:extLst>
      <p:ext uri="{BB962C8B-B14F-4D97-AF65-F5344CB8AC3E}">
        <p14:creationId xmlns:p14="http://schemas.microsoft.com/office/powerpoint/2010/main" val="220561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look at the figure, which shows an isolated system of two particles before and after they collide. By “isolated,” we mean that no external forces, such as the gravitational force or friction, act on the system. Before the collision, the velocities of the two particles are </a:t>
            </a:r>
            <a:r>
              <a:rPr lang="en-US" sz="1200" b="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1</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b="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2</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after the collision, the velocities are </a:t>
            </a:r>
            <a:r>
              <a:rPr lang="en-US" sz="1200" b="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1</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b="1" kern="1200" baseline="-250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2</a:t>
            </a:r>
            <a:r>
              <a:rPr lang="en-US" sz="1200" i="1" kern="1200" baseline="-25000" dirty="0" err="1">
                <a:solidFill>
                  <a:schemeClr val="tx1"/>
                </a:solidFill>
                <a:effectLst/>
                <a:latin typeface="+mn-lt"/>
                <a:ea typeface="+mn-ea"/>
                <a:cs typeface="+mn-cs"/>
              </a:rPr>
              <a:t>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apply the impulse–momentum theorem to the two masses. [click to show equations] Here, </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21</a:t>
            </a:r>
            <a:r>
              <a:rPr lang="en-US" sz="1200" kern="1200" dirty="0">
                <a:solidFill>
                  <a:schemeClr val="tx1"/>
                </a:solidFill>
                <a:effectLst/>
                <a:latin typeface="+mn-lt"/>
                <a:ea typeface="+mn-ea"/>
                <a:cs typeface="+mn-cs"/>
              </a:rPr>
              <a:t> is the average force exerted by </a:t>
            </a:r>
            <a:r>
              <a:rPr lang="en-US" sz="1200" i="1" kern="1200" baseline="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on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1</a:t>
            </a:r>
            <a:r>
              <a:rPr lang="en-US" sz="1200" kern="1200" dirty="0">
                <a:solidFill>
                  <a:schemeClr val="tx1"/>
                </a:solidFill>
                <a:effectLst/>
                <a:latin typeface="+mn-lt"/>
                <a:ea typeface="+mn-ea"/>
                <a:cs typeface="+mn-cs"/>
              </a:rPr>
              <a:t> during the collision and </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12</a:t>
            </a:r>
            <a:r>
              <a:rPr lang="en-US" sz="1200" kern="1200" dirty="0">
                <a:solidFill>
                  <a:schemeClr val="tx1"/>
                </a:solidFill>
                <a:effectLst/>
                <a:latin typeface="+mn-lt"/>
                <a:ea typeface="+mn-ea"/>
                <a:cs typeface="+mn-cs"/>
              </a:rPr>
              <a:t> is the average force exerted by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1</a:t>
            </a:r>
            <a:r>
              <a:rPr lang="en-US" sz="1200" kern="1200" dirty="0">
                <a:solidFill>
                  <a:schemeClr val="tx1"/>
                </a:solidFill>
                <a:effectLst/>
                <a:latin typeface="+mn-lt"/>
                <a:ea typeface="+mn-ea"/>
                <a:cs typeface="+mn-cs"/>
              </a:rPr>
              <a:t> on </a:t>
            </a:r>
            <a:r>
              <a:rPr lang="en-US" sz="1200" i="1" kern="1200" baseline="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during the collision.</a:t>
            </a:r>
          </a:p>
        </p:txBody>
      </p:sp>
      <p:sp>
        <p:nvSpPr>
          <p:cNvPr id="4" name="Slide Number Placeholder 3"/>
          <p:cNvSpPr>
            <a:spLocks noGrp="1"/>
          </p:cNvSpPr>
          <p:nvPr>
            <p:ph type="sldNum" sz="quarter" idx="10"/>
          </p:nvPr>
        </p:nvSpPr>
        <p:spPr/>
        <p:txBody>
          <a:bodyPr/>
          <a:lstStyle/>
          <a:p>
            <a:fld id="{6E7E7F27-47DB-D94D-995F-E3088F8069A6}" type="slidenum">
              <a:rPr lang="en-US" smtClean="0"/>
              <a:t>22</a:t>
            </a:fld>
            <a:endParaRPr lang="en-US"/>
          </a:p>
        </p:txBody>
      </p:sp>
    </p:spTree>
    <p:extLst>
      <p:ext uri="{BB962C8B-B14F-4D97-AF65-F5344CB8AC3E}">
        <p14:creationId xmlns:p14="http://schemas.microsoft.com/office/powerpoint/2010/main" val="4273108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use average values for </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21</a:t>
            </a:r>
            <a:r>
              <a:rPr lang="en-US" sz="1200" kern="1200" dirty="0">
                <a:solidFill>
                  <a:schemeClr val="tx1"/>
                </a:solidFill>
                <a:effectLst/>
                <a:latin typeface="+mn-lt"/>
                <a:ea typeface="+mn-ea"/>
                <a:cs typeface="+mn-cs"/>
              </a:rPr>
              <a:t> and </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12</a:t>
            </a:r>
            <a:r>
              <a:rPr lang="en-US" sz="1200" kern="1200" dirty="0">
                <a:solidFill>
                  <a:schemeClr val="tx1"/>
                </a:solidFill>
                <a:effectLst/>
                <a:latin typeface="+mn-lt"/>
                <a:ea typeface="+mn-ea"/>
                <a:cs typeface="+mn-cs"/>
              </a:rPr>
              <a:t> even though the actual forces may vary in time in a complicated way, as is the case in this figure. Newton’s third law states that at all times these two forces are equal in magnitude and opposite in direction. [click to show equation] Also, the two forces act over the same time interval. As a result, after substituting the expressions obtained for </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21</a:t>
            </a:r>
            <a:r>
              <a:rPr lang="en-US" sz="1200" kern="1200" dirty="0">
                <a:solidFill>
                  <a:schemeClr val="tx1"/>
                </a:solidFill>
                <a:effectLst/>
                <a:latin typeface="+mn-lt"/>
                <a:ea typeface="+mn-ea"/>
                <a:cs typeface="+mn-cs"/>
              </a:rPr>
              <a:t> and </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12</a:t>
            </a:r>
            <a:r>
              <a:rPr lang="en-US" sz="1200" kern="1200" dirty="0">
                <a:solidFill>
                  <a:schemeClr val="tx1"/>
                </a:solidFill>
                <a:effectLst/>
                <a:latin typeface="+mn-lt"/>
                <a:ea typeface="+mn-ea"/>
                <a:cs typeface="+mn-cs"/>
              </a:rPr>
              <a:t>, [click to show equation] we have the relationship shown. This equation can be rearranged to give an important result. [click to show equation]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result is a special case of the law of </a:t>
            </a:r>
            <a:r>
              <a:rPr lang="en-US" sz="1200" b="1" kern="1200" dirty="0">
                <a:solidFill>
                  <a:schemeClr val="tx1"/>
                </a:solidFill>
                <a:effectLst/>
                <a:latin typeface="+mn-lt"/>
                <a:ea typeface="+mn-ea"/>
                <a:cs typeface="+mn-cs"/>
              </a:rPr>
              <a:t>conservation of momentum </a:t>
            </a:r>
            <a:r>
              <a:rPr lang="en-US" sz="1200" kern="1200" dirty="0">
                <a:solidFill>
                  <a:schemeClr val="tx1"/>
                </a:solidFill>
                <a:effectLst/>
                <a:latin typeface="+mn-lt"/>
                <a:ea typeface="+mn-ea"/>
                <a:cs typeface="+mn-cs"/>
              </a:rPr>
              <a:t>and is true of isolated systems containing any number of interacting objects. When no net external force acts on a system, the total momentum of the system remains constant in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23</a:t>
            </a:fld>
            <a:endParaRPr lang="en-US"/>
          </a:p>
        </p:txBody>
      </p:sp>
    </p:spTree>
    <p:extLst>
      <p:ext uri="{BB962C8B-B14F-4D97-AF65-F5344CB8AC3E}">
        <p14:creationId xmlns:p14="http://schemas.microsoft.com/office/powerpoint/2010/main" val="142238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use this conservation law, you need to define the isolated system. For example, a person jumping upwards from rest might appear to violate conservation of momentum, because initially his momentum is zero and suddenly he’s leaving the ground with velocity </a:t>
            </a:r>
            <a:r>
              <a:rPr lang="en-US" sz="1200" b="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The flaw in this reasoning lies in the fact that the jumper isn’t an isolated system. In jumping, he exerts a downward force on Earth, changing its momentum. This change in Earth’s momentum isn’t noticeable because of Earth’s gargantuan mass compared to the person’s. When we define the system to be </a:t>
            </a:r>
            <a:r>
              <a:rPr lang="en-US" sz="1200" i="1" kern="1200" dirty="0">
                <a:solidFill>
                  <a:schemeClr val="tx1"/>
                </a:solidFill>
                <a:effectLst/>
                <a:latin typeface="+mn-lt"/>
                <a:ea typeface="+mn-ea"/>
                <a:cs typeface="+mn-cs"/>
              </a:rPr>
              <a:t>the person and Earth, </a:t>
            </a:r>
            <a:r>
              <a:rPr lang="en-US" sz="1200" kern="1200" dirty="0">
                <a:solidFill>
                  <a:schemeClr val="tx1"/>
                </a:solidFill>
                <a:effectLst/>
                <a:latin typeface="+mn-lt"/>
                <a:ea typeface="+mn-ea"/>
                <a:cs typeface="+mn-cs"/>
              </a:rPr>
              <a:t>momentum is conserved.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Action and reaction, and the accompanying exchange of momentum between two objects, is responsible for the phenomenon known as </a:t>
            </a:r>
            <a:r>
              <a:rPr lang="en-US" sz="1200" i="1" kern="1200" dirty="0">
                <a:solidFill>
                  <a:schemeClr val="tx1"/>
                </a:solidFill>
                <a:effectLst/>
                <a:latin typeface="+mn-lt"/>
                <a:ea typeface="+mn-ea"/>
                <a:cs typeface="+mn-cs"/>
              </a:rPr>
              <a:t>recoil.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24</a:t>
            </a:fld>
            <a:endParaRPr lang="en-US"/>
          </a:p>
        </p:txBody>
      </p:sp>
    </p:spTree>
    <p:extLst>
      <p:ext uri="{BB962C8B-B14F-4D97-AF65-F5344CB8AC3E}">
        <p14:creationId xmlns:p14="http://schemas.microsoft.com/office/powerpoint/2010/main" val="2075013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up with your own answer, and then share it with a classmate. Discuss it a bit; we’ll talk as a large group in a minute and a half.</a:t>
            </a:r>
          </a:p>
          <a:p>
            <a:endParaRPr lang="en-US" dirty="0"/>
          </a:p>
          <a:p>
            <a:pPr marL="0" indent="0">
              <a:buClr>
                <a:schemeClr val="tx1"/>
              </a:buClr>
              <a:buFontTx/>
              <a:buNone/>
            </a:pPr>
            <a:r>
              <a:rPr lang="en-US" b="1" dirty="0"/>
              <a:t>Answer:</a:t>
            </a:r>
            <a:r>
              <a:rPr lang="en-US" b="1" baseline="0" dirty="0"/>
              <a:t> </a:t>
            </a:r>
            <a:r>
              <a:rPr lang="en-US" altLang="en-US" sz="1200" dirty="0"/>
              <a:t>moves toward the shore</a:t>
            </a:r>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Because the momentum of the system (boy + raft) remains constant with zero magnitude, the raft moves towards the shore as the boy walks away from the shore.</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25</a:t>
            </a:fld>
            <a:endParaRPr lang="en-US"/>
          </a:p>
        </p:txBody>
      </p:sp>
    </p:spTree>
    <p:extLst>
      <p:ext uri="{BB962C8B-B14F-4D97-AF65-F5344CB8AC3E}">
        <p14:creationId xmlns:p14="http://schemas.microsoft.com/office/powerpoint/2010/main" val="881297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the total momentum of an isolated system is conserved, in general the total kinetic energy isn’t conserved, because some of the kinetic energy is converted to internal energy, sound energy, and the work needed to permanently deform the objects involved.</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Take</a:t>
            </a:r>
            <a:r>
              <a:rPr lang="en-US" sz="1200" b="0" kern="1200" baseline="0" dirty="0">
                <a:solidFill>
                  <a:schemeClr val="tx1"/>
                </a:solidFill>
                <a:effectLst/>
                <a:latin typeface="+mn-lt"/>
                <a:ea typeface="+mn-ea"/>
                <a:cs typeface="+mn-cs"/>
              </a:rPr>
              <a:t> a look at the figure of a golf club hitting a ball. You can see that during impact the club head momentarily flattens the side of the golf ball. In a similar way, t</a:t>
            </a:r>
            <a:r>
              <a:rPr lang="en-US" sz="1200" kern="1200" dirty="0">
                <a:solidFill>
                  <a:schemeClr val="tx1"/>
                </a:solidFill>
                <a:effectLst/>
                <a:latin typeface="+mn-lt"/>
                <a:ea typeface="+mn-ea"/>
                <a:cs typeface="+mn-cs"/>
              </a:rPr>
              <a:t>he collision of a rubber ball with a hard surface is inelastic, because some of the kinetic energy is lost when the ball is deformed during contact with the surface.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to show text] </a:t>
            </a:r>
            <a:r>
              <a:rPr lang="en-US" sz="1200" b="1" kern="1200" dirty="0">
                <a:solidFill>
                  <a:schemeClr val="tx1"/>
                </a:solidFill>
                <a:effectLst/>
                <a:latin typeface="+mn-lt"/>
                <a:ea typeface="+mn-ea"/>
                <a:cs typeface="+mn-cs"/>
              </a:rPr>
              <a:t>We define an inelastic collision as a collision in which momentum is conserved, but kinetic energy is not. </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[click to show text] </a:t>
            </a:r>
            <a:r>
              <a:rPr lang="en-US" sz="1200" b="1" kern="1200" dirty="0">
                <a:solidFill>
                  <a:schemeClr val="tx1"/>
                </a:solidFill>
                <a:effectLst/>
                <a:latin typeface="+mn-lt"/>
                <a:ea typeface="+mn-ea"/>
                <a:cs typeface="+mn-cs"/>
              </a:rPr>
              <a:t>When two objects collide and stick together, the collision is called </a:t>
            </a:r>
            <a:r>
              <a:rPr lang="en-US" sz="1200" b="1" i="1" kern="1200" dirty="0">
                <a:solidFill>
                  <a:schemeClr val="tx1"/>
                </a:solidFill>
                <a:effectLst/>
                <a:latin typeface="+mn-lt"/>
                <a:ea typeface="+mn-ea"/>
                <a:cs typeface="+mn-cs"/>
              </a:rPr>
              <a:t>perfectly inelastic. </a:t>
            </a:r>
          </a:p>
          <a:p>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if two pieces of putty collide, they stick together and move with some common velocity after the collision. When a meteorite collides head on with Earth and becomes buried, the collision is considered perfectly inelastic. Only in very special circumstances is all the initial kinetic energy lost in a perfectly inelastic collision. </a:t>
            </a:r>
          </a:p>
        </p:txBody>
      </p:sp>
      <p:sp>
        <p:nvSpPr>
          <p:cNvPr id="4" name="Slide Number Placeholder 3"/>
          <p:cNvSpPr>
            <a:spLocks noGrp="1"/>
          </p:cNvSpPr>
          <p:nvPr>
            <p:ph type="sldNum" sz="quarter" idx="10"/>
          </p:nvPr>
        </p:nvSpPr>
        <p:spPr/>
        <p:txBody>
          <a:bodyPr/>
          <a:lstStyle/>
          <a:p>
            <a:fld id="{6E7E7F27-47DB-D94D-995F-E3088F8069A6}" type="slidenum">
              <a:rPr lang="en-US" smtClean="0"/>
              <a:t>26</a:t>
            </a:fld>
            <a:endParaRPr lang="en-US"/>
          </a:p>
        </p:txBody>
      </p:sp>
    </p:spTree>
    <p:extLst>
      <p:ext uri="{BB962C8B-B14F-4D97-AF65-F5344CB8AC3E}">
        <p14:creationId xmlns:p14="http://schemas.microsoft.com/office/powerpoint/2010/main" val="1771553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 elastic collision is defined as one in which both momentum and kinetic energy are conserved.</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Nearly perfectly elastic collisions are collisions between billiard balls and the collisions of air molecules with the walls of a container at ordinary temperatures. Macroscopic collisions, like between billiard balls, are only approximately elastic, because some loss of kinetic energy takes place—for example, in the clicking sound when two balls strike each other. Perfectly elastic collisions do occur between atomic and subatomic particles.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Elastic and perfectly inelastic collisions are </a:t>
            </a:r>
            <a:r>
              <a:rPr lang="en-US" sz="1200" i="1" kern="1200" dirty="0">
                <a:solidFill>
                  <a:schemeClr val="tx1"/>
                </a:solidFill>
                <a:effectLst/>
                <a:latin typeface="+mn-lt"/>
                <a:ea typeface="+mn-ea"/>
                <a:cs typeface="+mn-cs"/>
              </a:rPr>
              <a:t>limiting </a:t>
            </a:r>
            <a:r>
              <a:rPr lang="en-US" sz="1200" kern="1200" dirty="0">
                <a:solidFill>
                  <a:schemeClr val="tx1"/>
                </a:solidFill>
                <a:effectLst/>
                <a:latin typeface="+mn-lt"/>
                <a:ea typeface="+mn-ea"/>
                <a:cs typeface="+mn-cs"/>
              </a:rPr>
              <a:t>cases; most actual collisions fall into a range in between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practical application, an inelastic collision is used to detect glaucoma, a disease in which the pressure inside the eye builds up and leads to blindness by damaging the cells of the retina. In this application, medical professionals use a device called a </a:t>
            </a:r>
            <a:r>
              <a:rPr lang="en-US" sz="1200" i="1" kern="1200" dirty="0">
                <a:solidFill>
                  <a:schemeClr val="tx1"/>
                </a:solidFill>
                <a:effectLst/>
                <a:latin typeface="+mn-lt"/>
                <a:ea typeface="+mn-ea"/>
                <a:cs typeface="+mn-cs"/>
              </a:rPr>
              <a:t>tonometer </a:t>
            </a:r>
            <a:r>
              <a:rPr lang="en-US" sz="1200" kern="1200" dirty="0">
                <a:solidFill>
                  <a:schemeClr val="tx1"/>
                </a:solidFill>
                <a:effectLst/>
                <a:latin typeface="+mn-lt"/>
                <a:ea typeface="+mn-ea"/>
                <a:cs typeface="+mn-cs"/>
              </a:rPr>
              <a:t>to measure the pressure inside the eye. This device releases a puff of air against the outer surface of the eye and measures the speed of the air after reflection from the eye. At normal pressure, the eye is slightly spongy, and the pulse is reflected at low speed. As the pressure inside the eye increases, the outer surface becomes more rigid, and the speed of the reflected pulse increases. In this way, the speed of the reflected puff of air can measure the internal pressure of the eye.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credit: </a:t>
            </a:r>
          </a:p>
          <a:p>
            <a:r>
              <a:rPr lang="en-US" sz="1200" kern="1200" dirty="0">
                <a:solidFill>
                  <a:schemeClr val="tx1"/>
                </a:solidFill>
                <a:effectLst/>
                <a:latin typeface="+mn-lt"/>
                <a:ea typeface="+mn-ea"/>
                <a:cs typeface="+mn-cs"/>
              </a:rPr>
              <a:t>https://commons.wikimedia.org/wiki/File%3ABlackball_02.jpg</a:t>
            </a:r>
          </a:p>
          <a:p>
            <a:r>
              <a:rPr lang="en-US" dirty="0">
                <a:solidFill>
                  <a:srgbClr val="FF0000"/>
                </a:solidFill>
              </a:rPr>
              <a:t>By 0x010C (Own work) [CC BY-SA 4.0 (http://creativecommons.org/licenses/by-sa/4.0)], via Wikimedia Commons [Public Domain]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27</a:t>
            </a:fld>
            <a:endParaRPr lang="en-US"/>
          </a:p>
        </p:txBody>
      </p:sp>
    </p:spTree>
    <p:extLst>
      <p:ext uri="{BB962C8B-B14F-4D97-AF65-F5344CB8AC3E}">
        <p14:creationId xmlns:p14="http://schemas.microsoft.com/office/powerpoint/2010/main" val="443218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 summary of the three types of collisions.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an elastic collision, both momentum and kinetic energy are conserved.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an inelastic collision, momentum is conserved but kinetic energy is not.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 </a:t>
            </a:r>
            <a:r>
              <a:rPr lang="en-US" sz="1200" i="1" kern="1200" dirty="0">
                <a:solidFill>
                  <a:schemeClr val="tx1"/>
                </a:solidFill>
                <a:effectLst/>
                <a:latin typeface="+mn-lt"/>
                <a:ea typeface="+mn-ea"/>
                <a:cs typeface="+mn-cs"/>
              </a:rPr>
              <a:t>perfectly </a:t>
            </a:r>
            <a:r>
              <a:rPr lang="en-US" sz="1200" kern="1200" dirty="0">
                <a:solidFill>
                  <a:schemeClr val="tx1"/>
                </a:solidFill>
                <a:effectLst/>
                <a:latin typeface="+mn-lt"/>
                <a:ea typeface="+mn-ea"/>
                <a:cs typeface="+mn-cs"/>
              </a:rPr>
              <a:t>inelastic collision, momentum is conserved, kinetic energy is not, and the two objects stick together after the collision, so their final velocities are the same. </a:t>
            </a:r>
          </a:p>
        </p:txBody>
      </p:sp>
      <p:sp>
        <p:nvSpPr>
          <p:cNvPr id="4" name="Slide Number Placeholder 3"/>
          <p:cNvSpPr>
            <a:spLocks noGrp="1"/>
          </p:cNvSpPr>
          <p:nvPr>
            <p:ph type="sldNum" sz="quarter" idx="10"/>
          </p:nvPr>
        </p:nvSpPr>
        <p:spPr/>
        <p:txBody>
          <a:bodyPr/>
          <a:lstStyle/>
          <a:p>
            <a:fld id="{6E7E7F27-47DB-D94D-995F-E3088F8069A6}" type="slidenum">
              <a:rPr lang="en-US" smtClean="0"/>
              <a:t>28</a:t>
            </a:fld>
            <a:endParaRPr lang="en-US"/>
          </a:p>
        </p:txBody>
      </p:sp>
    </p:spTree>
    <p:extLst>
      <p:ext uri="{BB962C8B-B14F-4D97-AF65-F5344CB8AC3E}">
        <p14:creationId xmlns:p14="http://schemas.microsoft.com/office/powerpoint/2010/main" val="1211674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Choose your answer, check with a neighbor, and we’ll talk about it as a class in two minutes.</a:t>
            </a:r>
          </a:p>
          <a:p>
            <a:endParaRPr lang="en-US" dirty="0"/>
          </a:p>
          <a:p>
            <a:pPr marL="0" marR="0" indent="0" algn="l" defTabSz="457200" rtl="0" eaLnBrk="1" fontAlgn="auto" latinLnBrk="0" hangingPunct="1">
              <a:lnSpc>
                <a:spcPct val="100000"/>
              </a:lnSpc>
              <a:spcBef>
                <a:spcPts val="0"/>
              </a:spcBef>
              <a:spcAft>
                <a:spcPts val="0"/>
              </a:spcAft>
              <a:buClr>
                <a:schemeClr val="tx1"/>
              </a:buClr>
              <a:buSzTx/>
              <a:buFontTx/>
              <a:buNone/>
              <a:tabLst/>
              <a:defRPr/>
            </a:pPr>
            <a:r>
              <a:rPr lang="en-US" b="1" dirty="0"/>
              <a:t>Answer:</a:t>
            </a:r>
            <a:r>
              <a:rPr lang="en-US" b="1" baseline="0" dirty="0"/>
              <a:t> </a:t>
            </a:r>
            <a:r>
              <a:rPr lang="en-US" altLang="en-US" sz="1200" dirty="0"/>
              <a:t>the change in the magnitude of momentum is the same for both</a:t>
            </a:r>
          </a:p>
          <a:p>
            <a:pPr marL="0" indent="0">
              <a:buClr>
                <a:schemeClr val="tx1"/>
              </a:buClr>
              <a:buFontTx/>
              <a:buNone/>
            </a:pPr>
            <a:endParaRPr lang="en-US" altLang="en-US" sz="1200"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total momentum of the car-truck system is conserved. Hence, any change in momentum of the truck must be counterbalanced by an equal magnitude change of opposite sign in the momentum of the car.</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29</a:t>
            </a:fld>
            <a:endParaRPr lang="en-US"/>
          </a:p>
        </p:txBody>
      </p:sp>
    </p:spTree>
    <p:extLst>
      <p:ext uri="{BB962C8B-B14F-4D97-AF65-F5344CB8AC3E}">
        <p14:creationId xmlns:p14="http://schemas.microsoft.com/office/powerpoint/2010/main" val="289177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topic we will be answering questions such as what happens when two automobiles collide and how rockets work. We first need to introduce the concept of </a:t>
            </a:r>
            <a:r>
              <a:rPr lang="en-US" sz="1200" i="1" kern="1200" dirty="0">
                <a:solidFill>
                  <a:schemeClr val="tx1"/>
                </a:solidFill>
                <a:effectLst/>
                <a:latin typeface="+mn-lt"/>
                <a:ea typeface="+mn-ea"/>
                <a:cs typeface="+mn-cs"/>
              </a:rPr>
              <a:t>momentum. </a:t>
            </a:r>
            <a:r>
              <a:rPr lang="en-US" sz="1200" kern="1200" dirty="0">
                <a:solidFill>
                  <a:schemeClr val="tx1"/>
                </a:solidFill>
                <a:effectLst/>
                <a:latin typeface="+mn-lt"/>
                <a:ea typeface="+mn-ea"/>
                <a:cs typeface="+mn-cs"/>
              </a:rPr>
              <a:t>Intuitively, you know that anyone or anything that has a lot of momentum is going to be hard to stop. Physically, the more momentum an object has, the more force has to be applied to stop it in a given time. This concept leads to one of the most powerful principles in physics: </a:t>
            </a:r>
            <a:r>
              <a:rPr lang="en-US" sz="1200" i="1" kern="1200" dirty="0">
                <a:solidFill>
                  <a:schemeClr val="tx1"/>
                </a:solidFill>
                <a:effectLst/>
                <a:latin typeface="+mn-lt"/>
                <a:ea typeface="+mn-ea"/>
                <a:cs typeface="+mn-cs"/>
              </a:rPr>
              <a:t>conservation of momentum. </a:t>
            </a:r>
            <a:endParaRPr lang="en-US" altLang="en-US" dirty="0">
              <a:solidFill>
                <a:srgbClr val="FFFF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12</a:t>
            </a:fld>
            <a:endParaRPr lang="en-US"/>
          </a:p>
        </p:txBody>
      </p:sp>
    </p:spTree>
    <p:extLst>
      <p:ext uri="{BB962C8B-B14F-4D97-AF65-F5344CB8AC3E}">
        <p14:creationId xmlns:p14="http://schemas.microsoft.com/office/powerpoint/2010/main" val="162156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two objects with masses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1</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moving with known initial velocity components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1</a:t>
            </a:r>
            <a:r>
              <a:rPr lang="en-US" sz="1200" i="1" kern="1200" baseline="-25000" dirty="0" err="1">
                <a:solidFill>
                  <a:schemeClr val="tx1"/>
                </a:solidFill>
                <a:effectLst/>
                <a:latin typeface="+mn-lt"/>
                <a:ea typeface="+mn-ea"/>
                <a:cs typeface="+mn-cs"/>
              </a:rPr>
              <a:t>i</a:t>
            </a:r>
            <a:r>
              <a:rPr lang="en-US" sz="1200" i="1"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2</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along a straight line, as shown in the top figure. If the two objects collide head-on, stick together, and move with a common velocity component </a:t>
            </a:r>
            <a:r>
              <a:rPr lang="en-US" sz="1200" i="1" kern="1200" dirty="0" err="1">
                <a:solidFill>
                  <a:schemeClr val="tx1"/>
                </a:solidFill>
                <a:effectLst/>
                <a:latin typeface="+mn-lt"/>
                <a:ea typeface="+mn-ea"/>
                <a:cs typeface="+mn-cs"/>
              </a:rPr>
              <a:t>v</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after the collision, then the collision is perfectly inelastic, as you can see in the bottom figure.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the total momentum of the two-object isolated system before the collision equals the total momentum of the combined-object system after the collision, we can solve our momentum</a:t>
            </a:r>
            <a:r>
              <a:rPr lang="en-US" sz="1200" kern="1200" baseline="0" dirty="0">
                <a:solidFill>
                  <a:schemeClr val="tx1"/>
                </a:solidFill>
                <a:effectLst/>
                <a:latin typeface="+mn-lt"/>
                <a:ea typeface="+mn-ea"/>
                <a:cs typeface="+mn-cs"/>
              </a:rPr>
              <a:t> equation [click to show equation] </a:t>
            </a:r>
            <a:r>
              <a:rPr lang="en-US" sz="1200" kern="1200" dirty="0">
                <a:solidFill>
                  <a:schemeClr val="tx1"/>
                </a:solidFill>
                <a:effectLst/>
                <a:latin typeface="+mn-lt"/>
                <a:ea typeface="+mn-ea"/>
                <a:cs typeface="+mn-cs"/>
              </a:rPr>
              <a:t>for the final velocity just using conservation of momentum. [click to show equation]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Notice that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1</a:t>
            </a:r>
            <a:r>
              <a:rPr lang="en-US" sz="1200" i="1" kern="1200" baseline="-250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2</a:t>
            </a:r>
            <a:r>
              <a:rPr lang="en-US" sz="1200" i="1" kern="1200" baseline="-250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v</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represent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-components of the velocity vectors, so you will need to be very careful when substituting known values, and pay careful attention to the signs. For example, in the top figure,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1</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would have a positive value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1</a:t>
            </a:r>
            <a:r>
              <a:rPr lang="en-US" sz="1200" kern="1200" dirty="0">
                <a:solidFill>
                  <a:schemeClr val="tx1"/>
                </a:solidFill>
                <a:effectLst/>
                <a:latin typeface="+mn-lt"/>
                <a:ea typeface="+mn-ea"/>
                <a:cs typeface="+mn-cs"/>
              </a:rPr>
              <a:t> moving to the right), whereas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2</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would have a negative value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moving to the left).</a:t>
            </a:r>
          </a:p>
        </p:txBody>
      </p:sp>
      <p:sp>
        <p:nvSpPr>
          <p:cNvPr id="4" name="Slide Number Placeholder 3"/>
          <p:cNvSpPr>
            <a:spLocks noGrp="1"/>
          </p:cNvSpPr>
          <p:nvPr>
            <p:ph type="sldNum" sz="quarter" idx="10"/>
          </p:nvPr>
        </p:nvSpPr>
        <p:spPr/>
        <p:txBody>
          <a:bodyPr/>
          <a:lstStyle/>
          <a:p>
            <a:fld id="{6E7E7F27-47DB-D94D-995F-E3088F8069A6}" type="slidenum">
              <a:rPr lang="en-US" smtClean="0"/>
              <a:t>30</a:t>
            </a:fld>
            <a:endParaRPr lang="en-US"/>
          </a:p>
        </p:txBody>
      </p:sp>
    </p:spTree>
    <p:extLst>
      <p:ext uri="{BB962C8B-B14F-4D97-AF65-F5344CB8AC3E}">
        <p14:creationId xmlns:p14="http://schemas.microsoft.com/office/powerpoint/2010/main" val="1936463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talk it over with a classmate, and then we’ll hear your ideas in about two minutes.</a:t>
            </a:r>
          </a:p>
          <a:p>
            <a:pPr marL="0" marR="0" indent="0" algn="l" defTabSz="457200" rtl="0" eaLnBrk="1" fontAlgn="auto" latinLnBrk="0" hangingPunct="1">
              <a:lnSpc>
                <a:spcPct val="100000"/>
              </a:lnSpc>
              <a:spcBef>
                <a:spcPts val="0"/>
              </a:spcBef>
              <a:spcAft>
                <a:spcPts val="0"/>
              </a:spcAft>
              <a:buClr>
                <a:schemeClr val="tx1"/>
              </a:buClr>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
                <a:schemeClr val="tx1"/>
              </a:buClr>
              <a:buSzTx/>
              <a:buFontTx/>
              <a:buNone/>
              <a:tabLst/>
              <a:defRPr/>
            </a:pPr>
            <a:r>
              <a:rPr lang="en-US" b="1" dirty="0"/>
              <a:t>Answer:</a:t>
            </a:r>
            <a:r>
              <a:rPr lang="en-US" b="1" baseline="0" dirty="0"/>
              <a:t> </a:t>
            </a:r>
            <a:r>
              <a:rPr lang="en-US" altLang="en-US" sz="1200" dirty="0"/>
              <a:t>0</a:t>
            </a:r>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total momentum of the two-object system is zero before collision. To conserve momentum, the momentum of the combined object must be zero after the collision. Thus, the combined object must be at rest after the collision.</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31</a:t>
            </a:fld>
            <a:endParaRPr lang="en-US"/>
          </a:p>
        </p:txBody>
      </p:sp>
    </p:spTree>
    <p:extLst>
      <p:ext uri="{BB962C8B-B14F-4D97-AF65-F5344CB8AC3E}">
        <p14:creationId xmlns:p14="http://schemas.microsoft.com/office/powerpoint/2010/main" val="53055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it out for yourself, check with a neighbor, and be ready to explain your thinking in two minutes.</a:t>
            </a:r>
          </a:p>
          <a:p>
            <a:pPr marL="0" marR="0" indent="0" algn="l" defTabSz="457200" rtl="0" eaLnBrk="1" fontAlgn="auto" latinLnBrk="0" hangingPunct="1">
              <a:lnSpc>
                <a:spcPct val="100000"/>
              </a:lnSpc>
              <a:spcBef>
                <a:spcPts val="0"/>
              </a:spcBef>
              <a:spcAft>
                <a:spcPts val="0"/>
              </a:spcAft>
              <a:buClr>
                <a:schemeClr val="tx1"/>
              </a:buClr>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
                <a:schemeClr val="tx1"/>
              </a:buClr>
              <a:buSzTx/>
              <a:buFontTx/>
              <a:buNone/>
              <a:tabLst/>
              <a:defRPr/>
            </a:pPr>
            <a:r>
              <a:rPr lang="en-US" b="1" dirty="0"/>
              <a:t>Answer:</a:t>
            </a:r>
            <a:r>
              <a:rPr lang="en-US" b="1" baseline="0" dirty="0"/>
              <a:t> </a:t>
            </a:r>
            <a:r>
              <a:rPr lang="en-US" altLang="en-US" sz="1200" dirty="0"/>
              <a:t>perfectly inelastic</a:t>
            </a:r>
          </a:p>
          <a:p>
            <a:pPr marL="0" indent="0">
              <a:buClr>
                <a:schemeClr val="tx1"/>
              </a:buClr>
              <a:buFontTx/>
              <a:buNone/>
            </a:pPr>
            <a:endParaRPr lang="en-US" altLang="en-US" sz="1200"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Any collision in which the two objects stick together afterwards is perfectly inelastic.</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32</a:t>
            </a:fld>
            <a:endParaRPr lang="en-US"/>
          </a:p>
        </p:txBody>
      </p:sp>
    </p:spTree>
    <p:extLst>
      <p:ext uri="{BB962C8B-B14F-4D97-AF65-F5344CB8AC3E}">
        <p14:creationId xmlns:p14="http://schemas.microsoft.com/office/powerpoint/2010/main" val="3413221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your answer, compare with a classmate or two, and then we’ll discuss it in about two minutes.</a:t>
            </a:r>
          </a:p>
          <a:p>
            <a:endParaRPr lang="en-US" dirty="0"/>
          </a:p>
          <a:p>
            <a:pPr marL="0" marR="0" indent="0" algn="l" defTabSz="457200" rtl="0" eaLnBrk="1" fontAlgn="auto" latinLnBrk="0" hangingPunct="1">
              <a:lnSpc>
                <a:spcPct val="100000"/>
              </a:lnSpc>
              <a:spcBef>
                <a:spcPts val="0"/>
              </a:spcBef>
              <a:spcAft>
                <a:spcPts val="0"/>
              </a:spcAft>
              <a:buClr>
                <a:schemeClr val="tx1"/>
              </a:buClr>
              <a:buSzTx/>
              <a:buFontTx/>
              <a:buNone/>
              <a:tabLst/>
              <a:defRPr/>
            </a:pPr>
            <a:r>
              <a:rPr lang="en-US" b="1" dirty="0"/>
              <a:t>Answer:</a:t>
            </a:r>
            <a:r>
              <a:rPr lang="en-US" b="1" baseline="0" dirty="0"/>
              <a:t> </a:t>
            </a:r>
            <a:r>
              <a:rPr lang="en-US" altLang="en-US" sz="1200" dirty="0"/>
              <a:t>inelastic</a:t>
            </a:r>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Inelastic. Both the Frisbee and the skater lose speed (and hence, kinetic energy) in this collision. Thus, the total kinetic energy of the system is not conserved.</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33</a:t>
            </a:fld>
            <a:endParaRPr lang="en-US"/>
          </a:p>
        </p:txBody>
      </p:sp>
    </p:spTree>
    <p:extLst>
      <p:ext uri="{BB962C8B-B14F-4D97-AF65-F5344CB8AC3E}">
        <p14:creationId xmlns:p14="http://schemas.microsoft.com/office/powerpoint/2010/main" val="2972497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Determine the correct response,</a:t>
            </a:r>
            <a:r>
              <a:rPr lang="en-US" sz="1200" kern="1200" baseline="0" dirty="0">
                <a:solidFill>
                  <a:schemeClr val="tx1"/>
                </a:solidFill>
                <a:effectLst/>
                <a:latin typeface="+mn-lt"/>
                <a:ea typeface="+mn-ea"/>
                <a:cs typeface="+mn-cs"/>
              </a:rPr>
              <a:t> see if your neighbor agrees, and be ready to share in a minute.</a:t>
            </a:r>
            <a:endParaRPr lang="en-US" sz="1200" kern="1200" dirty="0">
              <a:solidFill>
                <a:schemeClr val="tx1"/>
              </a:solidFill>
              <a:effectLst/>
              <a:latin typeface="+mn-lt"/>
              <a:ea typeface="+mn-ea"/>
              <a:cs typeface="+mn-cs"/>
            </a:endParaRPr>
          </a:p>
          <a:p>
            <a:endParaRPr lang="en-US" dirty="0"/>
          </a:p>
          <a:p>
            <a:pPr marL="0" marR="0" indent="0" algn="l" defTabSz="457200" rtl="0" eaLnBrk="1" fontAlgn="auto" latinLnBrk="0" hangingPunct="1">
              <a:lnSpc>
                <a:spcPct val="100000"/>
              </a:lnSpc>
              <a:spcBef>
                <a:spcPts val="0"/>
              </a:spcBef>
              <a:spcAft>
                <a:spcPts val="0"/>
              </a:spcAft>
              <a:buClr>
                <a:schemeClr val="tx1"/>
              </a:buClr>
              <a:buSzTx/>
              <a:buFontTx/>
              <a:buNone/>
              <a:tabLst/>
              <a:defRPr/>
            </a:pPr>
            <a:r>
              <a:rPr lang="en-US" b="1" dirty="0"/>
              <a:t>Answer:</a:t>
            </a:r>
            <a:r>
              <a:rPr lang="en-US" b="1" baseline="0" dirty="0"/>
              <a:t> </a:t>
            </a:r>
            <a:r>
              <a:rPr lang="en-US" altLang="en-US" sz="1200" dirty="0"/>
              <a:t>inelastic</a:t>
            </a:r>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Inelastic. The kinetic energy of the Frisbee is conserved. However, the skater loses speed (and hence, kinetic energy) in this collision. Thus, the total kinetic energy of the system is not conserved.</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34</a:t>
            </a:fld>
            <a:endParaRPr lang="en-US"/>
          </a:p>
        </p:txBody>
      </p:sp>
    </p:spTree>
    <p:extLst>
      <p:ext uri="{BB962C8B-B14F-4D97-AF65-F5344CB8AC3E}">
        <p14:creationId xmlns:p14="http://schemas.microsoft.com/office/powerpoint/2010/main" val="1007957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kern="1200" dirty="0">
                <a:solidFill>
                  <a:schemeClr val="tx1"/>
                </a:solidFill>
                <a:effectLst/>
                <a:latin typeface="+mn-lt"/>
                <a:ea typeface="+mn-ea"/>
                <a:cs typeface="+mn-cs"/>
              </a:rPr>
              <a:t>Work on it by yourself for a bit, then talk it over with your neighbor. We’ll check your answer together in a couple of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a:t>
            </a:r>
            <a:r>
              <a:rPr lang="en-US" b="1" baseline="0" dirty="0"/>
              <a:t> </a:t>
            </a:r>
            <a:r>
              <a:rPr lang="en-US" altLang="en-US" sz="1200" dirty="0"/>
              <a:t>The objects must have momenta with the same magnitude but opposite directions.</a:t>
            </a:r>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If all of the initial kinetic energy is transformed, then nothing is moving after the collision. Consequently, the final momentum of the system is necessarily zero. Because momentum of the system is conserved, the initial momentum of the system must be zero, meaning that the two objects must have had equal magnitude momenta in opposite directions before the collision.</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35</a:t>
            </a:fld>
            <a:endParaRPr lang="en-US"/>
          </a:p>
        </p:txBody>
      </p:sp>
    </p:spTree>
    <p:extLst>
      <p:ext uri="{BB962C8B-B14F-4D97-AF65-F5344CB8AC3E}">
        <p14:creationId xmlns:p14="http://schemas.microsoft.com/office/powerpoint/2010/main" val="4008104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consider two objects that undergo an </a:t>
            </a:r>
            <a:r>
              <a:rPr lang="en-US" sz="1200" b="1" kern="1200" dirty="0">
                <a:solidFill>
                  <a:schemeClr val="tx1"/>
                </a:solidFill>
                <a:effectLst/>
                <a:latin typeface="+mn-lt"/>
                <a:ea typeface="+mn-ea"/>
                <a:cs typeface="+mn-cs"/>
              </a:rPr>
              <a:t>elastic head-on collision </a:t>
            </a:r>
            <a:r>
              <a:rPr lang="en-US" sz="1200" kern="1200" dirty="0">
                <a:solidFill>
                  <a:schemeClr val="tx1"/>
                </a:solidFill>
                <a:effectLst/>
                <a:latin typeface="+mn-lt"/>
                <a:ea typeface="+mn-ea"/>
                <a:cs typeface="+mn-cs"/>
              </a:rPr>
              <a:t>like in the figures shown. In this situation, </a:t>
            </a:r>
            <a:r>
              <a:rPr lang="en-US" sz="1200" b="1" kern="1200" dirty="0">
                <a:solidFill>
                  <a:schemeClr val="tx1"/>
                </a:solidFill>
                <a:effectLst/>
                <a:latin typeface="+mn-lt"/>
                <a:ea typeface="+mn-ea"/>
                <a:cs typeface="+mn-cs"/>
              </a:rPr>
              <a:t>both the momentum and the kinetic energy of the system of two objects are conserved.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can write these conditions as shown here,</a:t>
            </a:r>
            <a:r>
              <a:rPr lang="en-US" sz="1200" kern="1200" baseline="0" dirty="0">
                <a:solidFill>
                  <a:schemeClr val="tx1"/>
                </a:solidFill>
                <a:effectLst/>
                <a:latin typeface="+mn-lt"/>
                <a:ea typeface="+mn-ea"/>
                <a:cs typeface="+mn-cs"/>
              </a:rPr>
              <a:t> [click to show equations]</a:t>
            </a:r>
            <a:r>
              <a:rPr lang="en-US" sz="1200" kern="1200" dirty="0">
                <a:solidFill>
                  <a:schemeClr val="tx1"/>
                </a:solidFill>
                <a:effectLst/>
                <a:latin typeface="+mn-lt"/>
                <a:ea typeface="+mn-ea"/>
                <a:cs typeface="+mn-cs"/>
              </a:rPr>
              <a:t> where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is positive if an object moves to the right and negative if it moves to the left. Typically, in a problem involving elastic collisions, there are two unknown quantities, and these two equations can be solved simultaneously to find them. </a:t>
            </a:r>
          </a:p>
        </p:txBody>
      </p:sp>
      <p:sp>
        <p:nvSpPr>
          <p:cNvPr id="4" name="Slide Number Placeholder 3"/>
          <p:cNvSpPr>
            <a:spLocks noGrp="1"/>
          </p:cNvSpPr>
          <p:nvPr>
            <p:ph type="sldNum" sz="quarter" idx="10"/>
          </p:nvPr>
        </p:nvSpPr>
        <p:spPr/>
        <p:txBody>
          <a:bodyPr/>
          <a:lstStyle/>
          <a:p>
            <a:fld id="{6E7E7F27-47DB-D94D-995F-E3088F8069A6}" type="slidenum">
              <a:rPr lang="en-US" smtClean="0"/>
              <a:t>36</a:t>
            </a:fld>
            <a:endParaRPr lang="en-US"/>
          </a:p>
        </p:txBody>
      </p:sp>
    </p:spTree>
    <p:extLst>
      <p:ext uri="{BB962C8B-B14F-4D97-AF65-F5344CB8AC3E}">
        <p14:creationId xmlns:p14="http://schemas.microsoft.com/office/powerpoint/2010/main" val="3586645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take a closer look at the equations from the previous</a:t>
            </a:r>
            <a:r>
              <a:rPr lang="en-US" sz="1200" kern="1200" baseline="0" dirty="0">
                <a:solidFill>
                  <a:schemeClr val="tx1"/>
                </a:solidFill>
                <a:effectLst/>
                <a:latin typeface="+mn-lt"/>
                <a:ea typeface="+mn-ea"/>
                <a:cs typeface="+mn-cs"/>
              </a:rPr>
              <a:t> slide. </a:t>
            </a:r>
            <a:r>
              <a:rPr lang="en-US" sz="1200" kern="1200" dirty="0">
                <a:solidFill>
                  <a:schemeClr val="tx1"/>
                </a:solidFill>
                <a:effectLst/>
                <a:latin typeface="+mn-lt"/>
                <a:ea typeface="+mn-ea"/>
                <a:cs typeface="+mn-cs"/>
              </a:rPr>
              <a:t>Notice that the second equation is quadratic, so it is more complicated than the linear equation for momentum conservation.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see what we can do to simplify it. First, we can cancel the ½. [click to show equation] and move the terms containing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1</a:t>
            </a:r>
            <a:r>
              <a:rPr lang="en-US" sz="1200" kern="1200" dirty="0">
                <a:solidFill>
                  <a:schemeClr val="tx1"/>
                </a:solidFill>
                <a:effectLst/>
                <a:latin typeface="+mn-lt"/>
                <a:ea typeface="+mn-ea"/>
                <a:cs typeface="+mn-cs"/>
              </a:rPr>
              <a:t> to one side of the equation and those containing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to the other. Next, we factor both sides of the equation. [click to show equation] Now let’s separate the terms containing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1</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in the conservation of momentum equation. Finally, we can divide these equations to get our result. [click to show equation]  This equation can be used to solve problems dealing with perfectly elastic head-on collisions.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see that the sum of the initial and final velocities for object 1 equals the sum of the initial and final velocities for object 2. The relative velocity of the two objects before the collision equals the negative of the relative velocity of the two objects after the collision.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Imagine that you are riding along on one of the objects about to collide perfectly elastically. As you measure the velocity of the other object from your vantage point, you will be measuring the relative velocity of the two objects. In your view of the collision, the other object comes toward you and bounces off, leaving the collision with the same speed, but in the opposite direction. </a:t>
            </a:r>
          </a:p>
        </p:txBody>
      </p:sp>
      <p:sp>
        <p:nvSpPr>
          <p:cNvPr id="4" name="Slide Number Placeholder 3"/>
          <p:cNvSpPr>
            <a:spLocks noGrp="1"/>
          </p:cNvSpPr>
          <p:nvPr>
            <p:ph type="sldNum" sz="quarter" idx="10"/>
          </p:nvPr>
        </p:nvSpPr>
        <p:spPr/>
        <p:txBody>
          <a:bodyPr/>
          <a:lstStyle/>
          <a:p>
            <a:fld id="{6E7E7F27-47DB-D94D-995F-E3088F8069A6}" type="slidenum">
              <a:rPr lang="en-US" smtClean="0"/>
              <a:t>37</a:t>
            </a:fld>
            <a:endParaRPr lang="en-US"/>
          </a:p>
        </p:txBody>
      </p:sp>
    </p:spTree>
    <p:extLst>
      <p:ext uri="{BB962C8B-B14F-4D97-AF65-F5344CB8AC3E}">
        <p14:creationId xmlns:p14="http://schemas.microsoft.com/office/powerpoint/2010/main" val="4071445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use this strategy when solving one-dimensional problems involving collisions between two objects.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Coordinates. </a:t>
            </a:r>
            <a:r>
              <a:rPr lang="en-US" sz="1200" kern="1200" dirty="0">
                <a:solidFill>
                  <a:schemeClr val="tx1"/>
                </a:solidFill>
                <a:effectLst/>
                <a:latin typeface="+mn-lt"/>
                <a:ea typeface="+mn-ea"/>
                <a:cs typeface="+mn-cs"/>
              </a:rPr>
              <a:t>Choose a coordinate axis that lies along the direction of motion.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Diagram. </a:t>
            </a:r>
            <a:r>
              <a:rPr lang="en-US" sz="1200" kern="1200" dirty="0">
                <a:solidFill>
                  <a:schemeClr val="tx1"/>
                </a:solidFill>
                <a:effectLst/>
                <a:latin typeface="+mn-lt"/>
                <a:ea typeface="+mn-ea"/>
                <a:cs typeface="+mn-cs"/>
              </a:rPr>
              <a:t>Sketch the problem, representing the two objects as blocks and labeling velocity vectors and masses.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Conservation of Momentum. </a:t>
            </a:r>
            <a:r>
              <a:rPr lang="en-US" sz="1200" kern="1200" dirty="0">
                <a:solidFill>
                  <a:schemeClr val="tx1"/>
                </a:solidFill>
                <a:effectLst/>
                <a:latin typeface="+mn-lt"/>
                <a:ea typeface="+mn-ea"/>
                <a:cs typeface="+mn-cs"/>
              </a:rPr>
              <a:t>Write a general expression for the </a:t>
            </a:r>
            <a:r>
              <a:rPr lang="en-US" sz="1200" i="1" kern="1200" dirty="0">
                <a:solidFill>
                  <a:schemeClr val="tx1"/>
                </a:solidFill>
                <a:effectLst/>
                <a:latin typeface="+mn-lt"/>
                <a:ea typeface="+mn-ea"/>
                <a:cs typeface="+mn-cs"/>
              </a:rPr>
              <a:t>total </a:t>
            </a:r>
            <a:r>
              <a:rPr lang="en-US" sz="1200" kern="1200" dirty="0">
                <a:solidFill>
                  <a:schemeClr val="tx1"/>
                </a:solidFill>
                <a:effectLst/>
                <a:latin typeface="+mn-lt"/>
                <a:ea typeface="+mn-ea"/>
                <a:cs typeface="+mn-cs"/>
              </a:rPr>
              <a:t>momentum of the system of two objects </a:t>
            </a:r>
            <a:r>
              <a:rPr lang="en-US" sz="1200" i="1" kern="1200" dirty="0">
                <a:solidFill>
                  <a:schemeClr val="tx1"/>
                </a:solidFill>
                <a:effectLst/>
                <a:latin typeface="+mn-lt"/>
                <a:ea typeface="+mn-ea"/>
                <a:cs typeface="+mn-cs"/>
              </a:rPr>
              <a:t>before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after </a:t>
            </a:r>
            <a:r>
              <a:rPr lang="en-US" sz="1200" kern="1200" dirty="0">
                <a:solidFill>
                  <a:schemeClr val="tx1"/>
                </a:solidFill>
                <a:effectLst/>
                <a:latin typeface="+mn-lt"/>
                <a:ea typeface="+mn-ea"/>
                <a:cs typeface="+mn-cs"/>
              </a:rPr>
              <a:t>the collision, and equate the two. On the next line, fill in the known values.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4. </a:t>
            </a:r>
            <a:r>
              <a:rPr lang="en-US" sz="1200" b="1" kern="1200" dirty="0">
                <a:solidFill>
                  <a:schemeClr val="tx1"/>
                </a:solidFill>
                <a:effectLst/>
                <a:latin typeface="+mn-lt"/>
                <a:ea typeface="+mn-ea"/>
                <a:cs typeface="+mn-cs"/>
              </a:rPr>
              <a:t>Conservation of Energy. </a:t>
            </a:r>
            <a:r>
              <a:rPr lang="en-US" sz="1200" kern="1200" dirty="0">
                <a:solidFill>
                  <a:schemeClr val="tx1"/>
                </a:solidFill>
                <a:effectLst/>
                <a:latin typeface="+mn-lt"/>
                <a:ea typeface="+mn-ea"/>
                <a:cs typeface="+mn-cs"/>
              </a:rPr>
              <a:t>If the collision is elastic, write a general expression for the total energy before and after the collision, and equate the two quantities. Fill in the known values. (</a:t>
            </a:r>
            <a:r>
              <a:rPr lang="en-US" sz="1200" b="1" i="1" kern="1200" dirty="0">
                <a:solidFill>
                  <a:schemeClr val="tx1"/>
                </a:solidFill>
                <a:effectLst/>
                <a:latin typeface="+mn-lt"/>
                <a:ea typeface="+mn-ea"/>
                <a:cs typeface="+mn-cs"/>
              </a:rPr>
              <a:t>Skip </a:t>
            </a:r>
            <a:r>
              <a:rPr lang="en-US" sz="1200" b="1" kern="1200" dirty="0">
                <a:solidFill>
                  <a:schemeClr val="tx1"/>
                </a:solidFill>
                <a:effectLst/>
                <a:latin typeface="+mn-lt"/>
                <a:ea typeface="+mn-ea"/>
                <a:cs typeface="+mn-cs"/>
              </a:rPr>
              <a:t>this step if the collision is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perfectly elastic.</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5. </a:t>
            </a:r>
            <a:r>
              <a:rPr lang="en-US" sz="1200" b="1" kern="1200" dirty="0">
                <a:solidFill>
                  <a:schemeClr val="tx1"/>
                </a:solidFill>
                <a:effectLst/>
                <a:latin typeface="+mn-lt"/>
                <a:ea typeface="+mn-ea"/>
                <a:cs typeface="+mn-cs"/>
              </a:rPr>
              <a:t>Solve </a:t>
            </a:r>
            <a:r>
              <a:rPr lang="en-US" sz="1200" kern="1200" dirty="0">
                <a:solidFill>
                  <a:schemeClr val="tx1"/>
                </a:solidFill>
                <a:effectLst/>
                <a:latin typeface="+mn-lt"/>
                <a:ea typeface="+mn-ea"/>
                <a:cs typeface="+mn-cs"/>
              </a:rPr>
              <a:t>the equations simultaneously. They form a system of two linear equations and two unknowns. </a:t>
            </a:r>
          </a:p>
        </p:txBody>
      </p:sp>
      <p:sp>
        <p:nvSpPr>
          <p:cNvPr id="4" name="Slide Number Placeholder 3"/>
          <p:cNvSpPr>
            <a:spLocks noGrp="1"/>
          </p:cNvSpPr>
          <p:nvPr>
            <p:ph type="sldNum" sz="quarter" idx="10"/>
          </p:nvPr>
        </p:nvSpPr>
        <p:spPr/>
        <p:txBody>
          <a:bodyPr/>
          <a:lstStyle/>
          <a:p>
            <a:fld id="{6E7E7F27-47DB-D94D-995F-E3088F8069A6}" type="slidenum">
              <a:rPr lang="en-US" smtClean="0"/>
              <a:t>38</a:t>
            </a:fld>
            <a:endParaRPr lang="en-US"/>
          </a:p>
        </p:txBody>
      </p:sp>
    </p:spTree>
    <p:extLst>
      <p:ext uri="{BB962C8B-B14F-4D97-AF65-F5344CB8AC3E}">
        <p14:creationId xmlns:p14="http://schemas.microsoft.com/office/powerpoint/2010/main" val="1986012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up with your own answer, then check with a neighbor. Let’s talk in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a:t>
            </a:r>
            <a:r>
              <a:rPr lang="en-US" b="1" baseline="0" dirty="0"/>
              <a:t> </a:t>
            </a:r>
            <a:r>
              <a:rPr lang="en-US" altLang="en-US" sz="1200" dirty="0"/>
              <a:t> c</a:t>
            </a:r>
          </a:p>
          <a:p>
            <a:endParaRPr lang="en-US" b="1" dirty="0"/>
          </a:p>
          <a:p>
            <a:r>
              <a:rPr lang="en-US" b="1" dirty="0"/>
              <a:t>Reasoning:</a:t>
            </a:r>
            <a:r>
              <a:rPr lang="en-US" b="1" baseline="0" dirty="0"/>
              <a:t>  </a:t>
            </a:r>
            <a:r>
              <a:rPr lang="en-US" sz="1200" b="0" kern="1200" dirty="0">
                <a:solidFill>
                  <a:schemeClr val="tx1"/>
                </a:solidFill>
                <a:effectLst/>
                <a:latin typeface="+mn-lt"/>
                <a:ea typeface="+mn-ea"/>
                <a:cs typeface="+mn-cs"/>
              </a:rPr>
              <a:t>In a one-dimensional elastic collision, the relative speed between the two objects is unchanged during the collision. Before the collision, the two object are coming together at relative speed </a:t>
            </a:r>
            <a:r>
              <a:rPr lang="en-US" sz="1200" b="0" i="1" kern="1200" dirty="0">
                <a:solidFill>
                  <a:schemeClr val="tx1"/>
                </a:solidFill>
                <a:effectLst/>
                <a:latin typeface="+mn-lt"/>
                <a:ea typeface="+mn-ea"/>
                <a:cs typeface="+mn-cs"/>
              </a:rPr>
              <a:t>v</a:t>
            </a:r>
            <a:r>
              <a:rPr lang="en-US" sz="1200" b="0" kern="1200" dirty="0">
                <a:solidFill>
                  <a:schemeClr val="tx1"/>
                </a:solidFill>
                <a:effectLst/>
                <a:latin typeface="+mn-lt"/>
                <a:ea typeface="+mn-ea"/>
                <a:cs typeface="+mn-cs"/>
              </a:rPr>
              <a:t>; after they collision they are separating at relative speed </a:t>
            </a:r>
            <a:r>
              <a:rPr lang="en-US" sz="1200" b="0" i="1" kern="1200" dirty="0">
                <a:solidFill>
                  <a:schemeClr val="tx1"/>
                </a:solidFill>
                <a:effectLst/>
                <a:latin typeface="+mn-lt"/>
                <a:ea typeface="+mn-ea"/>
                <a:cs typeface="+mn-cs"/>
              </a:rPr>
              <a:t>v</a:t>
            </a:r>
            <a:r>
              <a:rPr lang="en-US" sz="1200" b="0" kern="1200" dirty="0">
                <a:solidFill>
                  <a:schemeClr val="tx1"/>
                </a:solidFill>
                <a:effectLst/>
                <a:latin typeface="+mn-lt"/>
                <a:ea typeface="+mn-ea"/>
                <a:cs typeface="+mn-cs"/>
              </a:rPr>
              <a:t>. In this case, the stationary bowling ball remains at rest after the collision so the ping-pong ball’s speed does not change (although its velocity changes sign).</a:t>
            </a:r>
            <a:endParaRPr lang="en-US" b="0" dirty="0"/>
          </a:p>
        </p:txBody>
      </p:sp>
      <p:sp>
        <p:nvSpPr>
          <p:cNvPr id="4" name="Slide Number Placeholder 3"/>
          <p:cNvSpPr>
            <a:spLocks noGrp="1"/>
          </p:cNvSpPr>
          <p:nvPr>
            <p:ph type="sldNum" sz="quarter" idx="10"/>
          </p:nvPr>
        </p:nvSpPr>
        <p:spPr/>
        <p:txBody>
          <a:bodyPr/>
          <a:lstStyle/>
          <a:p>
            <a:fld id="{6E7E7F27-47DB-D94D-995F-E3088F8069A6}" type="slidenum">
              <a:rPr lang="en-US" smtClean="0"/>
              <a:t>39</a:t>
            </a:fld>
            <a:endParaRPr lang="en-US"/>
          </a:p>
        </p:txBody>
      </p:sp>
    </p:spTree>
    <p:extLst>
      <p:ext uri="{BB962C8B-B14F-4D97-AF65-F5344CB8AC3E}">
        <p14:creationId xmlns:p14="http://schemas.microsoft.com/office/powerpoint/2010/main" val="253676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physics, momentum has a precise definition. It depends on an object’s mass and velocity. The linear momentum </a:t>
            </a:r>
            <a:r>
              <a:rPr lang="en-US" sz="1200" b="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of an object of mass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moving with velocity </a:t>
            </a:r>
            <a:r>
              <a:rPr lang="en-US" sz="1200" b="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is the product of its mass and velocity. Doubling either the mass or the velocity of an object doubles its momentum; doubling both quantities quadruples its momentum.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Momentum is a vector quantity with the same direction as the object’s velocity. Its components [click to show equations] are given in two dimensions by the equations shown, where </a:t>
            </a:r>
            <a:r>
              <a:rPr lang="en-US" sz="1200" i="1" kern="1200" dirty="0" err="1">
                <a:solidFill>
                  <a:schemeClr val="tx1"/>
                </a:solidFill>
                <a:effectLst/>
                <a:latin typeface="+mn-lt"/>
                <a:ea typeface="+mn-ea"/>
                <a:cs typeface="+mn-cs"/>
              </a:rPr>
              <a:t>p</a:t>
            </a:r>
            <a:r>
              <a:rPr lang="en-US" sz="1200" i="1" kern="1200" baseline="-25000" dirty="0" err="1">
                <a:solidFill>
                  <a:schemeClr val="tx1"/>
                </a:solidFill>
                <a:effectLst/>
                <a:latin typeface="+mn-lt"/>
                <a:ea typeface="+mn-ea"/>
                <a:cs typeface="+mn-cs"/>
              </a:rPr>
              <a:t>x</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momentum of the object in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-direction and </a:t>
            </a:r>
            <a:r>
              <a:rPr lang="en-US" sz="1200" i="1" kern="1200" dirty="0" err="1">
                <a:solidFill>
                  <a:schemeClr val="tx1"/>
                </a:solidFill>
                <a:effectLst/>
                <a:latin typeface="+mn-lt"/>
                <a:ea typeface="+mn-ea"/>
                <a:cs typeface="+mn-cs"/>
              </a:rPr>
              <a:t>p</a:t>
            </a:r>
            <a:r>
              <a:rPr lang="en-US" sz="1200" i="1" kern="1200" baseline="-25000" dirty="0" err="1">
                <a:solidFill>
                  <a:schemeClr val="tx1"/>
                </a:solidFill>
                <a:effectLst/>
                <a:latin typeface="+mn-lt"/>
                <a:ea typeface="+mn-ea"/>
                <a:cs typeface="+mn-cs"/>
              </a:rPr>
              <a:t>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its momentum in the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-direction.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magnitude of the momentum of an object of mass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can be related to its kinetic energy. [click to show equations] This relationship is valid for objects traveling at speeds much less than the speed of light. </a:t>
            </a:r>
          </a:p>
        </p:txBody>
      </p:sp>
      <p:sp>
        <p:nvSpPr>
          <p:cNvPr id="4" name="Slide Number Placeholder 3"/>
          <p:cNvSpPr>
            <a:spLocks noGrp="1"/>
          </p:cNvSpPr>
          <p:nvPr>
            <p:ph type="sldNum" sz="quarter" idx="10"/>
          </p:nvPr>
        </p:nvSpPr>
        <p:spPr/>
        <p:txBody>
          <a:bodyPr/>
          <a:lstStyle/>
          <a:p>
            <a:fld id="{6E7E7F27-47DB-D94D-995F-E3088F8069A6}" type="slidenum">
              <a:rPr lang="en-US" smtClean="0"/>
              <a:t>13</a:t>
            </a:fld>
            <a:endParaRPr lang="en-US"/>
          </a:p>
        </p:txBody>
      </p:sp>
    </p:spTree>
    <p:extLst>
      <p:ext uri="{BB962C8B-B14F-4D97-AF65-F5344CB8AC3E}">
        <p14:creationId xmlns:p14="http://schemas.microsoft.com/office/powerpoint/2010/main" val="983727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you know that the total linear momentum of a system is conserved when the system is isolated, which means when no external forces act on the system. For a general collision of two objects in three-dimensional space, the conservation of momentum principle implies that the total momentum of the system in each direction is conserved, so we can write the</a:t>
            </a:r>
            <a:r>
              <a:rPr lang="en-US" sz="1200" kern="1200" baseline="0" dirty="0">
                <a:solidFill>
                  <a:schemeClr val="tx1"/>
                </a:solidFill>
                <a:effectLst/>
                <a:latin typeface="+mn-lt"/>
                <a:ea typeface="+mn-ea"/>
                <a:cs typeface="+mn-cs"/>
              </a:rPr>
              <a:t> momentum conservation for </a:t>
            </a:r>
            <a:r>
              <a:rPr lang="en-US" sz="1200" i="1" kern="1200" baseline="0" dirty="0">
                <a:solidFill>
                  <a:schemeClr val="tx1"/>
                </a:solidFill>
                <a:effectLst/>
                <a:latin typeface="+mn-lt"/>
                <a:ea typeface="+mn-ea"/>
                <a:cs typeface="+mn-cs"/>
              </a:rPr>
              <a:t>x</a:t>
            </a:r>
            <a:r>
              <a:rPr lang="en-US" sz="1200" i="0" kern="1200" baseline="0" dirty="0">
                <a:solidFill>
                  <a:schemeClr val="tx1"/>
                </a:solidFill>
                <a:effectLst/>
                <a:latin typeface="+mn-lt"/>
                <a:ea typeface="+mn-ea"/>
                <a:cs typeface="+mn-cs"/>
              </a:rPr>
              <a:t>  and </a:t>
            </a:r>
            <a:r>
              <a:rPr lang="en-US" sz="1200" i="1" kern="1200" baseline="0">
                <a:solidFill>
                  <a:schemeClr val="tx1"/>
                </a:solidFill>
                <a:effectLst/>
                <a:latin typeface="+mn-lt"/>
                <a:ea typeface="+mn-ea"/>
                <a:cs typeface="+mn-cs"/>
              </a:rPr>
              <a:t>y </a:t>
            </a:r>
            <a:r>
              <a:rPr lang="en-US" sz="1200" i="0" kern="1200" baseline="0">
                <a:solidFill>
                  <a:schemeClr val="tx1"/>
                </a:solidFill>
                <a:effectLst/>
                <a:latin typeface="+mn-lt"/>
                <a:ea typeface="+mn-ea"/>
                <a:cs typeface="+mn-cs"/>
              </a:rPr>
              <a:t>directions</a:t>
            </a:r>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Imagine a single two-dimensional collision between two balls on a flat surface, such as the one shown in the figure.</a:t>
            </a:r>
            <a:r>
              <a:rPr lang="en-US" sz="1200" kern="1200" baseline="0" dirty="0">
                <a:solidFill>
                  <a:schemeClr val="tx1"/>
                </a:solidFill>
                <a:effectLst/>
                <a:latin typeface="+mn-lt"/>
                <a:ea typeface="+mn-ea"/>
                <a:cs typeface="+mn-cs"/>
              </a:rPr>
              <a:t> Let’s </a:t>
            </a:r>
            <a:r>
              <a:rPr lang="en-US" sz="1200" kern="1200" dirty="0">
                <a:solidFill>
                  <a:schemeClr val="tx1"/>
                </a:solidFill>
                <a:effectLst/>
                <a:latin typeface="+mn-lt"/>
                <a:ea typeface="+mn-ea"/>
                <a:cs typeface="+mn-cs"/>
              </a:rPr>
              <a:t>ignore any possible rotation. Here, an object of mass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1</a:t>
            </a:r>
            <a:r>
              <a:rPr lang="en-US" sz="1200" kern="1200" dirty="0">
                <a:solidFill>
                  <a:schemeClr val="tx1"/>
                </a:solidFill>
                <a:effectLst/>
                <a:latin typeface="+mn-lt"/>
                <a:ea typeface="+mn-ea"/>
                <a:cs typeface="+mn-cs"/>
              </a:rPr>
              <a:t> collides with an object of mass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that is initially at rest. After the collision, object 1 moves at an angle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with respect to the horizontal, and object 2 moves at an angle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This is called a </a:t>
            </a:r>
            <a:r>
              <a:rPr lang="en-US" sz="1200" i="1" kern="1200" dirty="0">
                <a:solidFill>
                  <a:schemeClr val="tx1"/>
                </a:solidFill>
                <a:effectLst/>
                <a:latin typeface="+mn-lt"/>
                <a:ea typeface="+mn-ea"/>
                <a:cs typeface="+mn-cs"/>
              </a:rPr>
              <a:t>glancing </a:t>
            </a:r>
            <a:r>
              <a:rPr lang="en-US" sz="1200" kern="1200" dirty="0">
                <a:solidFill>
                  <a:schemeClr val="tx1"/>
                </a:solidFill>
                <a:effectLst/>
                <a:latin typeface="+mn-lt"/>
                <a:ea typeface="+mn-ea"/>
                <a:cs typeface="+mn-cs"/>
              </a:rPr>
              <a:t>collision. Applying the law of conservation of momentum in component form, and noting that the initial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-component of momentum is zero, our component equations are here. [click to show equations]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we know the initial velocity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1</a:t>
            </a:r>
            <a:r>
              <a:rPr lang="en-US" sz="1200" i="1" kern="1200" baseline="-25000" dirty="0" err="1">
                <a:solidFill>
                  <a:schemeClr val="tx1"/>
                </a:solidFill>
                <a:effectLst/>
                <a:latin typeface="+mn-lt"/>
                <a:ea typeface="+mn-ea"/>
                <a:cs typeface="+mn-cs"/>
              </a:rPr>
              <a:t>i</a:t>
            </a:r>
            <a:r>
              <a:rPr lang="en-US" sz="1200" i="1"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masses, we have four unknowns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1</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2</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and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Notice we have only three equations, so that means one of the four remaining quantities must be given in order to determine the motion after the collision from conservation principles alone. If the collision is inelastic, the kinetic energy of the system is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conserved. </a:t>
            </a:r>
          </a:p>
        </p:txBody>
      </p:sp>
      <p:sp>
        <p:nvSpPr>
          <p:cNvPr id="4" name="Slide Number Placeholder 3"/>
          <p:cNvSpPr>
            <a:spLocks noGrp="1"/>
          </p:cNvSpPr>
          <p:nvPr>
            <p:ph type="sldNum" sz="quarter" idx="10"/>
          </p:nvPr>
        </p:nvSpPr>
        <p:spPr/>
        <p:txBody>
          <a:bodyPr/>
          <a:lstStyle/>
          <a:p>
            <a:fld id="{6E7E7F27-47DB-D94D-995F-E3088F8069A6}" type="slidenum">
              <a:rPr lang="en-US" smtClean="0"/>
              <a:t>40</a:t>
            </a:fld>
            <a:endParaRPr lang="en-US"/>
          </a:p>
        </p:txBody>
      </p:sp>
    </p:spTree>
    <p:extLst>
      <p:ext uri="{BB962C8B-B14F-4D97-AF65-F5344CB8AC3E}">
        <p14:creationId xmlns:p14="http://schemas.microsoft.com/office/powerpoint/2010/main" val="2532587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 method for solving problems involving two-dimensional collisions.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Coordinate Axes. </a:t>
            </a:r>
            <a:r>
              <a:rPr lang="en-US" sz="1200" kern="1200" dirty="0">
                <a:solidFill>
                  <a:schemeClr val="tx1"/>
                </a:solidFill>
                <a:effectLst/>
                <a:latin typeface="+mn-lt"/>
                <a:ea typeface="+mn-ea"/>
                <a:cs typeface="+mn-cs"/>
              </a:rPr>
              <a:t>Use both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-coordinates. It’s convenient to have either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or the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-axis coincide with the direction of one of the initial velocities.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Diagram. </a:t>
            </a:r>
            <a:r>
              <a:rPr lang="en-US" sz="1200" kern="1200" dirty="0">
                <a:solidFill>
                  <a:schemeClr val="tx1"/>
                </a:solidFill>
                <a:effectLst/>
                <a:latin typeface="+mn-lt"/>
                <a:ea typeface="+mn-ea"/>
                <a:cs typeface="+mn-cs"/>
              </a:rPr>
              <a:t>Sketch the problem, labeling velocity vectors and masses.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Conservation of Momentum. </a:t>
            </a:r>
            <a:r>
              <a:rPr lang="en-US" sz="1200" kern="1200" dirty="0">
                <a:solidFill>
                  <a:schemeClr val="tx1"/>
                </a:solidFill>
                <a:effectLst/>
                <a:latin typeface="+mn-lt"/>
                <a:ea typeface="+mn-ea"/>
                <a:cs typeface="+mn-cs"/>
              </a:rPr>
              <a:t>Write a separate conservation of momentum equation for each of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-directions. In each case, the total initial momentum in a given direction equals the total final momentum in that direction.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4. </a:t>
            </a:r>
            <a:r>
              <a:rPr lang="en-US" sz="1200" b="1" kern="1200" dirty="0">
                <a:solidFill>
                  <a:schemeClr val="tx1"/>
                </a:solidFill>
                <a:effectLst/>
                <a:latin typeface="+mn-lt"/>
                <a:ea typeface="+mn-ea"/>
                <a:cs typeface="+mn-cs"/>
              </a:rPr>
              <a:t>Conservation of Energy. </a:t>
            </a:r>
            <a:r>
              <a:rPr lang="en-US" sz="1200" kern="1200" dirty="0">
                <a:solidFill>
                  <a:schemeClr val="tx1"/>
                </a:solidFill>
                <a:effectLst/>
                <a:latin typeface="+mn-lt"/>
                <a:ea typeface="+mn-ea"/>
                <a:cs typeface="+mn-cs"/>
              </a:rPr>
              <a:t>If the collision is elastic, write a general expression for the total energy before and after the collision, and equate the two expressions. Fill in the known values. </a:t>
            </a:r>
            <a:r>
              <a:rPr lang="en-US" sz="1200" b="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Skip </a:t>
            </a:r>
            <a:r>
              <a:rPr lang="en-US" sz="1200" b="1" kern="1200" dirty="0">
                <a:solidFill>
                  <a:schemeClr val="tx1"/>
                </a:solidFill>
                <a:effectLst/>
                <a:latin typeface="+mn-lt"/>
                <a:ea typeface="+mn-ea"/>
                <a:cs typeface="+mn-cs"/>
              </a:rPr>
              <a:t>this step if the collision is </a:t>
            </a:r>
            <a:r>
              <a:rPr lang="en-US" sz="1200"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perfectly elastic.) </a:t>
            </a:r>
            <a:r>
              <a:rPr lang="en-US" sz="1200" kern="1200" dirty="0">
                <a:solidFill>
                  <a:schemeClr val="tx1"/>
                </a:solidFill>
                <a:effectLst/>
                <a:latin typeface="+mn-lt"/>
                <a:ea typeface="+mn-ea"/>
                <a:cs typeface="+mn-cs"/>
              </a:rPr>
              <a:t>The energy equation can’t be simplified as in the one-dimensional case, so a quadratic expression must be used when the collision is elastic.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b="1" kern="1200" dirty="0">
                <a:solidFill>
                  <a:schemeClr val="tx1"/>
                </a:solidFill>
                <a:effectLst/>
                <a:latin typeface="+mn-lt"/>
                <a:ea typeface="+mn-ea"/>
                <a:cs typeface="+mn-cs"/>
              </a:rPr>
              <a:t>Solve </a:t>
            </a:r>
            <a:r>
              <a:rPr lang="en-US" sz="1200" kern="1200" dirty="0">
                <a:solidFill>
                  <a:schemeClr val="tx1"/>
                </a:solidFill>
                <a:effectLst/>
                <a:latin typeface="+mn-lt"/>
                <a:ea typeface="+mn-ea"/>
                <a:cs typeface="+mn-cs"/>
              </a:rPr>
              <a:t>the equations simultaneously. There are two equations for inelastic collisions and three for elastic collisions.</a:t>
            </a:r>
          </a:p>
        </p:txBody>
      </p:sp>
      <p:sp>
        <p:nvSpPr>
          <p:cNvPr id="4" name="Slide Number Placeholder 3"/>
          <p:cNvSpPr>
            <a:spLocks noGrp="1"/>
          </p:cNvSpPr>
          <p:nvPr>
            <p:ph type="sldNum" sz="quarter" idx="10"/>
          </p:nvPr>
        </p:nvSpPr>
        <p:spPr/>
        <p:txBody>
          <a:bodyPr/>
          <a:lstStyle/>
          <a:p>
            <a:fld id="{6E7E7F27-47DB-D94D-995F-E3088F8069A6}" type="slidenum">
              <a:rPr lang="en-US" smtClean="0"/>
              <a:t>41</a:t>
            </a:fld>
            <a:endParaRPr lang="en-US"/>
          </a:p>
        </p:txBody>
      </p:sp>
    </p:spTree>
    <p:extLst>
      <p:ext uri="{BB962C8B-B14F-4D97-AF65-F5344CB8AC3E}">
        <p14:creationId xmlns:p14="http://schemas.microsoft.com/office/powerpoint/2010/main" val="3208562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 car moves, the driving force is exerted by the road on the car, a reaction to the force exerted by the wheels against the road. A locomotive “pushes” against the tracks; so the driving force is the reaction force exerted by the tracks on the locomotive. But what about a rocket moving in space? It doesn’t have a road or tracks to push against. How can it move forward? In fact, reaction forces also propel a rocket.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model our rocket with a spherical chamber containing a combustible gas, as in the figure on the left. When an explosion occurs in the chamber, the hot gas expands and presses against all sides of the chamber, as indicated by the arrows. Because the sum of the forces exerted on the rocket is zero, it doesn’t move.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suppose a hole is drilled in the bottom of the chamber, as in the right-hand figure. When the explosion occurs, the gas presses against the chamber in all directions, but can’t press against anything at the hole, where it simply escapes into space. Adding the forces on the spherical chamber now results in a net force upward—a reaction force. The wall of the rocket’s combustion chamber exerts a force on the gas expanding against it. The reaction force of the gas on the wall then pushes the rocket upward. </a:t>
            </a:r>
          </a:p>
        </p:txBody>
      </p:sp>
      <p:sp>
        <p:nvSpPr>
          <p:cNvPr id="4" name="Slide Number Placeholder 3"/>
          <p:cNvSpPr>
            <a:spLocks noGrp="1"/>
          </p:cNvSpPr>
          <p:nvPr>
            <p:ph type="sldNum" sz="quarter" idx="10"/>
          </p:nvPr>
        </p:nvSpPr>
        <p:spPr/>
        <p:txBody>
          <a:bodyPr/>
          <a:lstStyle/>
          <a:p>
            <a:fld id="{6E7E7F27-47DB-D94D-995F-E3088F8069A6}" type="slidenum">
              <a:rPr lang="en-US" smtClean="0"/>
              <a:t>42</a:t>
            </a:fld>
            <a:endParaRPr lang="en-US"/>
          </a:p>
        </p:txBody>
      </p:sp>
    </p:spTree>
    <p:extLst>
      <p:ext uri="{BB962C8B-B14F-4D97-AF65-F5344CB8AC3E}">
        <p14:creationId xmlns:p14="http://schemas.microsoft.com/office/powerpoint/2010/main" val="1499100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1920, an article in </a:t>
            </a:r>
            <a:r>
              <a:rPr lang="en-US" sz="1200" i="1" kern="1200" dirty="0">
                <a:solidFill>
                  <a:schemeClr val="tx1"/>
                </a:solidFill>
                <a:effectLst/>
                <a:latin typeface="+mn-lt"/>
                <a:ea typeface="+mn-ea"/>
                <a:cs typeface="+mn-cs"/>
              </a:rPr>
              <a:t>The New York Times </a:t>
            </a:r>
            <a:r>
              <a:rPr lang="en-US" sz="1200" kern="1200" dirty="0">
                <a:solidFill>
                  <a:schemeClr val="tx1"/>
                </a:solidFill>
                <a:effectLst/>
                <a:latin typeface="+mn-lt"/>
                <a:ea typeface="+mn-ea"/>
                <a:cs typeface="+mn-cs"/>
              </a:rPr>
              <a:t>ridiculed rocket pioneer Robert Goddard for thinking that rockets would work in space, where there was nothing to push against. Eventually the </a:t>
            </a:r>
            <a:r>
              <a:rPr lang="en-US" sz="1200" i="1" kern="1200" dirty="0">
                <a:solidFill>
                  <a:schemeClr val="tx1"/>
                </a:solidFill>
                <a:effectLst/>
                <a:latin typeface="+mn-lt"/>
                <a:ea typeface="+mn-ea"/>
                <a:cs typeface="+mn-cs"/>
              </a:rPr>
              <a:t>Times </a:t>
            </a:r>
            <a:r>
              <a:rPr lang="en-US" sz="1200" kern="1200" dirty="0">
                <a:solidFill>
                  <a:schemeClr val="tx1"/>
                </a:solidFill>
                <a:effectLst/>
                <a:latin typeface="+mn-lt"/>
                <a:ea typeface="+mn-ea"/>
                <a:cs typeface="+mn-cs"/>
              </a:rPr>
              <a:t>retracted their statement, during the first </a:t>
            </a:r>
            <a:r>
              <a:rPr lang="en-US" sz="1200" i="1" kern="1200" dirty="0">
                <a:solidFill>
                  <a:schemeClr val="tx1"/>
                </a:solidFill>
                <a:effectLst/>
                <a:latin typeface="+mn-lt"/>
                <a:ea typeface="+mn-ea"/>
                <a:cs typeface="+mn-cs"/>
              </a:rPr>
              <a:t>Apollo </a:t>
            </a:r>
            <a:r>
              <a:rPr lang="en-US" sz="1200" kern="1200" dirty="0">
                <a:solidFill>
                  <a:schemeClr val="tx1"/>
                </a:solidFill>
                <a:effectLst/>
                <a:latin typeface="+mn-lt"/>
                <a:ea typeface="+mn-ea"/>
                <a:cs typeface="+mn-cs"/>
              </a:rPr>
              <a:t>moon landing mission in 1969. A little late! As we saw in the previous slide, the hot gases are not pushing against anything external, but against the rocket itself—and ironically, rockets actually work </a:t>
            </a:r>
            <a:r>
              <a:rPr lang="en-US" sz="1200" i="1" kern="1200" dirty="0">
                <a:solidFill>
                  <a:schemeClr val="tx1"/>
                </a:solidFill>
                <a:effectLst/>
                <a:latin typeface="+mn-lt"/>
                <a:ea typeface="+mn-ea"/>
                <a:cs typeface="+mn-cs"/>
              </a:rPr>
              <a:t>better </a:t>
            </a:r>
            <a:r>
              <a:rPr lang="en-US" sz="1200" kern="1200" dirty="0">
                <a:solidFill>
                  <a:schemeClr val="tx1"/>
                </a:solidFill>
                <a:effectLst/>
                <a:latin typeface="+mn-lt"/>
                <a:ea typeface="+mn-ea"/>
                <a:cs typeface="+mn-cs"/>
              </a:rPr>
              <a:t>in a vacuum. In an atmosphere, the gases have to do work against the outside air pressure to escape the combustion chamber, slowing the exhaust velocity and reducing the reaction force.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credit: </a:t>
            </a:r>
          </a:p>
          <a:p>
            <a:r>
              <a:rPr lang="en-US" sz="1200" kern="1200" dirty="0">
                <a:solidFill>
                  <a:schemeClr val="tx1"/>
                </a:solidFill>
                <a:effectLst/>
                <a:latin typeface="+mn-lt"/>
                <a:ea typeface="+mn-ea"/>
                <a:cs typeface="+mn-cs"/>
              </a:rPr>
              <a:t>https://commons.wikimedia.org/wiki/File%3AGoddard_and_Rocket.jpg</a:t>
            </a:r>
          </a:p>
          <a:p>
            <a:r>
              <a:rPr lang="en-US" dirty="0"/>
              <a:t>By Esther C. Goddard (Great Images in NASA) [Public domain], via Wikimedia Commons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43</a:t>
            </a:fld>
            <a:endParaRPr lang="en-US"/>
          </a:p>
        </p:txBody>
      </p:sp>
    </p:spTree>
    <p:extLst>
      <p:ext uri="{BB962C8B-B14F-4D97-AF65-F5344CB8AC3E}">
        <p14:creationId xmlns:p14="http://schemas.microsoft.com/office/powerpoint/2010/main" val="4121159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microscopic level, the process of rocket propulsion is complicated, but it can be simplified by applying conservation of momentum to the rocket and its ejected fuel.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Suppose that at some time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the momentum of the rocket plus the fuel is given by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where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is an amount of fuel about to be burned, as shown in the top figure. This fuel is traveling at a speed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relative to, say, Earth, just like the rest of the rocket.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a short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the rocket ejects fuel of mass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 and the rocket’s speed increases to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as you can see in the bottom figure. If the fuel is ejected with exhaust speed </a:t>
            </a:r>
            <a:r>
              <a:rPr lang="en-US" sz="1200" i="1" kern="1200" dirty="0" err="1">
                <a:solidFill>
                  <a:schemeClr val="tx1"/>
                </a:solidFill>
                <a:effectLst/>
                <a:latin typeface="+mn-lt"/>
                <a:ea typeface="+mn-ea"/>
                <a:cs typeface="+mn-cs"/>
              </a:rPr>
              <a:t>v</a:t>
            </a:r>
            <a:r>
              <a:rPr lang="en-US" sz="1200" i="1" kern="1200" baseline="-25000" dirty="0" err="1">
                <a:solidFill>
                  <a:schemeClr val="tx1"/>
                </a:solidFill>
                <a:effectLst/>
                <a:latin typeface="+mn-lt"/>
                <a:ea typeface="+mn-ea"/>
                <a:cs typeface="+mn-cs"/>
              </a:rPr>
              <a:t>e</a:t>
            </a:r>
            <a:r>
              <a:rPr lang="en-US" sz="1200" i="1" kern="1200" dirty="0">
                <a:solidFill>
                  <a:schemeClr val="tx1"/>
                </a:solidFill>
                <a:effectLst/>
                <a:latin typeface="+mn-lt"/>
                <a:ea typeface="+mn-ea"/>
                <a:cs typeface="+mn-cs"/>
              </a:rPr>
              <a:t> relative to the rocket, </a:t>
            </a:r>
            <a:r>
              <a:rPr lang="en-US" sz="1200" kern="1200" dirty="0">
                <a:solidFill>
                  <a:schemeClr val="tx1"/>
                </a:solidFill>
                <a:effectLst/>
                <a:latin typeface="+mn-lt"/>
                <a:ea typeface="+mn-ea"/>
                <a:cs typeface="+mn-cs"/>
              </a:rPr>
              <a:t>the speed of the fuel relative to the Earth is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a:t>
            </a:r>
            <a:r>
              <a:rPr lang="en-US" sz="1200" i="1" kern="1200" baseline="-25000" dirty="0" err="1">
                <a:solidFill>
                  <a:schemeClr val="tx1"/>
                </a:solidFill>
                <a:effectLst/>
                <a:latin typeface="+mn-lt"/>
                <a:ea typeface="+mn-ea"/>
                <a:cs typeface="+mn-cs"/>
              </a:rPr>
              <a:t>e</a:t>
            </a:r>
            <a:r>
              <a:rPr lang="en-US" sz="1200" kern="1200" dirty="0">
                <a:solidFill>
                  <a:schemeClr val="tx1"/>
                </a:solidFill>
                <a:effectLst/>
                <a:latin typeface="+mn-lt"/>
                <a:ea typeface="+mn-ea"/>
                <a:cs typeface="+mn-cs"/>
              </a:rPr>
              <a:t>. We can equate the total initial momentum of the system with the total final momentum, to get this</a:t>
            </a:r>
            <a:r>
              <a:rPr lang="en-US" sz="1200" kern="1200" baseline="0" dirty="0">
                <a:solidFill>
                  <a:schemeClr val="tx1"/>
                </a:solidFill>
                <a:effectLst/>
                <a:latin typeface="+mn-lt"/>
                <a:ea typeface="+mn-ea"/>
                <a:cs typeface="+mn-cs"/>
              </a:rPr>
              <a:t> equation</a:t>
            </a:r>
            <a:r>
              <a:rPr lang="en-US" sz="1200" kern="1200" dirty="0">
                <a:solidFill>
                  <a:schemeClr val="tx1"/>
                </a:solidFill>
                <a:effectLst/>
                <a:latin typeface="+mn-lt"/>
                <a:ea typeface="+mn-ea"/>
                <a:cs typeface="+mn-cs"/>
              </a:rPr>
              <a:t>. [click to show equation]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Simplifying this expression we get this result. [click to show equation] The increase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in the mass of the exhaust corresponds to an equal decrease in the mass of the rocket, so that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This result, together with the methods of calculus, can be used to obtain the last equation [click to show equation] where </a:t>
            </a:r>
            <a:r>
              <a:rPr lang="en-US" sz="1200" i="1" kern="1200" dirty="0" err="1">
                <a:solidFill>
                  <a:schemeClr val="tx1"/>
                </a:solidFill>
                <a:effectLst/>
                <a:latin typeface="+mn-lt"/>
                <a:ea typeface="+mn-ea"/>
                <a:cs typeface="+mn-cs"/>
              </a:rPr>
              <a:t>M</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initial mass of the rocket plus fuel and </a:t>
            </a:r>
            <a:r>
              <a:rPr lang="en-US" sz="1200" i="1" kern="1200" dirty="0">
                <a:solidFill>
                  <a:schemeClr val="tx1"/>
                </a:solidFill>
                <a:effectLst/>
                <a:latin typeface="+mn-lt"/>
                <a:ea typeface="+mn-ea"/>
                <a:cs typeface="+mn-cs"/>
              </a:rPr>
              <a:t>M</a:t>
            </a:r>
            <a:r>
              <a:rPr lang="en-US" sz="1200" i="1" kern="1200" baseline="-25000" dirty="0">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final mass of the rocket plus its remaining fuel. This is the basic expression for rocket propulsion; it tells us that the increase in velocity is proportional to the exhaust speed </a:t>
            </a:r>
            <a:r>
              <a:rPr lang="en-US" sz="1200" i="1" kern="1200" dirty="0" err="1">
                <a:solidFill>
                  <a:schemeClr val="tx1"/>
                </a:solidFill>
                <a:effectLst/>
                <a:latin typeface="+mn-lt"/>
                <a:ea typeface="+mn-ea"/>
                <a:cs typeface="+mn-cs"/>
              </a:rPr>
              <a:t>v</a:t>
            </a:r>
            <a:r>
              <a:rPr lang="en-US" sz="1200" i="1" kern="1200" baseline="-25000" dirty="0" err="1">
                <a:solidFill>
                  <a:schemeClr val="tx1"/>
                </a:solidFill>
                <a:effectLst/>
                <a:latin typeface="+mn-lt"/>
                <a:ea typeface="+mn-ea"/>
                <a:cs typeface="+mn-cs"/>
              </a:rPr>
              <a:t>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to the natural logarithm of </a:t>
            </a:r>
            <a:r>
              <a:rPr lang="en-US" sz="1200" i="1" kern="1200" dirty="0" err="1">
                <a:solidFill>
                  <a:schemeClr val="tx1"/>
                </a:solidFill>
                <a:effectLst/>
                <a:latin typeface="+mn-lt"/>
                <a:ea typeface="+mn-ea"/>
                <a:cs typeface="+mn-cs"/>
              </a:rPr>
              <a:t>M</a:t>
            </a:r>
            <a:r>
              <a:rPr lang="en-US" sz="1200" i="1" kern="1200" baseline="-250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over </a:t>
            </a:r>
            <a:r>
              <a:rPr lang="en-US" sz="1200" i="1" kern="1200" dirty="0">
                <a:solidFill>
                  <a:schemeClr val="tx1"/>
                </a:solidFill>
                <a:effectLst/>
                <a:latin typeface="+mn-lt"/>
                <a:ea typeface="+mn-ea"/>
                <a:cs typeface="+mn-cs"/>
              </a:rPr>
              <a:t>M</a:t>
            </a:r>
            <a:r>
              <a:rPr lang="en-US" sz="1200" i="1" kern="1200" baseline="-25000" dirty="0">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the maximum ratio of </a:t>
            </a:r>
            <a:r>
              <a:rPr lang="en-US" sz="1200" i="1" kern="1200" dirty="0" err="1">
                <a:solidFill>
                  <a:schemeClr val="tx1"/>
                </a:solidFill>
                <a:effectLst/>
                <a:latin typeface="+mn-lt"/>
                <a:ea typeface="+mn-ea"/>
                <a:cs typeface="+mn-cs"/>
              </a:rPr>
              <a:t>M</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t>
            </a:r>
            <a:r>
              <a:rPr lang="en-US" sz="1200" i="1" kern="1200" dirty="0">
                <a:solidFill>
                  <a:schemeClr val="tx1"/>
                </a:solidFill>
                <a:effectLst/>
                <a:latin typeface="+mn-lt"/>
                <a:ea typeface="+mn-ea"/>
                <a:cs typeface="+mn-cs"/>
              </a:rPr>
              <a:t>M</a:t>
            </a:r>
            <a:r>
              <a:rPr lang="en-US" sz="1200" i="1" kern="1200" baseline="-25000" dirty="0">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a single-stage rocket is about 10:1, the increase in speed can reach about twice the exhaust speed! For best results, the exhaust speed should be as high as possible. Currently, typical rocket exhaust speeds are several kilometers per second. </a:t>
            </a:r>
          </a:p>
        </p:txBody>
      </p:sp>
      <p:sp>
        <p:nvSpPr>
          <p:cNvPr id="4" name="Slide Number Placeholder 3"/>
          <p:cNvSpPr>
            <a:spLocks noGrp="1"/>
          </p:cNvSpPr>
          <p:nvPr>
            <p:ph type="sldNum" sz="quarter" idx="10"/>
          </p:nvPr>
        </p:nvSpPr>
        <p:spPr/>
        <p:txBody>
          <a:bodyPr/>
          <a:lstStyle/>
          <a:p>
            <a:fld id="{6E7E7F27-47DB-D94D-995F-E3088F8069A6}" type="slidenum">
              <a:rPr lang="en-US" smtClean="0"/>
              <a:t>44</a:t>
            </a:fld>
            <a:endParaRPr lang="en-US"/>
          </a:p>
        </p:txBody>
      </p:sp>
    </p:spTree>
    <p:extLst>
      <p:ext uri="{BB962C8B-B14F-4D97-AF65-F5344CB8AC3E}">
        <p14:creationId xmlns:p14="http://schemas.microsoft.com/office/powerpoint/2010/main" val="524840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thrust </a:t>
            </a:r>
            <a:r>
              <a:rPr lang="en-US" sz="1200" kern="1200" dirty="0">
                <a:solidFill>
                  <a:schemeClr val="tx1"/>
                </a:solidFill>
                <a:effectLst/>
                <a:latin typeface="+mn-lt"/>
                <a:ea typeface="+mn-ea"/>
                <a:cs typeface="+mn-cs"/>
              </a:rPr>
              <a:t>on the rocket is defined as the force exerted on the rocket by the ejected exhaust gases. If we divide our momentum conservation expression by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we get the instantaneous thrust. The absolute value signs are used for clarity. In the momentum equation,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is a positive quantity (as is </a:t>
            </a:r>
            <a:r>
              <a:rPr lang="en-US" sz="1200" i="1" kern="1200" dirty="0" err="1">
                <a:solidFill>
                  <a:schemeClr val="tx1"/>
                </a:solidFill>
                <a:effectLst/>
                <a:latin typeface="+mn-lt"/>
                <a:ea typeface="+mn-ea"/>
                <a:cs typeface="+mn-cs"/>
              </a:rPr>
              <a:t>v</a:t>
            </a:r>
            <a:r>
              <a:rPr lang="en-US" sz="1200" i="1" kern="1200" baseline="-25000" dirty="0" err="1">
                <a:solidFill>
                  <a:schemeClr val="tx1"/>
                </a:solidFill>
                <a:effectLst/>
                <a:latin typeface="+mn-lt"/>
                <a:ea typeface="+mn-ea"/>
                <a:cs typeface="+mn-cs"/>
              </a:rPr>
              <a:t>e</a:t>
            </a:r>
            <a:r>
              <a:rPr lang="en-US" sz="1200" kern="1200" dirty="0">
                <a:solidFill>
                  <a:schemeClr val="tx1"/>
                </a:solidFill>
                <a:effectLst/>
                <a:latin typeface="+mn-lt"/>
                <a:ea typeface="+mn-ea"/>
                <a:cs typeface="+mn-cs"/>
              </a:rPr>
              <a:t>, a speed).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see that the thrust increases as the exhaust velocity increases and as the rate of change of mass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 over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(the burn rate) increases.</a:t>
            </a:r>
          </a:p>
        </p:txBody>
      </p:sp>
      <p:sp>
        <p:nvSpPr>
          <p:cNvPr id="4" name="Slide Number Placeholder 3"/>
          <p:cNvSpPr>
            <a:spLocks noGrp="1"/>
          </p:cNvSpPr>
          <p:nvPr>
            <p:ph type="sldNum" sz="quarter" idx="10"/>
          </p:nvPr>
        </p:nvSpPr>
        <p:spPr/>
        <p:txBody>
          <a:bodyPr/>
          <a:lstStyle/>
          <a:p>
            <a:fld id="{6E7E7F27-47DB-D94D-995F-E3088F8069A6}" type="slidenum">
              <a:rPr lang="en-US" smtClean="0"/>
              <a:t>45</a:t>
            </a:fld>
            <a:endParaRPr lang="en-US"/>
          </a:p>
        </p:txBody>
      </p:sp>
    </p:spTree>
    <p:extLst>
      <p:ext uri="{BB962C8B-B14F-4D97-AF65-F5344CB8AC3E}">
        <p14:creationId xmlns:p14="http://schemas.microsoft.com/office/powerpoint/2010/main" val="412641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Decide on the answer, convince your neighbor, and in 2 minutes, be ready to convince the rest of us!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The ball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r>
              <a:rPr lang="en-US" altLang="en-US" sz="1200" b="1" dirty="0">
                <a:solidFill>
                  <a:schemeClr val="tx1"/>
                </a:solidFill>
              </a:rPr>
              <a:t>Question </a:t>
            </a:r>
            <a:r>
              <a:rPr lang="en-US" altLang="en-US" sz="1200" b="1" dirty="0" err="1">
                <a:solidFill>
                  <a:schemeClr val="tx1"/>
                </a:solidFill>
              </a:rPr>
              <a:t>D1.01</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explore momentum and impulse, especially its vector nature.</a:t>
            </a:r>
          </a:p>
          <a:p>
            <a:endParaRPr lang="en-US" altLang="en-US" b="1" dirty="0"/>
          </a:p>
          <a:p>
            <a:r>
              <a:rPr lang="en-US" altLang="en-US" b="1" dirty="0"/>
              <a:t>Discussion:</a:t>
            </a:r>
            <a:r>
              <a:rPr lang="en-US" altLang="en-US" dirty="0"/>
              <a:t> </a:t>
            </a:r>
          </a:p>
          <a:p>
            <a:r>
              <a:rPr lang="en-US" altLang="en-US" dirty="0"/>
              <a:t>Impulse is defined as the integral of force over time; one must know the force exerted at each point in time to determine an impulse via this definition. Since we don't know either the force exerted by the wall or for how long it is exerted in this situation, it would seem impossible to determine which projectile experiences the larger impulse. In other words, we cannot apply the definition of impulse to answer this question, because we do not have enough information to do so.</a:t>
            </a:r>
          </a:p>
          <a:p>
            <a:endParaRPr lang="en-US" altLang="en-US" dirty="0"/>
          </a:p>
          <a:p>
            <a:r>
              <a:rPr lang="en-US" altLang="en-US" dirty="0"/>
              <a:t>However, the impulse-momentum theorem states that the net impulse delivered to a body is equal to the </a:t>
            </a:r>
            <a:r>
              <a:rPr lang="en-US" altLang="en-US" b="1" dirty="0"/>
              <a:t>change</a:t>
            </a:r>
            <a:r>
              <a:rPr lang="en-US" altLang="en-US" dirty="0"/>
              <a:t> in the body's momentum. This is not another definition of impulse, but rather a consequence of Newton's second law. Since we have enough information to determine momentum and changes in momentum for the objects in this question, we can answer the question.</a:t>
            </a:r>
          </a:p>
          <a:p>
            <a:endParaRPr lang="en-US" altLang="en-US" dirty="0"/>
          </a:p>
          <a:p>
            <a:r>
              <a:rPr lang="en-US" altLang="en-US" dirty="0"/>
              <a:t>Both the clay and the ball are 100 g, so we can focus on velocity to compare momentum. The object with the larger change in velocity has the larger change in momentum, and therefore, it has the larger net impulse delivered to it as well.</a:t>
            </a:r>
          </a:p>
          <a:p>
            <a:endParaRPr lang="en-US" altLang="en-US" dirty="0"/>
          </a:p>
          <a:p>
            <a:r>
              <a:rPr lang="en-US" altLang="en-US" dirty="0"/>
              <a:t>The clay has the larger velocity initially, and zero velocity after sticking to the wall. You might think that the ball has a smaller change in velocity, since its speed changes only from 60 cm/s to 30 cm/s. But velocity and momentum are vectors, and the change in a vector depends on direction. When the ball's velocity changes from 60 cm/s (right) to 30 cm/s (left), the </a:t>
            </a:r>
            <a:r>
              <a:rPr lang="en-US" altLang="en-US" i="1" dirty="0"/>
              <a:t>change</a:t>
            </a:r>
            <a:r>
              <a:rPr lang="en-US" altLang="en-US" dirty="0"/>
              <a:t> in velocity is 90 cm/s (left), which is larger than the change in the clay's velocity. So, the ball experiences the larger impulse delivered by the wall.</a:t>
            </a:r>
          </a:p>
          <a:p>
            <a:endParaRPr lang="en-US" altLang="en-US" dirty="0"/>
          </a:p>
          <a:p>
            <a:r>
              <a:rPr lang="en-US" altLang="en-US" dirty="0"/>
              <a:t>Note that we started with a quantity that was impossible to determine: the impulse delivered by the wall. Then, by shifting our focus multiple times, we transformed the question into one that we could answer: compare changes in velocity. Note also that we did not compute any quantities, that is, we did not compute the impulse delivered by the wall. We simply determined, by the most efficient method possible, which projectile experiences the larger impulse.</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The impulse-momentum theorem states that the impulse delivered to an object is equal to the change in its momentum. </a:t>
            </a:r>
          </a:p>
          <a:p>
            <a:pPr marL="171450" indent="-171450">
              <a:buFont typeface="Arial" panose="020B0604020202020204" pitchFamily="34" charset="0"/>
              <a:buChar char="•"/>
            </a:pPr>
            <a:r>
              <a:rPr lang="en-US" altLang="en-US" dirty="0"/>
              <a:t>Applying the definition of impulse requires you to know the details of a force — how long it acted for and what the force was equal to at every moment of that time — but applying the impulse-momentum theorem does not. </a:t>
            </a:r>
          </a:p>
          <a:p>
            <a:pPr marL="171450" indent="-171450">
              <a:buFont typeface="Arial" panose="020B0604020202020204" pitchFamily="34" charset="0"/>
              <a:buChar char="•"/>
            </a:pPr>
            <a:r>
              <a:rPr lang="en-US" altLang="en-US" dirty="0"/>
              <a:t>Velocity, momentum, and impulse are vector quantities. Impulse is equal to the change in an object's momentum, not to the change in the magnitude of its momentum. Signs and directions must be accounted for. </a:t>
            </a:r>
          </a:p>
          <a:p>
            <a:pPr marL="171450" indent="-171450">
              <a:buFont typeface="Arial" panose="020B0604020202020204" pitchFamily="34" charset="0"/>
              <a:buChar char="•"/>
            </a:pPr>
            <a:r>
              <a:rPr lang="en-US" altLang="en-US" dirty="0"/>
              <a:t>Efficient analysis and problem solving often involves changing the question from an unanswerable one to a manageable one. </a:t>
            </a:r>
          </a:p>
          <a:p>
            <a:endParaRPr lang="en-US" altLang="en-US" b="1" i="1" dirty="0"/>
          </a:p>
          <a:p>
            <a:r>
              <a:rPr lang="en-US" altLang="en-US" b="1" i="1" dirty="0"/>
              <a:t>For Instructors Only</a:t>
            </a:r>
          </a:p>
          <a:p>
            <a:r>
              <a:rPr lang="en-US" altLang="en-US" dirty="0"/>
              <a:t>We are taking for granted that the net impulse is the impulse delivered by the wall during the collision.</a:t>
            </a:r>
          </a:p>
          <a:p>
            <a:endParaRPr lang="en-US" altLang="en-US" dirty="0"/>
          </a:p>
          <a:p>
            <a:r>
              <a:rPr lang="en-US" altLang="en-US" dirty="0"/>
              <a:t>Students often treat momentum as a scalar quantity, rather than as a vector. Since the magnitude of momentum changes by a smaller amount for the ball, students often conclude that its change in momentum is smaller as well.</a:t>
            </a:r>
          </a:p>
          <a:p>
            <a:endParaRPr lang="en-US" altLang="en-US" dirty="0"/>
          </a:p>
          <a:p>
            <a:r>
              <a:rPr lang="en-US" altLang="en-US" dirty="0"/>
              <a:t>Some students might find components more useful. The clay's horizontal component of velocity changes from +70 cm/s to 0, for a change of –70 cm/s. The ball's horizontal component of velocity changes from +60 cm/s to –30 cm/s, for a change of –90 cm/s.</a:t>
            </a:r>
          </a:p>
          <a:p>
            <a:endParaRPr lang="en-US" altLang="en-US" dirty="0"/>
          </a:p>
          <a:p>
            <a:r>
              <a:rPr lang="en-US" altLang="en-US" dirty="0"/>
              <a:t>It is useful to compare the ball's situation to a hypothetical one in which the final velocity of the ball is 30 cm/s (right). (For instance, imagine that it is thrown at a piece of paper such that it breaks through the paper but slows down during the process.) The change in velocity is now only 30 cm/s (left), which is smaller than the change in the clay's velocity.</a:t>
            </a:r>
          </a:p>
          <a:p>
            <a:endParaRPr lang="en-US" altLang="en-US" dirty="0"/>
          </a:p>
          <a:p>
            <a:r>
              <a:rPr lang="en-US" altLang="en-US" dirty="0"/>
              <a:t>To connect with and develop students' physical intuition, it is useful to find an analogous situation in which the student would be providing the impulse. For instance, a friend is rolling toward you at constant speed on a skateboard. In one situation, you apply a force long enough to stop your friend. In another, you apply the same force, but this time you reverse his direction. The force is in the same direction for slowing down and speeding up again, yet the force is exerted over a much longer time period when the direction is reversed, so the impulse is larger.</a:t>
            </a:r>
          </a:p>
          <a:p>
            <a:endParaRPr lang="en-US" altLang="en-US" dirty="0"/>
          </a:p>
          <a:p>
            <a:r>
              <a:rPr lang="en-US" altLang="en-US" dirty="0"/>
              <a:t>This is a good opportunity to discuss expert-like problem solving. The original question is unanswerable using the definition of impulse. By shifting the focus to net impulse, then to momentum and change in momentum, and finally to velocity and change in velocity, the question becomes trivial, provided students understand how to find the change in velocity.</a:t>
            </a:r>
          </a:p>
          <a:p>
            <a:endParaRPr lang="en-US" altLang="en-US" dirty="0"/>
          </a:p>
          <a:p>
            <a:r>
              <a:rPr lang="en-US" altLang="en-US" dirty="0"/>
              <a:t>Some students will compute the individual momenta of both projectiles before and after the collision, then compute the net impulses and compare them to answer the question. All of these computation are not needed, as only the comparison is called for. Students should be discouraged from computing quantities when doing a comparison.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46</a:t>
            </a:fld>
            <a:endParaRPr lang="en-US"/>
          </a:p>
        </p:txBody>
      </p:sp>
    </p:spTree>
    <p:extLst>
      <p:ext uri="{BB962C8B-B14F-4D97-AF65-F5344CB8AC3E}">
        <p14:creationId xmlns:p14="http://schemas.microsoft.com/office/powerpoint/2010/main" val="68930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Choose your answer, check with a neighbor, and we’ll talk about it as a class in a few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rPr>
              <a:t>Answer: </a:t>
            </a:r>
            <a:r>
              <a:rPr lang="en-US" altLang="en-US" sz="1200" dirty="0">
                <a:solidFill>
                  <a:schemeClr val="tx1"/>
                </a:solidFill>
              </a:rPr>
              <a:t>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r>
              <a:rPr lang="en-US" altLang="en-US" sz="1200" b="1" dirty="0">
                <a:solidFill>
                  <a:schemeClr val="tx1"/>
                </a:solidFill>
              </a:rPr>
              <a:t>Question </a:t>
            </a:r>
            <a:r>
              <a:rPr lang="en-US" altLang="en-US" sz="1200" b="1" dirty="0" err="1">
                <a:solidFill>
                  <a:schemeClr val="tx1"/>
                </a:solidFill>
              </a:rPr>
              <a:t>D1.02a</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 </a:t>
            </a:r>
            <a:r>
              <a:rPr lang="en-US" altLang="en-US" dirty="0"/>
              <a:t>To hone your understanding of work and its connection to energy.</a:t>
            </a:r>
          </a:p>
          <a:p>
            <a:endParaRPr lang="en-US" altLang="en-US" b="1" dirty="0"/>
          </a:p>
          <a:p>
            <a:r>
              <a:rPr lang="en-US" altLang="en-US" b="1" dirty="0"/>
              <a:t>Discussion: </a:t>
            </a:r>
          </a:p>
          <a:p>
            <a:r>
              <a:rPr lang="en-US" altLang="en-US" dirty="0"/>
              <a:t>You might think that you need to know exactly what is meant by "reverse its direction" to answer this question. Rather, the intent is that you consider all possible motion, and then identify which requires the smallest amount of work.</a:t>
            </a:r>
          </a:p>
          <a:p>
            <a:endParaRPr lang="en-US" altLang="en-US" dirty="0"/>
          </a:p>
          <a:p>
            <a:r>
              <a:rPr lang="en-US" altLang="en-US" dirty="0"/>
              <a:t>One interpretation is that the block is stopped and then given a very small velocity in the opposite direction. In this case, the change in kinetic energy is very close to –</a:t>
            </a:r>
            <a:r>
              <a:rPr lang="en-US" altLang="en-US" dirty="0" err="1"/>
              <a:t>½</a:t>
            </a:r>
            <a:r>
              <a:rPr lang="en-US" altLang="en-US" i="1" dirty="0" err="1"/>
              <a:t>mv</a:t>
            </a:r>
            <a:r>
              <a:rPr lang="en-US" altLang="en-US" dirty="0" err="1"/>
              <a:t>²</a:t>
            </a:r>
            <a:r>
              <a:rPr lang="en-US" altLang="en-US" dirty="0"/>
              <a:t>, so by the work-kinetic energy theorem, this is also the amount of work done.</a:t>
            </a:r>
          </a:p>
          <a:p>
            <a:endParaRPr lang="en-US" altLang="en-US" dirty="0"/>
          </a:p>
          <a:p>
            <a:r>
              <a:rPr lang="en-US" altLang="en-US" dirty="0"/>
              <a:t>Another interpretation is that the block has the same speed </a:t>
            </a:r>
            <a:r>
              <a:rPr lang="en-US" altLang="en-US" i="1" dirty="0"/>
              <a:t>v</a:t>
            </a:r>
            <a:r>
              <a:rPr lang="en-US" altLang="en-US" dirty="0"/>
              <a:t> but is moving in the opposite direction. The new kinetic energy is the same as the old, </a:t>
            </a:r>
            <a:r>
              <a:rPr lang="en-US" altLang="en-US" dirty="0" err="1"/>
              <a:t>½</a:t>
            </a:r>
            <a:r>
              <a:rPr lang="en-US" altLang="en-US" i="1" dirty="0" err="1"/>
              <a:t>mv</a:t>
            </a:r>
            <a:r>
              <a:rPr lang="en-US" altLang="en-US" dirty="0" err="1"/>
              <a:t>²</a:t>
            </a:r>
            <a:r>
              <a:rPr lang="en-US" altLang="en-US" dirty="0"/>
              <a:t>, so the </a:t>
            </a:r>
            <a:r>
              <a:rPr lang="en-US" altLang="en-US" b="1" dirty="0"/>
              <a:t>change</a:t>
            </a:r>
            <a:r>
              <a:rPr lang="en-US" altLang="en-US" dirty="0"/>
              <a:t> in kinetic energy is zero, and therefore, the total work done is zero too. Since zero is the smallest number, this must be the smallest amount of work done on the block to reverse its direction.</a:t>
            </a:r>
          </a:p>
          <a:p>
            <a:endParaRPr lang="en-US" altLang="en-US" dirty="0"/>
          </a:p>
          <a:p>
            <a:r>
              <a:rPr lang="en-US" altLang="en-US" dirty="0"/>
              <a:t>There are many ways to accomplish this. For instance, the block could hit a spring. The spring first does –</a:t>
            </a:r>
            <a:r>
              <a:rPr lang="en-US" altLang="en-US" dirty="0" err="1"/>
              <a:t>½</a:t>
            </a:r>
            <a:r>
              <a:rPr lang="en-US" altLang="en-US" i="1" dirty="0" err="1"/>
              <a:t>mv</a:t>
            </a:r>
            <a:r>
              <a:rPr lang="en-US" altLang="en-US" dirty="0" err="1"/>
              <a:t>²</a:t>
            </a:r>
            <a:r>
              <a:rPr lang="en-US" altLang="en-US" dirty="0"/>
              <a:t> of work to stop the block, then </a:t>
            </a:r>
            <a:r>
              <a:rPr lang="en-US" altLang="en-US" dirty="0" err="1"/>
              <a:t>½</a:t>
            </a:r>
            <a:r>
              <a:rPr lang="en-US" altLang="en-US" i="1" dirty="0" err="1"/>
              <a:t>mv</a:t>
            </a:r>
            <a:r>
              <a:rPr lang="en-US" altLang="en-US" dirty="0" err="1"/>
              <a:t>²</a:t>
            </a:r>
            <a:r>
              <a:rPr lang="en-US" altLang="en-US" dirty="0"/>
              <a:t> of work to speed it up again in the opposite direction, for a total work of zero. The block could also slide up a curved ramp and then slide back down again. You can probably think of lots of other situations in which the block reverses direction without changing its kinetic energy. In each case, the total work done is zero.</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According to the </a:t>
            </a:r>
            <a:r>
              <a:rPr lang="en-US" altLang="en-US" i="1" dirty="0"/>
              <a:t>work-kinetic energy theorem</a:t>
            </a:r>
            <a:r>
              <a:rPr lang="en-US" altLang="en-US" dirty="0"/>
              <a:t>, the total work done on an object equals the change in its kinetic energy. </a:t>
            </a:r>
          </a:p>
          <a:p>
            <a:pPr marL="171450" indent="-171450">
              <a:buFont typeface="Arial" panose="020B0604020202020204" pitchFamily="34" charset="0"/>
              <a:buChar char="•"/>
            </a:pPr>
            <a:r>
              <a:rPr lang="en-US" altLang="en-US" dirty="0"/>
              <a:t>Energy is a scalar so direction doesn't matter. </a:t>
            </a:r>
          </a:p>
          <a:p>
            <a:pPr marL="171450" indent="-171450">
              <a:buFont typeface="Arial" panose="020B0604020202020204" pitchFamily="34" charset="0"/>
              <a:buChar char="•"/>
            </a:pPr>
            <a:r>
              <a:rPr lang="en-US" altLang="en-US" dirty="0"/>
              <a:t>Work can be positive or negative. </a:t>
            </a:r>
          </a:p>
          <a:p>
            <a:pPr marL="171450" indent="-171450">
              <a:buFont typeface="Arial" panose="020B0604020202020204" pitchFamily="34" charset="0"/>
              <a:buChar char="•"/>
            </a:pPr>
            <a:r>
              <a:rPr lang="en-US" altLang="en-US" dirty="0"/>
              <a:t>An object can change direction without having any work done on it. </a:t>
            </a:r>
          </a:p>
          <a:p>
            <a:endParaRPr lang="en-US" altLang="en-US" b="1" i="1" dirty="0"/>
          </a:p>
          <a:p>
            <a:r>
              <a:rPr lang="en-US" altLang="en-US" b="1" i="1" dirty="0"/>
              <a:t>For Instructors Only</a:t>
            </a:r>
          </a:p>
          <a:p>
            <a:r>
              <a:rPr lang="en-US" altLang="en-US" dirty="0"/>
              <a:t>This question will inspire a lively debate, partially because it is unclear what is meant by "reversing the direction" of the block. However, they do not need to know. In essence, the question is asking them to clarify what is meant by it by finding the situation with the smallest amount of work being done. It is important, therefore, that you do not clarify the situation at all. When students ask you what is meant by the phrase, tell them that everything they need to answer the question is already there.</a:t>
            </a:r>
          </a:p>
          <a:p>
            <a:endParaRPr lang="en-US" altLang="en-US" dirty="0"/>
          </a:p>
          <a:p>
            <a:r>
              <a:rPr lang="en-US" altLang="en-US" dirty="0"/>
              <a:t>Most students will not seriously entertain the "zero" answer. Many will not even believe that it is possible.</a:t>
            </a:r>
          </a:p>
          <a:p>
            <a:r>
              <a:rPr lang="en-US" altLang="en-US" dirty="0"/>
              <a:t>All of the other answers will be well represented, and each for good reasons:</a:t>
            </a:r>
          </a:p>
          <a:p>
            <a:endParaRPr lang="en-US" altLang="en-US" dirty="0"/>
          </a:p>
          <a:p>
            <a:pPr>
              <a:buFontTx/>
              <a:buChar char="•"/>
            </a:pPr>
            <a:r>
              <a:rPr lang="en-US" altLang="en-US" dirty="0"/>
              <a:t> Students who answer #1 (–</a:t>
            </a:r>
            <a:r>
              <a:rPr lang="en-US" altLang="en-US" i="1" dirty="0" err="1"/>
              <a:t>mv</a:t>
            </a:r>
            <a:r>
              <a:rPr lang="en-US" altLang="en-US" dirty="0" err="1"/>
              <a:t>²</a:t>
            </a:r>
            <a:r>
              <a:rPr lang="en-US" altLang="en-US" dirty="0"/>
              <a:t>) will most likely think that the block reverses direction by moving with speed </a:t>
            </a:r>
            <a:r>
              <a:rPr lang="en-US" altLang="en-US" i="1" dirty="0"/>
              <a:t>v</a:t>
            </a:r>
            <a:r>
              <a:rPr lang="en-US" altLang="en-US" dirty="0"/>
              <a:t> in the opposite direction. They have misapplied the work-kinetic energy theorem, treating kinetic energy as a vector, whose sign determines the direction. </a:t>
            </a:r>
          </a:p>
          <a:p>
            <a:pPr>
              <a:buFontTx/>
              <a:buChar char="•"/>
            </a:pPr>
            <a:endParaRPr lang="en-US" altLang="en-US" dirty="0"/>
          </a:p>
          <a:p>
            <a:pPr>
              <a:buFontTx/>
              <a:buChar char="•"/>
            </a:pPr>
            <a:r>
              <a:rPr lang="en-US" altLang="en-US" dirty="0"/>
              <a:t> Students who answer #2 (–</a:t>
            </a:r>
            <a:r>
              <a:rPr lang="en-US" altLang="en-US" dirty="0" err="1"/>
              <a:t>½</a:t>
            </a:r>
            <a:r>
              <a:rPr lang="en-US" altLang="en-US" i="1" dirty="0" err="1"/>
              <a:t>mv</a:t>
            </a:r>
            <a:r>
              <a:rPr lang="en-US" altLang="en-US" dirty="0" err="1"/>
              <a:t>²</a:t>
            </a:r>
            <a:r>
              <a:rPr lang="en-US" altLang="en-US" dirty="0"/>
              <a:t>) will most likely think that the block reverses direction by moving at an infinitesimally small speed in the opposite direction. They have correctly applied the work-kinetic energy theorem and wisely ignored the negligible amount of kinetic energy the block has, but they have failed to find the "smallest" amount of work, though it is the "most negative". </a:t>
            </a:r>
          </a:p>
          <a:p>
            <a:pPr>
              <a:buFontTx/>
              <a:buChar char="•"/>
            </a:pPr>
            <a:endParaRPr lang="en-US" altLang="en-US" dirty="0"/>
          </a:p>
          <a:p>
            <a:pPr>
              <a:buFontTx/>
              <a:buChar char="•"/>
            </a:pPr>
            <a:r>
              <a:rPr lang="en-US" altLang="en-US" dirty="0"/>
              <a:t> Students who answer #4 (</a:t>
            </a:r>
            <a:r>
              <a:rPr lang="en-US" altLang="en-US" dirty="0" err="1"/>
              <a:t>½</a:t>
            </a:r>
            <a:r>
              <a:rPr lang="en-US" altLang="en-US" i="1" dirty="0" err="1"/>
              <a:t>mv</a:t>
            </a:r>
            <a:r>
              <a:rPr lang="en-US" altLang="en-US" dirty="0" err="1"/>
              <a:t>²</a:t>
            </a:r>
            <a:r>
              <a:rPr lang="en-US" altLang="en-US" dirty="0"/>
              <a:t>) will make many of the same assumptions as those who answer #2. The main difference is that they also think that work is always positive, and they will likely have trouble understanding how work can be negative. </a:t>
            </a:r>
          </a:p>
          <a:p>
            <a:pPr>
              <a:buFontTx/>
              <a:buChar char="•"/>
            </a:pPr>
            <a:r>
              <a:rPr lang="en-US" altLang="en-US" dirty="0"/>
              <a:t> Students who answer #5 (</a:t>
            </a:r>
            <a:r>
              <a:rPr lang="en-US" altLang="en-US" i="1" dirty="0" err="1"/>
              <a:t>mv</a:t>
            </a:r>
            <a:r>
              <a:rPr lang="en-US" altLang="en-US" dirty="0" err="1"/>
              <a:t>²</a:t>
            </a:r>
            <a:r>
              <a:rPr lang="en-US" altLang="en-US" dirty="0"/>
              <a:t>), like those who answer #1, will likely think that the block reverses direction by moving at the same speed </a:t>
            </a:r>
            <a:r>
              <a:rPr lang="en-US" altLang="en-US" i="1" dirty="0"/>
              <a:t>v</a:t>
            </a:r>
            <a:r>
              <a:rPr lang="en-US" altLang="en-US" dirty="0"/>
              <a:t> in the opposite direction. The difference is that they will also think that you must do </a:t>
            </a:r>
            <a:r>
              <a:rPr lang="en-US" altLang="en-US" dirty="0" err="1"/>
              <a:t>½</a:t>
            </a:r>
            <a:r>
              <a:rPr lang="en-US" altLang="en-US" i="1" dirty="0" err="1"/>
              <a:t>mv</a:t>
            </a:r>
            <a:r>
              <a:rPr lang="en-US" altLang="en-US" dirty="0" err="1"/>
              <a:t>²</a:t>
            </a:r>
            <a:r>
              <a:rPr lang="en-US" altLang="en-US" dirty="0"/>
              <a:t> of work to stop the block and then another </a:t>
            </a:r>
            <a:r>
              <a:rPr lang="en-US" altLang="en-US" dirty="0" err="1"/>
              <a:t>½</a:t>
            </a:r>
            <a:r>
              <a:rPr lang="en-US" altLang="en-US" i="1" dirty="0" err="1"/>
              <a:t>mv</a:t>
            </a:r>
            <a:r>
              <a:rPr lang="en-US" altLang="en-US" dirty="0" err="1"/>
              <a:t>²</a:t>
            </a:r>
            <a:r>
              <a:rPr lang="en-US" altLang="en-US" dirty="0"/>
              <a:t> of work to get it up to speed </a:t>
            </a:r>
            <a:r>
              <a:rPr lang="en-US" altLang="en-US" i="1" dirty="0"/>
              <a:t>v</a:t>
            </a:r>
            <a:r>
              <a:rPr lang="en-US" altLang="en-US" dirty="0"/>
              <a:t> again. </a:t>
            </a:r>
          </a:p>
          <a:p>
            <a:pPr>
              <a:buFontTx/>
              <a:buChar char="•"/>
            </a:pPr>
            <a:r>
              <a:rPr lang="en-US" altLang="en-US" dirty="0"/>
              <a:t> Students who answer #6 (none of the above) will likely make the same assumption about the motion as those who answer #2 and #4, but since the block is moving, however slightly, the amount of work will be slightly different from –</a:t>
            </a:r>
            <a:r>
              <a:rPr lang="en-US" altLang="en-US" dirty="0" err="1"/>
              <a:t>½</a:t>
            </a:r>
            <a:r>
              <a:rPr lang="en-US" altLang="en-US" i="1" dirty="0" err="1"/>
              <a:t>mv</a:t>
            </a:r>
            <a:r>
              <a:rPr lang="en-US" altLang="en-US" dirty="0" err="1"/>
              <a:t>²</a:t>
            </a:r>
            <a:r>
              <a:rPr lang="en-US" altLang="en-US" dirty="0"/>
              <a:t> or </a:t>
            </a:r>
            <a:r>
              <a:rPr lang="en-US" altLang="en-US" dirty="0" err="1"/>
              <a:t>½</a:t>
            </a:r>
            <a:r>
              <a:rPr lang="en-US" altLang="en-US" i="1" dirty="0" err="1"/>
              <a:t>mv</a:t>
            </a:r>
            <a:r>
              <a:rPr lang="en-US" altLang="en-US" dirty="0" err="1"/>
              <a:t>²</a:t>
            </a:r>
            <a:r>
              <a:rPr lang="en-US" altLang="en-US" dirty="0"/>
              <a:t>. </a:t>
            </a:r>
          </a:p>
          <a:p>
            <a:pPr>
              <a:buFontTx/>
              <a:buChar char="•"/>
            </a:pPr>
            <a:r>
              <a:rPr lang="en-US" altLang="en-US" dirty="0"/>
              <a:t> Students who answer #7 (impossible to determine) most likely do not appreciate the connection between work and change in kinetic energy. They might be trying to apply the definition of work. Since there is no information about forces or displacements, then it is impossible to determine. Another reason to choose #7 is that it has not been specified exactly what is meant by "reverse its direction". (This is largely irrelevant, because students should consider all possible interpretations, and then choose the one requiring the smallest amount of work.) </a:t>
            </a:r>
          </a:p>
          <a:p>
            <a:pPr>
              <a:buFontTx/>
              <a:buChar char="•"/>
            </a:pPr>
            <a:endParaRPr lang="en-US" altLang="en-US" dirty="0"/>
          </a:p>
          <a:p>
            <a:r>
              <a:rPr lang="en-US" altLang="en-US" dirty="0"/>
              <a:t>This is an excellent problem for engaging students in a discussion of work and energy. A mass traveling in the opposite direction with the same speed would have the same kinetic energy. The work-kinetic energy theorem then states that no total work need be done on the mass. The work-kinetic energy theorem also resolves any ambiguity in the sign of the work if the mass is just brought to rest.</a:t>
            </a:r>
          </a:p>
          <a:p>
            <a:endParaRPr lang="en-US" altLang="en-US" dirty="0"/>
          </a:p>
          <a:p>
            <a:r>
              <a:rPr lang="en-US" altLang="en-US" dirty="0"/>
              <a:t>It is easy to demonstrate several situations for which an object reverses its direction and no total work is done. All it requires is a conservative force. For example, let a ball roll up an incline and then back down. Or, allow a mass to encounter a spring. Or, have a marble roll around a semicircular track. This last case is interesting because the force acting on the mass (Normal) does no work; the kinetic energy of the marble is constant, even though it has reversed direction.</a:t>
            </a:r>
          </a:p>
          <a:p>
            <a:endParaRPr lang="en-US" altLang="en-US" b="1" dirty="0"/>
          </a:p>
          <a:p>
            <a:r>
              <a:rPr lang="en-US" altLang="en-US" b="1" dirty="0"/>
              <a:t>Discussion Questions: </a:t>
            </a:r>
            <a:endParaRPr lang="en-US" altLang="en-US" dirty="0"/>
          </a:p>
          <a:p>
            <a:pPr>
              <a:buFontTx/>
              <a:buChar char="•"/>
            </a:pPr>
            <a:r>
              <a:rPr lang="en-US" altLang="en-US" dirty="0"/>
              <a:t> Draw a diagram indicating the direction of motion and the direction of the force acting on the mass. What is the direction of the displacement? </a:t>
            </a:r>
          </a:p>
          <a:p>
            <a:pPr>
              <a:buFontTx/>
              <a:buChar char="•"/>
            </a:pPr>
            <a:r>
              <a:rPr lang="en-US" altLang="en-US" dirty="0"/>
              <a:t> If the surface had friction and the mass just slid until it stopped, how much work would the friction force do?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47</a:t>
            </a:fld>
            <a:endParaRPr lang="en-US"/>
          </a:p>
        </p:txBody>
      </p:sp>
    </p:spTree>
    <p:extLst>
      <p:ext uri="{BB962C8B-B14F-4D97-AF65-F5344CB8AC3E}">
        <p14:creationId xmlns:p14="http://schemas.microsoft.com/office/powerpoint/2010/main" val="3825332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up with your answer, then check to see what your neighbor came up with. We’ll look at this as a big group in a few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Possible</a:t>
            </a:r>
            <a:r>
              <a:rPr lang="en-US" altLang="en-US" sz="1200" baseline="0" dirty="0"/>
              <a:t>: (1), (2), (7)</a:t>
            </a:r>
            <a:endParaRPr lang="en-US"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D1.02b</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hone the concept of impulse and its connection to changes in momentum, and (in conjunction with the previous question in the set) distinguish it from work.</a:t>
            </a:r>
          </a:p>
          <a:p>
            <a:endParaRPr lang="en-US" altLang="en-US" b="1" dirty="0"/>
          </a:p>
          <a:p>
            <a:r>
              <a:rPr lang="en-US" altLang="en-US" b="1" dirty="0"/>
              <a:t>Discussion:</a:t>
            </a:r>
            <a:r>
              <a:rPr lang="en-US" altLang="en-US" dirty="0"/>
              <a:t> </a:t>
            </a:r>
          </a:p>
          <a:p>
            <a:r>
              <a:rPr lang="en-US" altLang="en-US" dirty="0"/>
              <a:t>There are many defensible answers to this question, but all involve the same principle. The impulse-momentum theorem states that the net impulse delivered to an object is exactly equal to its change in momentum.</a:t>
            </a:r>
          </a:p>
          <a:p>
            <a:endParaRPr lang="en-US" altLang="en-US" dirty="0"/>
          </a:p>
          <a:p>
            <a:r>
              <a:rPr lang="en-US" altLang="en-US" dirty="0"/>
              <a:t>One way to reverse direction is to move at a very small velocity in the opposite direction. The initial momentum is </a:t>
            </a:r>
            <a:r>
              <a:rPr lang="en-US" altLang="en-US" i="1" dirty="0" err="1"/>
              <a:t>mv</a:t>
            </a:r>
            <a:r>
              <a:rPr lang="en-US" altLang="en-US" i="1" baseline="-25000" dirty="0" err="1"/>
              <a:t>x</a:t>
            </a:r>
            <a:r>
              <a:rPr lang="en-US" altLang="en-US" dirty="0"/>
              <a:t>, and the final momentum is very close to zero, so the change in momentum is very close to –</a:t>
            </a:r>
            <a:r>
              <a:rPr lang="en-US" altLang="en-US" i="1" dirty="0" err="1"/>
              <a:t>mv</a:t>
            </a:r>
            <a:r>
              <a:rPr lang="en-US" altLang="en-US" i="1" baseline="-25000" dirty="0" err="1"/>
              <a:t>x</a:t>
            </a:r>
            <a:r>
              <a:rPr lang="en-US" altLang="en-US" dirty="0"/>
              <a:t>. Thus, the impulse delivered to the block is also –</a:t>
            </a:r>
            <a:r>
              <a:rPr lang="en-US" altLang="en-US" i="1" dirty="0" err="1"/>
              <a:t>mv</a:t>
            </a:r>
            <a:r>
              <a:rPr lang="en-US" altLang="en-US" i="1" baseline="-25000" dirty="0" err="1"/>
              <a:t>x</a:t>
            </a:r>
            <a:r>
              <a:rPr lang="en-US" altLang="en-US" dirty="0"/>
              <a:t>.</a:t>
            </a:r>
          </a:p>
          <a:p>
            <a:endParaRPr lang="en-US" altLang="en-US" dirty="0"/>
          </a:p>
          <a:p>
            <a:r>
              <a:rPr lang="en-US" altLang="en-US" dirty="0"/>
              <a:t>Another way to reverse direction is to move in the opposite direction with the same speed. Mathematically, the final velocity is –</a:t>
            </a:r>
            <a:r>
              <a:rPr lang="en-US" altLang="en-US" i="1" dirty="0" err="1"/>
              <a:t>v</a:t>
            </a:r>
            <a:r>
              <a:rPr lang="en-US" altLang="en-US" i="1" baseline="-25000" dirty="0" err="1"/>
              <a:t>x</a:t>
            </a:r>
            <a:r>
              <a:rPr lang="en-US" altLang="en-US" dirty="0"/>
              <a:t>, so the final momentum is –</a:t>
            </a:r>
            <a:r>
              <a:rPr lang="en-US" altLang="en-US" i="1" dirty="0" err="1"/>
              <a:t>mv</a:t>
            </a:r>
            <a:r>
              <a:rPr lang="en-US" altLang="en-US" i="1" baseline="-25000" dirty="0" err="1"/>
              <a:t>x</a:t>
            </a:r>
            <a:r>
              <a:rPr lang="en-US" altLang="en-US" dirty="0"/>
              <a:t>, and the </a:t>
            </a:r>
            <a:r>
              <a:rPr lang="en-US" altLang="en-US" u="sng" dirty="0"/>
              <a:t>change</a:t>
            </a:r>
            <a:r>
              <a:rPr lang="en-US" altLang="en-US" dirty="0"/>
              <a:t> in momentum is –</a:t>
            </a:r>
            <a:r>
              <a:rPr lang="en-US" altLang="en-US" dirty="0" err="1"/>
              <a:t>2</a:t>
            </a:r>
            <a:r>
              <a:rPr lang="en-US" altLang="en-US" i="1" dirty="0" err="1"/>
              <a:t>mv</a:t>
            </a:r>
            <a:r>
              <a:rPr lang="en-US" altLang="en-US" i="1" baseline="-25000" dirty="0" err="1"/>
              <a:t>x</a:t>
            </a:r>
            <a:r>
              <a:rPr lang="en-US" altLang="en-US" dirty="0"/>
              <a:t>. Note that the change in momentum is </a:t>
            </a:r>
            <a:r>
              <a:rPr lang="en-US" altLang="en-US" u="sng" dirty="0"/>
              <a:t>not</a:t>
            </a:r>
            <a:r>
              <a:rPr lang="en-US" altLang="en-US" dirty="0"/>
              <a:t> zero, even though the speed has not changed. This is because momentum, unlike energy, is a vector quantity, so direction matters. Momentum is mass × velocity, not mass × speed.</a:t>
            </a:r>
          </a:p>
          <a:p>
            <a:endParaRPr lang="en-US" altLang="en-US" dirty="0"/>
          </a:p>
          <a:p>
            <a:r>
              <a:rPr lang="en-US" altLang="en-US" dirty="0"/>
              <a:t>Note that neither of the "positive" answers are appropriate. An impulse of </a:t>
            </a:r>
            <a:r>
              <a:rPr lang="en-US" altLang="en-US" i="1" dirty="0" err="1"/>
              <a:t>mv</a:t>
            </a:r>
            <a:r>
              <a:rPr lang="en-US" altLang="en-US" i="1" baseline="-25000" dirty="0" err="1"/>
              <a:t>x</a:t>
            </a:r>
            <a:r>
              <a:rPr lang="en-US" altLang="en-US" dirty="0"/>
              <a:t> or </a:t>
            </a:r>
            <a:r>
              <a:rPr lang="en-US" altLang="en-US" dirty="0" err="1"/>
              <a:t>2</a:t>
            </a:r>
            <a:r>
              <a:rPr lang="en-US" altLang="en-US" i="1" dirty="0" err="1"/>
              <a:t>mv</a:t>
            </a:r>
            <a:r>
              <a:rPr lang="en-US" altLang="en-US" i="1" baseline="-25000" dirty="0" err="1"/>
              <a:t>x</a:t>
            </a:r>
            <a:r>
              <a:rPr lang="en-US" altLang="en-US" dirty="0"/>
              <a:t> would cause in increase in speed without changing the direction of the block.</a:t>
            </a:r>
          </a:p>
          <a:p>
            <a:endParaRPr lang="en-US" altLang="en-US" dirty="0"/>
          </a:p>
          <a:p>
            <a:r>
              <a:rPr lang="en-US" altLang="en-US" dirty="0"/>
              <a:t>If you are unsure what to assume for "reversing direction", then "impossible to determine" is a valid choice.</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According to the </a:t>
            </a:r>
            <a:r>
              <a:rPr lang="en-US" altLang="en-US" i="1" dirty="0"/>
              <a:t>impulse-momentum theorem</a:t>
            </a:r>
            <a:r>
              <a:rPr lang="en-US" altLang="en-US" dirty="0"/>
              <a:t>, the impulse delivered to an object is equal to the change in its momentum. </a:t>
            </a:r>
          </a:p>
          <a:p>
            <a:pPr marL="171450" indent="-171450">
              <a:buFont typeface="Arial" panose="020B0604020202020204" pitchFamily="34" charset="0"/>
              <a:buChar char="•"/>
            </a:pPr>
            <a:r>
              <a:rPr lang="en-US" altLang="en-US" dirty="0"/>
              <a:t>Impulse and momentum are vector quantities, so direction matters. </a:t>
            </a:r>
          </a:p>
          <a:p>
            <a:pPr marL="171450" indent="-171450">
              <a:buFont typeface="Arial" panose="020B0604020202020204" pitchFamily="34" charset="0"/>
              <a:buChar char="•"/>
            </a:pPr>
            <a:r>
              <a:rPr lang="en-US" altLang="en-US" dirty="0"/>
              <a:t>The best answer to a question can depend on how you interpret the question. </a:t>
            </a:r>
          </a:p>
          <a:p>
            <a:endParaRPr lang="en-US" altLang="en-US" b="1" i="1" dirty="0"/>
          </a:p>
          <a:p>
            <a:r>
              <a:rPr lang="en-US" altLang="en-US" b="1" i="1" dirty="0"/>
              <a:t>For Instructors Only</a:t>
            </a:r>
          </a:p>
          <a:p>
            <a:r>
              <a:rPr lang="en-US" altLang="en-US" dirty="0"/>
              <a:t>(1), (2), and (6) are all defensible answers depending upon how students interpret the question. This is a good opportunity for stressing to students that it is their assumptions and their reasoning that are most important, not whether an answer is correct. It is simply too easy to get the right answer for the wrong reason.</a:t>
            </a:r>
          </a:p>
          <a:p>
            <a:endParaRPr lang="en-US" altLang="en-US" dirty="0"/>
          </a:p>
          <a:p>
            <a:r>
              <a:rPr lang="en-US" altLang="en-US" dirty="0"/>
              <a:t>Impulse is a vector. Using the impulse-momentum theorem, the change in momentum must be at least –</a:t>
            </a:r>
            <a:r>
              <a:rPr lang="en-US" altLang="en-US" i="1" dirty="0" err="1"/>
              <a:t>mv</a:t>
            </a:r>
            <a:r>
              <a:rPr lang="en-US" altLang="en-US" i="1" baseline="-25000" dirty="0" err="1"/>
              <a:t>x</a:t>
            </a:r>
            <a:r>
              <a:rPr lang="en-US" altLang="en-US" dirty="0"/>
              <a:t> to reverse direction.</a:t>
            </a:r>
          </a:p>
          <a:p>
            <a:endParaRPr lang="en-US" altLang="en-US" dirty="0"/>
          </a:p>
          <a:p>
            <a:r>
              <a:rPr lang="en-US" altLang="en-US" dirty="0"/>
              <a:t>Students might answer (3) if they think that the momentum does not change since the speed is the same as before.</a:t>
            </a:r>
          </a:p>
          <a:p>
            <a:endParaRPr lang="en-US" altLang="en-US" dirty="0"/>
          </a:p>
          <a:p>
            <a:r>
              <a:rPr lang="en-US" altLang="en-US" dirty="0"/>
              <a:t>Students might answer (4) or (5) if they think that impulse must be a positive number.</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48</a:t>
            </a:fld>
            <a:endParaRPr lang="en-US"/>
          </a:p>
        </p:txBody>
      </p:sp>
    </p:spTree>
    <p:extLst>
      <p:ext uri="{BB962C8B-B14F-4D97-AF65-F5344CB8AC3E}">
        <p14:creationId xmlns:p14="http://schemas.microsoft.com/office/powerpoint/2010/main" val="1319603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check with a neighbor, and we’ll discuss the answer in about thre</a:t>
            </a:r>
            <a:r>
              <a:rPr lang="en-US" sz="1200" kern="1200" baseline="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40 cm/s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pPr marL="228600" indent="-228600"/>
            <a:r>
              <a:rPr lang="en-US" altLang="en-US" sz="1200" b="1" dirty="0">
                <a:solidFill>
                  <a:schemeClr val="tx1"/>
                </a:solidFill>
              </a:rPr>
              <a:t>Question </a:t>
            </a:r>
            <a:r>
              <a:rPr lang="en-US" altLang="en-US" sz="1200" b="1" dirty="0" err="1">
                <a:solidFill>
                  <a:schemeClr val="tx1"/>
                </a:solidFill>
              </a:rPr>
              <a:t>D1.03</a:t>
            </a:r>
            <a:r>
              <a:rPr lang="en-US" altLang="en-US" sz="1200" dirty="0">
                <a:solidFill>
                  <a:schemeClr val="tx1"/>
                </a:solidFill>
              </a:rPr>
              <a:t> </a:t>
            </a:r>
          </a:p>
          <a:p>
            <a:pPr marL="228600" indent="-228600"/>
            <a:endParaRPr lang="en-US" altLang="en-US" sz="1200" dirty="0">
              <a:solidFill>
                <a:schemeClr val="tx1"/>
              </a:solidFill>
            </a:endParaRPr>
          </a:p>
          <a:p>
            <a:r>
              <a:rPr lang="en-US" sz="1200" b="1" i="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Purpose:</a:t>
            </a:r>
            <a:r>
              <a:rPr lang="en-US" sz="1200" kern="1200" dirty="0">
                <a:solidFill>
                  <a:schemeClr val="tx1"/>
                </a:solidFill>
                <a:effectLst/>
                <a:latin typeface="+mn-lt"/>
                <a:ea typeface="+mn-ea"/>
                <a:cs typeface="+mn-cs"/>
              </a:rPr>
              <a:t> To hone your understanding of momentum and momentum conservation, especially its vector nature.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Momentum is conserved in a collision when no net impulse is delivered by external forces. (Internal forces cannot deliver a net impulse.)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momentum of the cart-and-clay system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conserved for this collision: the clay was moving vertically before the collision, and is moving horizontally afterwards. The vertical momentum of the system was nonzero and downward before the collision, and zero afterward. This change in momentum occurred because of the impulse delivered by the floor to the cart.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momentum is a </a:t>
            </a:r>
            <a:r>
              <a:rPr lang="en-US" sz="1200" i="1" kern="1200" dirty="0">
                <a:solidFill>
                  <a:schemeClr val="tx1"/>
                </a:solidFill>
                <a:effectLst/>
                <a:latin typeface="+mn-lt"/>
                <a:ea typeface="+mn-ea"/>
                <a:cs typeface="+mn-cs"/>
              </a:rPr>
              <a:t>vector</a:t>
            </a:r>
            <a:r>
              <a:rPr lang="en-US" sz="1200" kern="1200" dirty="0">
                <a:solidFill>
                  <a:schemeClr val="tx1"/>
                </a:solidFill>
                <a:effectLst/>
                <a:latin typeface="+mn-lt"/>
                <a:ea typeface="+mn-ea"/>
                <a:cs typeface="+mn-cs"/>
              </a:rPr>
              <a:t> quantity, and no external forces deliver an impulse with any horizontal component to the system. Thus, the system's horizontal momentum is conserved, and this allows us to solve for the final velocity of the combined cart and clay. The cart's initial horizontal momentum of 1 kg × 60 cm/s plus the clays initial horizontal momentum of zero must equal the final system's combined horizontal momentum of 1.5 kg ×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final</a:t>
            </a:r>
            <a:r>
              <a:rPr lang="en-US" sz="1200" kern="1200" dirty="0">
                <a:solidFill>
                  <a:schemeClr val="tx1"/>
                </a:solidFill>
                <a:effectLst/>
                <a:latin typeface="+mn-lt"/>
                <a:ea typeface="+mn-ea"/>
                <a:cs typeface="+mn-cs"/>
              </a:rPr>
              <a:t>, so the final speed must be 40 cm/s.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Momentum is conserved in a collision whenever external forces deliver no net impulse to the system. </a:t>
            </a:r>
          </a:p>
          <a:p>
            <a:pPr lvl="0"/>
            <a:r>
              <a:rPr lang="en-US" sz="1200" kern="1200" dirty="0">
                <a:solidFill>
                  <a:schemeClr val="tx1"/>
                </a:solidFill>
                <a:effectLst/>
                <a:latin typeface="+mn-lt"/>
                <a:ea typeface="+mn-ea"/>
                <a:cs typeface="+mn-cs"/>
              </a:rPr>
              <a:t>Momentum is a vector quantity, and one component may be conserved while another is not. </a:t>
            </a:r>
          </a:p>
          <a:p>
            <a:pPr lvl="0"/>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For Instructors Only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students will view this problem one-dimensionally, consider only the horizontal components, and arrive at the correct answer without ever entertaining the impulse delivered by the floor or realizing that total momentum is not conserved. This is neither incorrect nor undesirable, but having these students explicitly consider the vertical aspects of the problem will enhance their overall understanding of momentum and impulse.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Common mistakes include estimating the final speed without taking into account the given masses of the cart and clay, and reversing the two masses in the calculation to yield 20 cm/s.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students add the momenta of the clay and the cart as scalars, they will get 50 cm/s as the final speed.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Productive discussion can be stimulated by asking students to identify the impulse delivered to the cart by the clay and to determine both components (downwards and leftwards) of it.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Additional Questions:</a:t>
            </a: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1. (a) What is the net impulse delivered to the clay during the collision? (b) What agent(s) are responsible for this impulse? </a:t>
            </a:r>
          </a:p>
          <a:p>
            <a:pPr marL="0" indent="0">
              <a:buNone/>
            </a:pPr>
            <a:r>
              <a:rPr lang="en-US" sz="1200" kern="1200" dirty="0">
                <a:solidFill>
                  <a:schemeClr val="tx1"/>
                </a:solidFill>
                <a:effectLst/>
                <a:latin typeface="+mn-lt"/>
                <a:ea typeface="+mn-ea"/>
                <a:cs typeface="+mn-cs"/>
              </a:rPr>
              <a:t>Only the cart is touching the clay, so it delivers an impulse up and to the right equal to the change in the clay's momentum.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 What is the net impulse delivered to the cart during the collision? (b) What agent(s) are responsible for this impulse? </a:t>
            </a:r>
          </a:p>
          <a:p>
            <a:r>
              <a:rPr lang="en-US" sz="1200" kern="1200" dirty="0">
                <a:solidFill>
                  <a:schemeClr val="tx1"/>
                </a:solidFill>
                <a:effectLst/>
                <a:latin typeface="+mn-lt"/>
                <a:ea typeface="+mn-ea"/>
                <a:cs typeface="+mn-cs"/>
              </a:rPr>
              <a:t>Both the clay and the floor deliver impulses, but the net impulse is to the left. The downward component of the impulse delivered by the clay balances the upward impulse delivered by the floor. </a:t>
            </a:r>
          </a:p>
          <a:p>
            <a:endParaRPr lang="en-US" altLang="en-US" sz="1200" kern="1200" dirty="0">
              <a:solidFill>
                <a:schemeClr val="tx1"/>
              </a:solidFill>
              <a:effectLst/>
              <a:latin typeface="+mn-lt"/>
              <a:ea typeface="+mn-ea"/>
              <a:cs typeface="+mn-cs"/>
            </a:endParaRPr>
          </a:p>
          <a:p>
            <a:endParaRPr lang="en-US" altLang="en-US" sz="1200" kern="1200" dirty="0">
              <a:solidFill>
                <a:schemeClr val="tx1"/>
              </a:solidFill>
              <a:effectLst/>
              <a:latin typeface="+mn-lt"/>
              <a:ea typeface="+mn-ea"/>
              <a:cs typeface="+mn-cs"/>
            </a:endParaRP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49</a:t>
            </a:fld>
            <a:endParaRPr lang="en-US"/>
          </a:p>
        </p:txBody>
      </p:sp>
    </p:spTree>
    <p:extLst>
      <p:ext uri="{BB962C8B-B14F-4D97-AF65-F5344CB8AC3E}">
        <p14:creationId xmlns:p14="http://schemas.microsoft.com/office/powerpoint/2010/main" val="275178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talk to your neighbor, and let’s talk in a minute.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a:t>
            </a:r>
            <a:r>
              <a:rPr lang="en-US" b="1" baseline="0" dirty="0"/>
              <a:t> </a:t>
            </a:r>
            <a:r>
              <a:rPr lang="en-US" altLang="en-US" sz="1200" i="1" dirty="0" err="1"/>
              <a:t>p</a:t>
            </a:r>
            <a:r>
              <a:rPr lang="en-US" altLang="en-US" sz="1200" baseline="-25000" dirty="0" err="1"/>
              <a:t>1</a:t>
            </a:r>
            <a:r>
              <a:rPr lang="en-US" altLang="en-US" sz="1200" dirty="0"/>
              <a:t> &lt; </a:t>
            </a:r>
            <a:r>
              <a:rPr lang="en-US" altLang="en-US" sz="1200" i="1" dirty="0" err="1"/>
              <a:t>p</a:t>
            </a:r>
            <a:r>
              <a:rPr lang="en-US" altLang="en-US" sz="1200" baseline="-25000" dirty="0" err="1"/>
              <a:t>2</a:t>
            </a:r>
            <a:endParaRPr lang="en-US" altLang="en-US" sz="1200" baseline="-25000"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relation between the kinetic energy of an object and the magnitude of the momentum of that object is </a:t>
            </a:r>
            <a:r>
              <a:rPr lang="en-US" sz="1200" b="0" i="1" u="none" strike="noStrike" kern="1200" baseline="0" dirty="0" err="1">
                <a:solidFill>
                  <a:schemeClr val="tx1"/>
                </a:solidFill>
                <a:latin typeface="+mn-lt"/>
                <a:ea typeface="+mn-ea"/>
                <a:cs typeface="+mn-cs"/>
              </a:rPr>
              <a:t>KE</a:t>
            </a:r>
            <a:r>
              <a:rPr lang="en-US" sz="1200" b="0" i="0" u="none" strike="noStrike" kern="1200" baseline="0" dirty="0">
                <a:solidFill>
                  <a:schemeClr val="tx1"/>
                </a:solidFill>
                <a:latin typeface="+mn-lt"/>
                <a:ea typeface="+mn-ea"/>
                <a:cs typeface="+mn-cs"/>
              </a:rPr>
              <a:t> = </a:t>
            </a:r>
            <a:r>
              <a:rPr lang="en-US" sz="1200" b="0" i="1" u="none" strike="noStrike" kern="1200" baseline="0" dirty="0" err="1">
                <a:solidFill>
                  <a:schemeClr val="tx1"/>
                </a:solidFill>
                <a:latin typeface="+mn-lt"/>
                <a:ea typeface="+mn-ea"/>
                <a:cs typeface="+mn-cs"/>
              </a:rPr>
              <a:t>p</a:t>
            </a:r>
            <a:r>
              <a:rPr lang="en-US" sz="1200" b="0" i="0" u="none" strike="noStrike" kern="1200" baseline="30000" dirty="0" err="1">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2</a:t>
            </a:r>
            <a:r>
              <a:rPr lang="en-US" sz="1200" b="0" i="1" u="none" strike="noStrike" kern="1200" baseline="0" dirty="0" err="1">
                <a:solidFill>
                  <a:schemeClr val="tx1"/>
                </a:solidFill>
                <a:latin typeface="+mn-lt"/>
                <a:ea typeface="+mn-ea"/>
                <a:cs typeface="+mn-cs"/>
              </a:rPr>
              <a:t>m</a:t>
            </a:r>
            <a:r>
              <a:rPr lang="en-US" sz="1200" b="0" i="0" u="none" strike="noStrike" kern="1200" baseline="0" dirty="0">
                <a:solidFill>
                  <a:schemeClr val="tx1"/>
                </a:solidFill>
                <a:latin typeface="+mn-lt"/>
                <a:ea typeface="+mn-ea"/>
                <a:cs typeface="+mn-cs"/>
              </a:rPr>
              <a:t>. Thus, when two objects having masses have equal kinetic energies, we may write </a:t>
            </a:r>
            <a:r>
              <a:rPr lang="en-US" sz="1200" b="0" i="1" u="none" strike="noStrike" kern="1200" baseline="0" dirty="0" err="1">
                <a:solidFill>
                  <a:schemeClr val="tx1"/>
                </a:solidFill>
                <a:latin typeface="+mn-lt"/>
                <a:ea typeface="+mn-ea"/>
                <a:cs typeface="+mn-cs"/>
              </a:rPr>
              <a:t>p</a:t>
            </a:r>
            <a:r>
              <a:rPr lang="en-US" sz="1200" b="0" i="0" u="none" strike="noStrike" kern="1200" baseline="-25000" dirty="0" err="1">
                <a:solidFill>
                  <a:schemeClr val="tx1"/>
                </a:solidFill>
                <a:latin typeface="+mn-lt"/>
                <a:ea typeface="+mn-ea"/>
                <a:cs typeface="+mn-cs"/>
              </a:rPr>
              <a:t>1</a:t>
            </a:r>
            <a:r>
              <a:rPr lang="en-US" sz="1200" b="0" i="0" u="none" strike="noStrike" kern="1200" baseline="30000" dirty="0" err="1">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2</a:t>
            </a:r>
            <a:r>
              <a:rPr lang="en-US" sz="1200" b="0" i="1" u="none" strike="noStrike" kern="1200" baseline="0" dirty="0" err="1">
                <a:solidFill>
                  <a:schemeClr val="tx1"/>
                </a:solidFill>
                <a:latin typeface="+mn-lt"/>
                <a:ea typeface="+mn-ea"/>
                <a:cs typeface="+mn-cs"/>
              </a:rPr>
              <a:t>m</a:t>
            </a:r>
            <a:r>
              <a:rPr lang="en-US" sz="1200" b="0" i="0" u="none" strike="noStrike" kern="1200" baseline="-25000" dirty="0" err="1">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 = </a:t>
            </a:r>
            <a:r>
              <a:rPr lang="en-US" sz="1200" b="0" i="1" u="none" strike="noStrike" kern="1200" baseline="0" dirty="0" err="1">
                <a:solidFill>
                  <a:schemeClr val="tx1"/>
                </a:solidFill>
                <a:latin typeface="+mn-lt"/>
                <a:ea typeface="+mn-ea"/>
                <a:cs typeface="+mn-cs"/>
              </a:rPr>
              <a:t>p</a:t>
            </a:r>
            <a:r>
              <a:rPr lang="en-US" sz="1200" b="0" i="0" u="none" strike="noStrike" kern="1200" baseline="-25000" dirty="0" err="1">
                <a:solidFill>
                  <a:schemeClr val="tx1"/>
                </a:solidFill>
                <a:latin typeface="+mn-lt"/>
                <a:ea typeface="+mn-ea"/>
                <a:cs typeface="+mn-cs"/>
              </a:rPr>
              <a:t>2</a:t>
            </a:r>
            <a:r>
              <a:rPr lang="en-US" sz="1200" b="0" i="0" u="none" strike="noStrike" kern="1200" baseline="30000" dirty="0" err="1">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2</a:t>
            </a:r>
            <a:r>
              <a:rPr lang="en-US" sz="1200" b="0" i="1" u="none" strike="noStrike" kern="1200" baseline="0" dirty="0" err="1">
                <a:solidFill>
                  <a:schemeClr val="tx1"/>
                </a:solidFill>
                <a:latin typeface="+mn-lt"/>
                <a:ea typeface="+mn-ea"/>
                <a:cs typeface="+mn-cs"/>
              </a:rPr>
              <a:t>m</a:t>
            </a:r>
            <a:r>
              <a:rPr lang="en-US" sz="1200" b="0" i="0" u="none" strike="noStrike" kern="1200" baseline="-25000" dirty="0" err="1">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so </a:t>
            </a:r>
            <a:r>
              <a:rPr lang="en-US" sz="1200" b="0" i="1" u="none" strike="noStrike" kern="1200" baseline="0" dirty="0" err="1">
                <a:solidFill>
                  <a:schemeClr val="tx1"/>
                </a:solidFill>
                <a:latin typeface="+mn-lt"/>
                <a:ea typeface="+mn-ea"/>
                <a:cs typeface="+mn-cs"/>
              </a:rPr>
              <a:t>p</a:t>
            </a:r>
            <a:r>
              <a:rPr lang="en-US" sz="1200" b="0" i="0" u="none" strike="noStrike" kern="1200" baseline="-25000" dirty="0" err="1">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p</a:t>
            </a:r>
            <a:r>
              <a:rPr lang="en-US" sz="1200" b="0" i="0" u="none" strike="noStrike" kern="1200" baseline="-25000" dirty="0" err="1">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m</a:t>
            </a:r>
            <a:r>
              <a:rPr lang="en-US" sz="1200" b="0" i="0" u="none" strike="noStrike" kern="1200" baseline="-25000" dirty="0" err="1">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m</a:t>
            </a:r>
            <a:r>
              <a:rPr lang="en-US" sz="1200" b="0" i="0" u="none" strike="noStrike" kern="1200" baseline="-25000" dirty="0" err="1">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rPr>
              <a:t>1/2</a:t>
            </a:r>
            <a:r>
              <a:rPr lang="en-US" sz="1200" b="0" i="0" u="none" strike="noStrike" kern="1200" baseline="0" dirty="0">
                <a:solidFill>
                  <a:schemeClr val="tx1"/>
                </a:solidFill>
                <a:latin typeface="+mn-lt"/>
                <a:ea typeface="+mn-ea"/>
                <a:cs typeface="+mn-cs"/>
              </a:rPr>
              <a:t> and </a:t>
            </a:r>
            <a:r>
              <a:rPr lang="en-US" sz="1200" b="0" i="1" u="none" strike="noStrike" kern="1200" baseline="0" dirty="0" err="1">
                <a:solidFill>
                  <a:schemeClr val="tx1"/>
                </a:solidFill>
                <a:latin typeface="+mn-lt"/>
                <a:ea typeface="+mn-ea"/>
                <a:cs typeface="+mn-cs"/>
              </a:rPr>
              <a:t>p</a:t>
            </a:r>
            <a:r>
              <a:rPr lang="en-US" sz="1200" b="0" i="0" u="none" strike="noStrike" kern="1200" baseline="-25000" dirty="0" err="1">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 &lt; </a:t>
            </a:r>
            <a:r>
              <a:rPr lang="en-US" sz="1200" b="0" i="1" u="none" strike="noStrike" kern="1200" baseline="0" dirty="0" err="1">
                <a:solidFill>
                  <a:schemeClr val="tx1"/>
                </a:solidFill>
                <a:latin typeface="+mn-lt"/>
                <a:ea typeface="+mn-ea"/>
                <a:cs typeface="+mn-cs"/>
              </a:rPr>
              <a:t>p</a:t>
            </a:r>
            <a:r>
              <a:rPr lang="en-US" sz="1200" b="0" i="0" u="none" strike="noStrike" kern="1200" baseline="-25000" dirty="0" err="1">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14</a:t>
            </a:fld>
            <a:endParaRPr lang="en-US"/>
          </a:p>
        </p:txBody>
      </p:sp>
    </p:spTree>
    <p:extLst>
      <p:ext uri="{BB962C8B-B14F-4D97-AF65-F5344CB8AC3E}">
        <p14:creationId xmlns:p14="http://schemas.microsoft.com/office/powerpoint/2010/main" val="382668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talk about it, and we’ll touch base in a couple of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It is larger than </a:t>
            </a:r>
            <a:r>
              <a:rPr lang="en-US" altLang="en-US" sz="1200" i="1" dirty="0"/>
              <a:t>p</a:t>
            </a:r>
            <a:r>
              <a:rPr lang="en-US" altLang="en-US" sz="120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D1.04a</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hone your understanding of momentum and momentum conservation, especially its vector nature.</a:t>
            </a:r>
          </a:p>
          <a:p>
            <a:endParaRPr lang="en-US" altLang="en-US" b="1" dirty="0"/>
          </a:p>
          <a:p>
            <a:r>
              <a:rPr lang="en-US" altLang="en-US" b="1" dirty="0"/>
              <a:t>Discussion:</a:t>
            </a:r>
            <a:r>
              <a:rPr lang="en-US" altLang="en-US" dirty="0"/>
              <a:t> </a:t>
            </a:r>
          </a:p>
          <a:p>
            <a:r>
              <a:rPr lang="en-US" altLang="en-US" dirty="0"/>
              <a:t>Momentum is conserved in a collision when no net impulse is delivered by external forces. (Internal forces cannot deliver a net impulse.) Even though each cart receives an impulse from the other, the net force on the system is zero, so the total momentum of the two-cart system is constant.</a:t>
            </a:r>
          </a:p>
          <a:p>
            <a:endParaRPr lang="en-US" altLang="en-US" dirty="0"/>
          </a:p>
          <a:p>
            <a:r>
              <a:rPr lang="en-US" altLang="en-US" dirty="0"/>
              <a:t>Cart A rebounds after the collision. This means that its momentum is initially positive and ends up negative, so the magnitude of its change in momentum and thus of the impulse it receives is </a:t>
            </a:r>
            <a:r>
              <a:rPr lang="en-US" altLang="en-US" b="1" dirty="0"/>
              <a:t>larger</a:t>
            </a:r>
            <a:r>
              <a:rPr lang="en-US" altLang="en-US" dirty="0"/>
              <a:t> than </a:t>
            </a:r>
            <a:r>
              <a:rPr lang="en-US" altLang="en-US" i="1" dirty="0"/>
              <a:t>p</a:t>
            </a:r>
            <a:r>
              <a:rPr lang="en-US" altLang="en-US" dirty="0"/>
              <a:t>. Therefore, cart B also receives an impulse larger than </a:t>
            </a:r>
            <a:r>
              <a:rPr lang="en-US" altLang="en-US" i="1" dirty="0"/>
              <a:t>p</a:t>
            </a:r>
            <a:r>
              <a:rPr lang="en-US" altLang="en-US" dirty="0"/>
              <a:t>. Since it was not moving before the collision, its final momentum must be larger than </a:t>
            </a:r>
            <a:r>
              <a:rPr lang="en-US" altLang="en-US" i="1" dirty="0"/>
              <a:t>p</a:t>
            </a:r>
            <a:r>
              <a:rPr lang="en-US" altLang="en-US" dirty="0"/>
              <a:t> as well.</a:t>
            </a:r>
          </a:p>
          <a:p>
            <a:endParaRPr lang="en-US" altLang="en-US" dirty="0"/>
          </a:p>
          <a:p>
            <a:r>
              <a:rPr lang="en-US" altLang="en-US" dirty="0"/>
              <a:t>For example, if Cart A began with 3 units of momentum and ended up with –1 unit, it would have received an impulse of –4 units. Cart B would therefore receive an impulse of +4 units, so it would have 4 units of momentum after the collision.</a:t>
            </a:r>
          </a:p>
          <a:p>
            <a:endParaRPr lang="en-US" altLang="en-US" dirty="0"/>
          </a:p>
          <a:p>
            <a:r>
              <a:rPr lang="en-US" altLang="en-US" dirty="0"/>
              <a:t>Note that cart A must have a smaller mass than cart B for this collision to occur. Also note that even though cart B ends up with more momentum than cart A started with, it has less kinetic energy. Thus, momentum is not "transferred" from one object to another the way energy is.</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Momentum is conserved in a collision whenever external forces deliver no net impulse to the system. </a:t>
            </a:r>
            <a:endParaRPr lang="pt-BR" altLang="en-US" dirty="0"/>
          </a:p>
          <a:p>
            <a:pPr marL="171450" indent="-171450">
              <a:buFont typeface="Arial" panose="020B0604020202020204" pitchFamily="34" charset="0"/>
              <a:buChar char="•"/>
            </a:pPr>
            <a:r>
              <a:rPr lang="pt-BR" altLang="en-US" dirty="0"/>
              <a:t>Momentum is a vector quantity. </a:t>
            </a:r>
            <a:r>
              <a:rPr lang="en-US" altLang="en-US" dirty="0"/>
              <a:t>When calculating changes in momentum, you must consider its direction as well as its magnitude for each object. </a:t>
            </a:r>
          </a:p>
          <a:p>
            <a:pPr marL="171450" indent="-171450">
              <a:buFont typeface="Arial" panose="020B0604020202020204" pitchFamily="34" charset="0"/>
              <a:buChar char="•"/>
            </a:pPr>
            <a:r>
              <a:rPr lang="en-US" altLang="en-US" dirty="0"/>
              <a:t>When an object reverses direction, the magnitude of its change in momentum is larger than the magnitude of its initial momentum. </a:t>
            </a:r>
          </a:p>
          <a:p>
            <a:endParaRPr lang="en-US" altLang="en-US" b="1" i="1" dirty="0"/>
          </a:p>
          <a:p>
            <a:r>
              <a:rPr lang="en-US" altLang="en-US" b="1" i="1" dirty="0"/>
              <a:t>For Instructors Only</a:t>
            </a:r>
          </a:p>
          <a:p>
            <a:r>
              <a:rPr lang="en-US" altLang="en-US" dirty="0"/>
              <a:t>This is the first of two questions exploring simple reasoning with two-body collisions.</a:t>
            </a:r>
          </a:p>
          <a:p>
            <a:endParaRPr lang="en-US" altLang="en-US" dirty="0"/>
          </a:p>
          <a:p>
            <a:r>
              <a:rPr lang="en-US" altLang="en-US" dirty="0"/>
              <a:t>Many students will think that there is not enough information because they cannot compute the final momentum of cart B. Part of this question's intent is to demonstrate how many conclusions can be drawn from reasoning even when a computation is not possible.</a:t>
            </a:r>
          </a:p>
          <a:p>
            <a:endParaRPr lang="en-US" altLang="en-US" dirty="0"/>
          </a:p>
          <a:p>
            <a:r>
              <a:rPr lang="en-US" altLang="en-US" dirty="0"/>
              <a:t>Other students may think that momentum is transferred the same way energy is transferred: that is, that an object cannot give another object any more momentum than it has originally. Similarly, some students may treat momentum as a scalar quantity and think that the change in momentum of cart A is smaller than </a:t>
            </a:r>
            <a:r>
              <a:rPr lang="en-US" altLang="en-US" i="1" dirty="0"/>
              <a:t>p</a:t>
            </a:r>
            <a:r>
              <a:rPr lang="en-US" altLang="en-US" dirty="0"/>
              <a:t>: it has some momentum after the collision (direction does not matter), so its change is smaller than </a:t>
            </a:r>
            <a:r>
              <a:rPr lang="en-US" altLang="en-US" i="1" dirty="0"/>
              <a:t>p</a:t>
            </a:r>
            <a:r>
              <a:rPr lang="en-US"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50</a:t>
            </a:fld>
            <a:endParaRPr lang="en-US"/>
          </a:p>
        </p:txBody>
      </p:sp>
    </p:spTree>
    <p:extLst>
      <p:ext uri="{BB962C8B-B14F-4D97-AF65-F5344CB8AC3E}">
        <p14:creationId xmlns:p14="http://schemas.microsoft.com/office/powerpoint/2010/main" val="2564774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moment to come up with an answer, share with a classmate, and I’ll interrupt the discussions to hear what you decided in about 4 minutes. Be ready to share.</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It is smaller than </a:t>
            </a:r>
            <a:r>
              <a:rPr lang="en-US" altLang="en-US" sz="1200" i="1" dirty="0"/>
              <a:t>p</a:t>
            </a:r>
            <a:r>
              <a:rPr lang="en-US" altLang="en-US" sz="120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r>
              <a:rPr lang="en-US" altLang="en-US" sz="1200" b="1" dirty="0">
                <a:solidFill>
                  <a:schemeClr val="tx1"/>
                </a:solidFill>
              </a:rPr>
              <a:t>Question </a:t>
            </a:r>
            <a:r>
              <a:rPr lang="en-US" altLang="en-US" sz="1200" b="1" dirty="0" err="1">
                <a:solidFill>
                  <a:schemeClr val="tx1"/>
                </a:solidFill>
              </a:rPr>
              <a:t>D1.04b</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hone your understanding of momentum and momentum conservation, especially its vector nature.</a:t>
            </a:r>
          </a:p>
          <a:p>
            <a:endParaRPr lang="en-US" altLang="en-US" b="1" dirty="0"/>
          </a:p>
          <a:p>
            <a:r>
              <a:rPr lang="en-US" altLang="en-US" b="1" dirty="0"/>
              <a:t>Discussion:</a:t>
            </a:r>
            <a:r>
              <a:rPr lang="en-US" altLang="en-US" dirty="0"/>
              <a:t> </a:t>
            </a:r>
          </a:p>
          <a:p>
            <a:r>
              <a:rPr lang="en-US" altLang="en-US" dirty="0"/>
              <a:t>Momentum is conserved in a collision when no net impulse is delivered by external forces. (Internal forces cannot deliver a net impulse.) Even though both carts receive an impulse from the other, the net force on the system is zero, so the total momentum of the two-cart system is constant.</a:t>
            </a:r>
          </a:p>
          <a:p>
            <a:endParaRPr lang="en-US" altLang="en-US" dirty="0"/>
          </a:p>
          <a:p>
            <a:r>
              <a:rPr lang="en-US" altLang="en-US" dirty="0"/>
              <a:t>Cart A continues in the same direction after the collision. This means that its the magnitude of its change in momentum, and thus of the impulse it receives, is </a:t>
            </a:r>
            <a:r>
              <a:rPr lang="en-US" altLang="en-US" b="1" dirty="0"/>
              <a:t>smaller</a:t>
            </a:r>
            <a:r>
              <a:rPr lang="en-US" altLang="en-US" dirty="0"/>
              <a:t> than </a:t>
            </a:r>
            <a:r>
              <a:rPr lang="en-US" altLang="en-US" i="1" dirty="0"/>
              <a:t>p</a:t>
            </a:r>
            <a:r>
              <a:rPr lang="en-US" altLang="en-US" dirty="0"/>
              <a:t>. (Otherwise, it would change direction.) Therefore, cart B also receives an impulse smaller than </a:t>
            </a:r>
            <a:r>
              <a:rPr lang="en-US" altLang="en-US" i="1" dirty="0"/>
              <a:t>p</a:t>
            </a:r>
            <a:r>
              <a:rPr lang="en-US" altLang="en-US" dirty="0"/>
              <a:t>. And since it was not moving before the collision, its final momentum must be smaller than </a:t>
            </a:r>
            <a:r>
              <a:rPr lang="en-US" altLang="en-US" i="1" dirty="0"/>
              <a:t>p</a:t>
            </a:r>
            <a:r>
              <a:rPr lang="en-US" altLang="en-US" dirty="0"/>
              <a:t> as well.</a:t>
            </a:r>
          </a:p>
          <a:p>
            <a:endParaRPr lang="en-US" altLang="en-US" dirty="0"/>
          </a:p>
          <a:p>
            <a:r>
              <a:rPr lang="en-US" altLang="en-US" dirty="0"/>
              <a:t>It is irrelevant that cart B is moving at </a:t>
            </a:r>
            <a:r>
              <a:rPr lang="en-US" altLang="en-US" dirty="0" err="1"/>
              <a:t>3</a:t>
            </a:r>
            <a:r>
              <a:rPr lang="en-US" altLang="en-US" i="1" dirty="0" err="1"/>
              <a:t>v</a:t>
            </a:r>
            <a:r>
              <a:rPr lang="en-US" altLang="en-US" dirty="0"/>
              <a:t> after the collision. Though its velocity is greater, its momentum must be smaller, so we can deduce that its mass must be smaller as well.</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Momentum is conserved in a collision whenever external forces deliver no net impulse to the system. </a:t>
            </a:r>
          </a:p>
          <a:p>
            <a:pPr marL="171450" indent="-171450">
              <a:buFont typeface="Arial" panose="020B0604020202020204" pitchFamily="34" charset="0"/>
              <a:buChar char="•"/>
            </a:pPr>
            <a:r>
              <a:rPr lang="en-US" altLang="en-US" dirty="0"/>
              <a:t>Momentum depends on both mass and velocity. A large speed does not always indicate a large momentum. </a:t>
            </a:r>
          </a:p>
          <a:p>
            <a:endParaRPr lang="en-US" altLang="en-US" b="1" i="1" dirty="0"/>
          </a:p>
          <a:p>
            <a:r>
              <a:rPr lang="en-US" altLang="en-US" b="1" i="1" dirty="0"/>
              <a:t>For Instructors Only</a:t>
            </a:r>
          </a:p>
          <a:p>
            <a:r>
              <a:rPr lang="en-US" altLang="en-US" dirty="0"/>
              <a:t>This is the second of two questions exploring simple reasoning with two-body collisions.</a:t>
            </a:r>
          </a:p>
          <a:p>
            <a:endParaRPr lang="en-US" altLang="en-US" dirty="0"/>
          </a:p>
          <a:p>
            <a:r>
              <a:rPr lang="en-US" altLang="en-US" dirty="0"/>
              <a:t>Students may think that there is not enough information because they cannot compute the final momentum of cart B. Part of this question's intent is to demonstrate how many conclusions can be drawn from reasoning even when a computation is not possible.</a:t>
            </a:r>
          </a:p>
          <a:p>
            <a:endParaRPr lang="en-US" altLang="en-US" dirty="0"/>
          </a:p>
          <a:p>
            <a:r>
              <a:rPr lang="en-US" altLang="en-US" dirty="0"/>
              <a:t>Some students will choose the correct answer without fully appreciating the situation. They might believe that cart B simply cannot ever end up with more momentum than cart A, so they will always say that the momentum of B is smaller than </a:t>
            </a:r>
            <a:r>
              <a:rPr lang="en-US" altLang="en-US" i="1" dirty="0"/>
              <a:t>p</a:t>
            </a:r>
            <a:r>
              <a:rPr lang="en-US" altLang="en-US" dirty="0"/>
              <a:t>. Explicitly or implicitly, they are treating momentum as a scalar quantity. Thus, it is imperative to find out why students are choosing the responses they do during the discussion phase of the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51</a:t>
            </a:fld>
            <a:endParaRPr lang="en-US"/>
          </a:p>
        </p:txBody>
      </p:sp>
    </p:spTree>
    <p:extLst>
      <p:ext uri="{BB962C8B-B14F-4D97-AF65-F5344CB8AC3E}">
        <p14:creationId xmlns:p14="http://schemas.microsoft.com/office/powerpoint/2010/main" val="3439301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your answer, and check against a classmate’s idea, and we’ll go over it in 4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neither; the net force is the same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D1.05a</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explore a totally inelastic collision through kinematics and Newton's laws.</a:t>
            </a:r>
          </a:p>
          <a:p>
            <a:endParaRPr lang="en-US" altLang="en-US" b="1" dirty="0"/>
          </a:p>
          <a:p>
            <a:r>
              <a:rPr lang="en-US" altLang="en-US" b="1" dirty="0"/>
              <a:t>Discussion:</a:t>
            </a:r>
            <a:r>
              <a:rPr lang="en-US" altLang="en-US" dirty="0"/>
              <a:t> </a:t>
            </a:r>
          </a:p>
          <a:p>
            <a:r>
              <a:rPr lang="en-US" altLang="en-US" dirty="0"/>
              <a:t>There are three forces on the block: (1) gravitation due to the Earth, down; (2) normal due to the cart, up; and (3) kinetic friction due to the cart, left. The gravitational force and the normal force balance, so the net force is the kinetic friction force exerted by the cart.</a:t>
            </a:r>
          </a:p>
          <a:p>
            <a:endParaRPr lang="en-US" altLang="en-US" dirty="0"/>
          </a:p>
          <a:p>
            <a:r>
              <a:rPr lang="en-US" altLang="en-US" dirty="0"/>
              <a:t>There are four forces on the cart: (1) gravitation due to the Earth, down; (2) normal due to the floor, up; (3) normal due to the block, down; and (4) kinetic friction due to the block, right. (We are ignoring any frictional effects in the wheels of the cart.) The normal force exerted by the floor balances the weight of the cart and the normal force exerted by the block, so the net force is the kinetic friction force exerted by the block.</a:t>
            </a:r>
          </a:p>
          <a:p>
            <a:endParaRPr lang="en-US" altLang="en-US" dirty="0"/>
          </a:p>
          <a:p>
            <a:r>
              <a:rPr lang="en-US" altLang="en-US" dirty="0"/>
              <a:t>The friction forces exerted by the block and cart on each other are an action-reaction pair, which means they are equal in magnitude and opposite in direction (as required by Newton's third law). Thus, the net forces on the two objects are equally large, though in opposite directions.</a:t>
            </a:r>
          </a:p>
          <a:p>
            <a:endParaRPr lang="en-US" altLang="en-US" dirty="0"/>
          </a:p>
          <a:p>
            <a:r>
              <a:rPr lang="en-US" altLang="en-US" dirty="0"/>
              <a:t>Note that the friction force on the block slows it down, but the friction force on the cart speeds it up. When the two are moving at the same speed, there is no longer any friction force on either one.</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When two objects interact, the forces they exert on each other have the same magnitude and opposite direction (Newton's third law). </a:t>
            </a:r>
          </a:p>
          <a:p>
            <a:pPr marL="171450" indent="-171450">
              <a:buFont typeface="Arial" panose="020B0604020202020204" pitchFamily="34" charset="0"/>
              <a:buChar char="•"/>
            </a:pPr>
            <a:r>
              <a:rPr lang="en-US" altLang="en-US" dirty="0"/>
              <a:t>You do not need to determine the magnitude of the friction forces to know that they are equal. </a:t>
            </a:r>
          </a:p>
          <a:p>
            <a:endParaRPr lang="en-US" altLang="en-US" b="1" i="1" dirty="0"/>
          </a:p>
          <a:p>
            <a:r>
              <a:rPr lang="en-US" altLang="en-US" b="1" i="1" dirty="0"/>
              <a:t>For Instructors Only</a:t>
            </a:r>
          </a:p>
          <a:p>
            <a:r>
              <a:rPr lang="en-US" altLang="en-US" dirty="0"/>
              <a:t>This is the first of three questions analyzing a totally inelastic collision via kinematics and Newton's laws. The set helps to set up a later presentation of momentum ideas, develops students' understanding of Newton's laws by reasoning with them in a new context, and develops their understanding of inelastic collisions. </a:t>
            </a:r>
          </a:p>
          <a:p>
            <a:endParaRPr lang="en-US" altLang="en-US" dirty="0"/>
          </a:p>
          <a:p>
            <a:r>
              <a:rPr lang="en-US" altLang="en-US" dirty="0"/>
              <a:t>Students do not need to know anything about momentum to answer any of the questions in the set.</a:t>
            </a:r>
          </a:p>
          <a:p>
            <a:endParaRPr lang="en-US" altLang="en-US" dirty="0"/>
          </a:p>
          <a:p>
            <a:r>
              <a:rPr lang="en-US" altLang="en-US" dirty="0"/>
              <a:t>It is common for students who recognize that the block has a larger acceleration than the cart to reason that the force on the block must also be larger. The following question asks specifically about the accelerations to help resolve this misconception.</a:t>
            </a:r>
          </a:p>
          <a:p>
            <a:endParaRPr lang="en-US" altLang="en-US" dirty="0"/>
          </a:p>
          <a:p>
            <a:r>
              <a:rPr lang="en-US" altLang="en-US" dirty="0"/>
              <a:t>It is also common for students to think the question is impossible to answer without knowing the coefficient of kinetic friction.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p:txBody>
      </p:sp>
      <p:sp>
        <p:nvSpPr>
          <p:cNvPr id="4" name="Slide Number Placeholder 3"/>
          <p:cNvSpPr>
            <a:spLocks noGrp="1"/>
          </p:cNvSpPr>
          <p:nvPr>
            <p:ph type="sldNum" sz="quarter" idx="10"/>
          </p:nvPr>
        </p:nvSpPr>
        <p:spPr/>
        <p:txBody>
          <a:bodyPr/>
          <a:lstStyle/>
          <a:p>
            <a:fld id="{6E7E7F27-47DB-D94D-995F-E3088F8069A6}" type="slidenum">
              <a:rPr lang="en-US" smtClean="0"/>
              <a:t>52</a:t>
            </a:fld>
            <a:endParaRPr lang="en-US"/>
          </a:p>
        </p:txBody>
      </p:sp>
    </p:spTree>
    <p:extLst>
      <p:ext uri="{BB962C8B-B14F-4D97-AF65-F5344CB8AC3E}">
        <p14:creationId xmlns:p14="http://schemas.microsoft.com/office/powerpoint/2010/main" val="3934631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Try out your explanation on a classmate, and see if you buy theirs. We’ll get back together in about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the block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D1.05b</a:t>
            </a:r>
            <a:r>
              <a:rPr lang="en-US" altLang="en-US" sz="1200" dirty="0">
                <a:solidFill>
                  <a:schemeClr val="tx1"/>
                </a:solidFill>
              </a:rPr>
              <a:t>  </a:t>
            </a:r>
          </a:p>
          <a:p>
            <a:r>
              <a:rPr lang="en-US" altLang="en-US" sz="1200" dirty="0">
                <a:solidFill>
                  <a:schemeClr val="tx1"/>
                </a:solidFill>
              </a:rPr>
              <a:t>  </a:t>
            </a:r>
            <a:br>
              <a:rPr lang="en-US" altLang="en-US" sz="1200" b="1" dirty="0">
                <a:solidFill>
                  <a:schemeClr val="tx1"/>
                </a:solidFill>
              </a:rPr>
            </a:br>
            <a:r>
              <a:rPr lang="en-US" altLang="en-US" b="1" i="1" dirty="0"/>
              <a:t>Commentary</a:t>
            </a:r>
          </a:p>
          <a:p>
            <a:r>
              <a:rPr lang="en-US" altLang="en-US" b="1" dirty="0"/>
              <a:t>Purpose:</a:t>
            </a:r>
            <a:r>
              <a:rPr lang="en-US" altLang="en-US" dirty="0"/>
              <a:t> To explore a totally inelastic collision through kinematics and Newton's laws.</a:t>
            </a:r>
          </a:p>
          <a:p>
            <a:endParaRPr lang="en-US" altLang="en-US" b="1" dirty="0"/>
          </a:p>
          <a:p>
            <a:r>
              <a:rPr lang="en-US" altLang="en-US" b="1" dirty="0"/>
              <a:t>Discussion:</a:t>
            </a:r>
            <a:r>
              <a:rPr lang="en-US" altLang="en-US" dirty="0"/>
              <a:t> </a:t>
            </a:r>
          </a:p>
          <a:p>
            <a:r>
              <a:rPr lang="en-US" altLang="en-US" dirty="0"/>
              <a:t>The net forces on the block and cart are the same (as discussed in the previous question), though we do not know what the actual value is. According to Newton's second law, if each experiences the same net force but the cart is twice as massive, it must have half the acceleration.</a:t>
            </a:r>
          </a:p>
          <a:p>
            <a:endParaRPr lang="en-US" altLang="en-US" dirty="0"/>
          </a:p>
          <a:p>
            <a:r>
              <a:rPr lang="en-US" altLang="en-US" dirty="0"/>
              <a:t>Note that the block must be sliding on the cart for the accelerations to be different. As soon as their velocities are the same, the block stops sliding, the friction force becomes zero, and the accelerations are the same (i.e., zero).</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Newton's second law relates the acceleration of an object to the net force it experiences. </a:t>
            </a:r>
          </a:p>
          <a:p>
            <a:pPr marL="171450" indent="-171450">
              <a:buFont typeface="Arial" panose="020B0604020202020204" pitchFamily="34" charset="0"/>
              <a:buChar char="•"/>
            </a:pPr>
            <a:r>
              <a:rPr lang="en-US" altLang="en-US" dirty="0"/>
              <a:t>Two objects experiencing the same net force can have different resulting accelerations, if their masses are different. </a:t>
            </a:r>
          </a:p>
          <a:p>
            <a:endParaRPr lang="en-US" altLang="en-US" b="1" i="1" dirty="0"/>
          </a:p>
          <a:p>
            <a:r>
              <a:rPr lang="en-US" altLang="en-US" b="1" i="1" dirty="0"/>
              <a:t>For Instructors Only</a:t>
            </a:r>
          </a:p>
          <a:p>
            <a:r>
              <a:rPr lang="en-US" altLang="en-US" dirty="0"/>
              <a:t>This is the second of three questions analyzing a totally inelastic collision via kinematics and Newton's laws. </a:t>
            </a:r>
          </a:p>
          <a:p>
            <a:endParaRPr lang="en-US" altLang="en-US" dirty="0"/>
          </a:p>
          <a:p>
            <a:r>
              <a:rPr lang="en-US" altLang="en-US" dirty="0"/>
              <a:t>The set helps to set up a later presentation of momentum ideas, develops students' understanding of Newton's laws by reasoning with them in a new context, and develops their understanding of inelastic collisions. Students do not need to know anything about momentum to answer any of the questions in the set.</a:t>
            </a:r>
          </a:p>
          <a:p>
            <a:endParaRPr lang="en-US" altLang="en-US" dirty="0"/>
          </a:p>
          <a:p>
            <a:r>
              <a:rPr lang="en-US" altLang="en-US" dirty="0"/>
              <a:t>This question, in conjunction with the previous, can help determine whether any of your students still have lingering misunderstandings about Newton's second law and the distinction between force and acceleration.</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r>
              <a:rPr lang="en-US" altLang="en-US" dirty="0"/>
              <a:t>Source: UMass Assessing to Learn</a:t>
            </a:r>
          </a:p>
        </p:txBody>
      </p:sp>
      <p:sp>
        <p:nvSpPr>
          <p:cNvPr id="4" name="Slide Number Placeholder 3"/>
          <p:cNvSpPr>
            <a:spLocks noGrp="1"/>
          </p:cNvSpPr>
          <p:nvPr>
            <p:ph type="sldNum" sz="quarter" idx="10"/>
          </p:nvPr>
        </p:nvSpPr>
        <p:spPr/>
        <p:txBody>
          <a:bodyPr/>
          <a:lstStyle/>
          <a:p>
            <a:fld id="{6E7E7F27-47DB-D94D-995F-E3088F8069A6}" type="slidenum">
              <a:rPr lang="en-US" smtClean="0"/>
              <a:t>53</a:t>
            </a:fld>
            <a:endParaRPr lang="en-US"/>
          </a:p>
        </p:txBody>
      </p:sp>
    </p:spTree>
    <p:extLst>
      <p:ext uri="{BB962C8B-B14F-4D97-AF65-F5344CB8AC3E}">
        <p14:creationId xmlns:p14="http://schemas.microsoft.com/office/powerpoint/2010/main" val="287811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check in with a neighbor, and we’ll discuss it in two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20 cm/s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altLang="en-US" sz="1200" b="1" dirty="0">
                <a:solidFill>
                  <a:schemeClr val="tx1"/>
                </a:solidFill>
              </a:rPr>
              <a:t>Question </a:t>
            </a:r>
            <a:r>
              <a:rPr lang="en-US" altLang="en-US" sz="1200" b="1" dirty="0" err="1">
                <a:solidFill>
                  <a:schemeClr val="tx1"/>
                </a:solidFill>
              </a:rPr>
              <a:t>D1.05c</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explore a totally inelastic collision through kinematics and Newton's laws.</a:t>
            </a:r>
          </a:p>
          <a:p>
            <a:endParaRPr lang="en-US" altLang="en-US" b="1" dirty="0"/>
          </a:p>
          <a:p>
            <a:r>
              <a:rPr lang="en-US" altLang="en-US" b="1" dirty="0"/>
              <a:t>Discussion:</a:t>
            </a:r>
            <a:r>
              <a:rPr lang="en-US" altLang="en-US" dirty="0"/>
              <a:t> </a:t>
            </a:r>
          </a:p>
          <a:p>
            <a:r>
              <a:rPr lang="en-US" altLang="en-US" dirty="0"/>
              <a:t>The net forces on the block and the cart are the same, which means the block has an acceleration twice as large as that of the cart (as discussed in the previous two questions). Even though we do not know the actual value of the accelerations, we can still predict what the final speed of the cart will be.</a:t>
            </a:r>
          </a:p>
          <a:p>
            <a:endParaRPr lang="en-US" altLang="en-US" dirty="0"/>
          </a:p>
          <a:p>
            <a:r>
              <a:rPr lang="en-US" altLang="en-US" dirty="0"/>
              <a:t>The block will come to rest relative to the cart after some amount of time spent sliding. Since the acceleration of the block is twice as large as the acceleration of the cart, its velocity will change twice as much as the cart's in that time period. (Acceleration is the rate of change of velocity.) So, for every 1 cm/s the cart gains, the block must lose 2 cm/s.</a:t>
            </a:r>
          </a:p>
          <a:p>
            <a:endParaRPr lang="en-US" altLang="en-US" dirty="0"/>
          </a:p>
          <a:p>
            <a:r>
              <a:rPr lang="en-US" altLang="en-US" dirty="0"/>
              <a:t>Eventually, the cart and the block are traveling to the right at the same speed. If the block's speed has changed twice as much as the cart's, then the final speed must be 20 cm/s: the block loses 40 cm/s while the cart gains 20 cm/s.</a:t>
            </a:r>
          </a:p>
          <a:p>
            <a:endParaRPr lang="en-US" altLang="en-US" dirty="0"/>
          </a:p>
          <a:p>
            <a:r>
              <a:rPr lang="en-US" altLang="en-US" dirty="0"/>
              <a:t>This situation is, basically, a collision in which two objects stick together. We call this a </a:t>
            </a:r>
            <a:r>
              <a:rPr lang="en-US" altLang="en-US" i="1" dirty="0"/>
              <a:t>totally inelastic</a:t>
            </a:r>
            <a:r>
              <a:rPr lang="en-US" altLang="en-US" dirty="0"/>
              <a:t> collision. It is "inelastic" because kinetic energy is not conserved. It is "total" or "complete" because the maximum amount of kinetic energy is lost and the two objects colliding stick together and move at the same velocity.</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Even without knowing actual numerical values for the coefficient of friction, forces, accelerations, or time spent sliding, you can reason your way to the answer. </a:t>
            </a:r>
          </a:p>
          <a:p>
            <a:pPr marL="171450" indent="-171450">
              <a:buFont typeface="Arial" panose="020B0604020202020204" pitchFamily="34" charset="0"/>
              <a:buChar char="•"/>
            </a:pPr>
            <a:r>
              <a:rPr lang="en-US" altLang="en-US" dirty="0"/>
              <a:t>Collisions can be analyzed with only kinematics and Newton's laws (though momentum and energy ideas make it easier). </a:t>
            </a:r>
          </a:p>
          <a:p>
            <a:endParaRPr lang="en-US" altLang="en-US" b="1" i="1" dirty="0"/>
          </a:p>
          <a:p>
            <a:r>
              <a:rPr lang="en-US" altLang="en-US" b="1" i="1" dirty="0"/>
              <a:t>For Instructors Only</a:t>
            </a:r>
          </a:p>
          <a:p>
            <a:r>
              <a:rPr lang="en-US" altLang="en-US" dirty="0"/>
              <a:t>This is the third of three questions analyzing a totally inelastic collision via kinematics and Newton's laws. </a:t>
            </a:r>
          </a:p>
          <a:p>
            <a:endParaRPr lang="en-US" altLang="en-US" dirty="0"/>
          </a:p>
          <a:p>
            <a:r>
              <a:rPr lang="en-US" altLang="en-US" dirty="0"/>
              <a:t>The set helps to set up a later presentation of momentum ideas, develops students' understanding of Newton's laws by reasoning with them in a new context, and develops their understanding of inelastic collisions. </a:t>
            </a:r>
          </a:p>
          <a:p>
            <a:endParaRPr lang="en-US" altLang="en-US" dirty="0"/>
          </a:p>
          <a:p>
            <a:r>
              <a:rPr lang="en-US" altLang="en-US" dirty="0"/>
              <a:t>Students do not need to know anything about momentum to answer any of the questions in the set, but they need to know Newton's laws and kinematics. Graphs are useful as well. They will learn that with some basic reasoning with force and motion ideas they can predict what the final speed of the block-cart system will be.</a:t>
            </a:r>
          </a:p>
          <a:p>
            <a:endParaRPr lang="en-US" altLang="en-US" dirty="0"/>
          </a:p>
          <a:p>
            <a:r>
              <a:rPr lang="en-US" altLang="en-US" dirty="0"/>
              <a:t>Students may try to use momentum ideas, even if you have not introduced them yet. They should be encouraged to use force and motion ideas, building on the previous two questions in this set.</a:t>
            </a:r>
          </a:p>
          <a:p>
            <a:endParaRPr lang="en-US" altLang="en-US" dirty="0"/>
          </a:p>
          <a:p>
            <a:r>
              <a:rPr lang="en-US" altLang="en-US" dirty="0"/>
              <a:t>A graph of velocity vs. time might help some students. [graph on next slide] We do not know the exact slopes, but we do know that the slope for the block (though negative) is twice as large as that for the cart. When the two graphs meet, the slopes become zero, because when the block stops sliding, there is zero net force on each. It does not matter whether the coefficient of friction is small or large; the final speed will be the same: 20 cm/s. The size of the coefficient of friction merely affects how long it will take for the "collision" to take place.</a:t>
            </a:r>
          </a:p>
          <a:p>
            <a:endParaRPr lang="en-US" altLang="en-US" dirty="0"/>
          </a:p>
          <a:p>
            <a:r>
              <a:rPr lang="en-US" altLang="en-US" dirty="0"/>
              <a:t>Some students may choose answer (4), 30 cm/s, because think that the final velocity of the block is zero: because it has "stopped sliding". They should be reminded that they must view the entire process within one inertial reference frame, e.g., the floor. If the block is at rest relative to the floor, and the cart is moving to the right, then the block is sliding on the cart. It is impossible for the block to be moving slower than the cart (relative to the floor).</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altLang="en-US" dirty="0"/>
          </a:p>
          <a:p>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54</a:t>
            </a:fld>
            <a:endParaRPr lang="en-US"/>
          </a:p>
        </p:txBody>
      </p:sp>
    </p:spTree>
    <p:extLst>
      <p:ext uri="{BB962C8B-B14F-4D97-AF65-F5344CB8AC3E}">
        <p14:creationId xmlns:p14="http://schemas.microsoft.com/office/powerpoint/2010/main" val="2260588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55</a:t>
            </a:fld>
            <a:endParaRPr lang="en-US"/>
          </a:p>
        </p:txBody>
      </p:sp>
    </p:spTree>
    <p:extLst>
      <p:ext uri="{BB962C8B-B14F-4D97-AF65-F5344CB8AC3E}">
        <p14:creationId xmlns:p14="http://schemas.microsoft.com/office/powerpoint/2010/main" val="3228947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up with your own answer, then check with a neighbor. Let’s talk in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Both</a:t>
            </a:r>
            <a:r>
              <a:rPr lang="en-US" b="0" baseline="0" dirty="0"/>
              <a:t> the same</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228600" indent="-228600"/>
            <a:r>
              <a:rPr lang="en-US" altLang="en-US" sz="1200" b="1" dirty="0">
                <a:solidFill>
                  <a:schemeClr val="tx1"/>
                </a:solidFill>
              </a:rPr>
              <a:t>Question </a:t>
            </a:r>
            <a:r>
              <a:rPr lang="en-US" altLang="en-US" sz="1200" b="1" dirty="0" err="1">
                <a:solidFill>
                  <a:schemeClr val="tx1"/>
                </a:solidFill>
              </a:rPr>
              <a:t>D1.06</a:t>
            </a:r>
            <a:r>
              <a:rPr lang="en-US" altLang="en-US" sz="1200" dirty="0">
                <a:solidFill>
                  <a:schemeClr val="tx1"/>
                </a:solidFill>
              </a:rPr>
              <a:t> </a:t>
            </a:r>
          </a:p>
          <a:p>
            <a:pPr marL="228600" indent="-228600"/>
            <a:r>
              <a:rPr lang="en-US" altLang="en-US" sz="1200" dirty="0">
                <a:solidFill>
                  <a:schemeClr val="tx1"/>
                </a:solidFill>
              </a:rPr>
              <a:t>   </a:t>
            </a:r>
            <a:endParaRPr lang="en-US" altLang="en-US" sz="1200" b="1" dirty="0">
              <a:solidFill>
                <a:schemeClr val="tx1"/>
              </a:solidFill>
            </a:endParaRPr>
          </a:p>
          <a:p>
            <a:pPr marL="228600" indent="-228600"/>
            <a:r>
              <a:rPr lang="en-US" altLang="en-US" b="1" i="1" dirty="0"/>
              <a:t>Commentary</a:t>
            </a:r>
          </a:p>
          <a:p>
            <a:pPr marL="228600" indent="-228600"/>
            <a:r>
              <a:rPr lang="en-US" altLang="en-US" b="1" dirty="0"/>
              <a:t>Purpose:</a:t>
            </a:r>
            <a:r>
              <a:rPr lang="en-US" altLang="en-US" dirty="0"/>
              <a:t> To integrate ideas about mass, velocity, momentum, and impulse.</a:t>
            </a:r>
          </a:p>
          <a:p>
            <a:pPr marL="228600" indent="-228600"/>
            <a:endParaRPr lang="en-US" altLang="en-US" b="1" dirty="0"/>
          </a:p>
          <a:p>
            <a:r>
              <a:rPr lang="en-US" sz="1200" b="1" kern="1200" dirty="0">
                <a:solidFill>
                  <a:schemeClr val="tx1"/>
                </a:solidFill>
                <a:effectLst/>
                <a:latin typeface="+mn-lt"/>
                <a:ea typeface="+mn-ea"/>
                <a:cs typeface="+mn-cs"/>
              </a:rPr>
              <a:t>Discussion: </a:t>
            </a:r>
          </a:p>
          <a:p>
            <a:r>
              <a:rPr lang="en-US" sz="1200" b="0" kern="1200" dirty="0">
                <a:solidFill>
                  <a:schemeClr val="tx1"/>
                </a:solidFill>
                <a:effectLst/>
                <a:latin typeface="+mn-lt"/>
                <a:ea typeface="+mn-ea"/>
                <a:cs typeface="+mn-cs"/>
              </a:rPr>
              <a:t>Does the sports car in A deliver the larger impulse, because it is traveling so much faster than the truck in B? Or does the truck deliver the larger impulse, because it is so much heavier than the sports car?</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By definition, the impulse delivered to the car is a function of the force exerted by the sports car or truck and how this force varies with time. Since we can never know this information, we can't use the definition of impulse here.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Another way of finding the impulse is via the impulse-momentum theorem, which states that the net impulse delivered to an object is equal to the change in its momentum. So, if we can determine the final velocity of the car, we can find its change in momentum and determine the situation in which the car experiences the larger impulse.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 critical bit of information is that the collisions are completely inelastic. This means that the vehicles stick together after the collision. This allows us to determine the final velocity of the car in each case. Before the collision in case A, the car has a momentum of </a:t>
            </a:r>
            <a:r>
              <a:rPr lang="en-US" sz="1200" b="0" i="1" kern="1200" dirty="0">
                <a:solidFill>
                  <a:schemeClr val="tx1"/>
                </a:solidFill>
                <a:effectLst/>
                <a:latin typeface="+mn-lt"/>
                <a:ea typeface="+mn-ea"/>
                <a:cs typeface="+mn-cs"/>
              </a:rPr>
              <a:t>MV</a:t>
            </a:r>
            <a:r>
              <a:rPr lang="en-US" sz="1200" b="0" kern="1200" dirty="0">
                <a:solidFill>
                  <a:schemeClr val="tx1"/>
                </a:solidFill>
                <a:effectLst/>
                <a:latin typeface="+mn-lt"/>
                <a:ea typeface="+mn-ea"/>
                <a:cs typeface="+mn-cs"/>
              </a:rPr>
              <a:t> and the sports car has a momentum of –</a:t>
            </a:r>
            <a:r>
              <a:rPr lang="en-US" sz="1200" b="0" i="1" kern="1200" dirty="0">
                <a:solidFill>
                  <a:schemeClr val="tx1"/>
                </a:solidFill>
                <a:effectLst/>
                <a:latin typeface="+mn-lt"/>
                <a:ea typeface="+mn-ea"/>
                <a:cs typeface="+mn-cs"/>
              </a:rPr>
              <a:t>MV</a:t>
            </a:r>
            <a:r>
              <a:rPr lang="en-US" sz="1200" b="0" kern="1200" dirty="0">
                <a:solidFill>
                  <a:schemeClr val="tx1"/>
                </a:solidFill>
                <a:effectLst/>
                <a:latin typeface="+mn-lt"/>
                <a:ea typeface="+mn-ea"/>
                <a:cs typeface="+mn-cs"/>
              </a:rPr>
              <a:t>, so the total momentum of the pair is zero. Thus, after the collision, the stuck-together vehicles will be at rest. (We are choosing a coordinate system in which the positive direction points to the right.) Similarly, the truck has an initial momentum of –</a:t>
            </a:r>
            <a:r>
              <a:rPr lang="en-US" sz="1200" b="0" i="1" kern="1200" dirty="0">
                <a:solidFill>
                  <a:schemeClr val="tx1"/>
                </a:solidFill>
                <a:effectLst/>
                <a:latin typeface="+mn-lt"/>
                <a:ea typeface="+mn-ea"/>
                <a:cs typeface="+mn-cs"/>
              </a:rPr>
              <a:t>MV</a:t>
            </a:r>
            <a:r>
              <a:rPr lang="en-US" sz="1200" b="0" kern="1200" dirty="0">
                <a:solidFill>
                  <a:schemeClr val="tx1"/>
                </a:solidFill>
                <a:effectLst/>
                <a:latin typeface="+mn-lt"/>
                <a:ea typeface="+mn-ea"/>
                <a:cs typeface="+mn-cs"/>
              </a:rPr>
              <a:t>, so the vehicles are at rest after the crash in case B also.</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 both cases the car comes to rest, so in both cases its change in momentum is the same (–</a:t>
            </a:r>
            <a:r>
              <a:rPr lang="en-US" sz="1200" b="0" i="1" kern="1200" dirty="0">
                <a:solidFill>
                  <a:schemeClr val="tx1"/>
                </a:solidFill>
                <a:effectLst/>
                <a:latin typeface="+mn-lt"/>
                <a:ea typeface="+mn-ea"/>
                <a:cs typeface="+mn-cs"/>
              </a:rPr>
              <a:t>MV</a:t>
            </a:r>
            <a:r>
              <a:rPr lang="en-US" sz="1200" b="0" kern="1200" dirty="0">
                <a:solidFill>
                  <a:schemeClr val="tx1"/>
                </a:solidFill>
                <a:effectLst/>
                <a:latin typeface="+mn-lt"/>
                <a:ea typeface="+mn-ea"/>
                <a:cs typeface="+mn-cs"/>
              </a:rPr>
              <a:t>). Thus, it must experience the same impulse.</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Points: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The impulse-momentum theorem is often an easier way to determine impulse than the definition of impulse, since the definition requires knowing how the forces vary with time. The impulse-momentum theorem requires knowing only the change in momentum.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The net impulse exerted on something is equal to the change in its momentum, which depends on both velocity and mass.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Because momentum is a vector quantity, the total momentum of a system of moving objects can be zero. </a:t>
            </a:r>
          </a:p>
          <a:p>
            <a:pPr lvl="0"/>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For Instructors Only</a:t>
            </a:r>
          </a:p>
          <a:p>
            <a:r>
              <a:rPr lang="en-US" sz="1200" b="0" kern="1200" dirty="0">
                <a:solidFill>
                  <a:schemeClr val="tx1"/>
                </a:solidFill>
                <a:effectLst/>
                <a:latin typeface="+mn-lt"/>
                <a:ea typeface="+mn-ea"/>
                <a:cs typeface="+mn-cs"/>
              </a:rPr>
              <a:t>Students often think that either the mass or the speed is more critical for determining momentum, changes in momentum, or impulse. It can be hard for them to sort out the effect of increasing one and decreasing the other. By directing their attention to momentum, however, they have only one variable to compare.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Note that if the total momentum of the situations were not zero, the answer to this question would depend on whether the total momentum were positive (to the right) or negative (to the left). For example, if the initial speed of the sports car is </a:t>
            </a:r>
            <a:r>
              <a:rPr lang="en-US" sz="1200" b="0" kern="1200" dirty="0" err="1">
                <a:solidFill>
                  <a:schemeClr val="tx1"/>
                </a:solidFill>
                <a:effectLst/>
                <a:latin typeface="+mn-lt"/>
                <a:ea typeface="+mn-ea"/>
                <a:cs typeface="+mn-cs"/>
              </a:rPr>
              <a:t>4</a:t>
            </a:r>
            <a:r>
              <a:rPr lang="en-US" sz="1200" b="0" i="1" kern="1200" dirty="0" err="1">
                <a:solidFill>
                  <a:schemeClr val="tx1"/>
                </a:solidFill>
                <a:effectLst/>
                <a:latin typeface="+mn-lt"/>
                <a:ea typeface="+mn-ea"/>
                <a:cs typeface="+mn-cs"/>
              </a:rPr>
              <a:t>V</a:t>
            </a:r>
            <a:r>
              <a:rPr lang="en-US" sz="1200" b="0" kern="1200" dirty="0">
                <a:solidFill>
                  <a:schemeClr val="tx1"/>
                </a:solidFill>
                <a:effectLst/>
                <a:latin typeface="+mn-lt"/>
                <a:ea typeface="+mn-ea"/>
                <a:cs typeface="+mn-cs"/>
              </a:rPr>
              <a:t> instead of </a:t>
            </a:r>
            <a:r>
              <a:rPr lang="en-US" sz="1200" b="0" kern="1200" dirty="0" err="1">
                <a:solidFill>
                  <a:schemeClr val="tx1"/>
                </a:solidFill>
                <a:effectLst/>
                <a:latin typeface="+mn-lt"/>
                <a:ea typeface="+mn-ea"/>
                <a:cs typeface="+mn-cs"/>
              </a:rPr>
              <a:t>2</a:t>
            </a:r>
            <a:r>
              <a:rPr lang="en-US" sz="1200" b="0" i="1" kern="1200" dirty="0" err="1">
                <a:solidFill>
                  <a:schemeClr val="tx1"/>
                </a:solidFill>
                <a:effectLst/>
                <a:latin typeface="+mn-lt"/>
                <a:ea typeface="+mn-ea"/>
                <a:cs typeface="+mn-cs"/>
              </a:rPr>
              <a:t>V</a:t>
            </a:r>
            <a:r>
              <a:rPr lang="en-US" sz="1200" b="0" kern="1200" dirty="0">
                <a:solidFill>
                  <a:schemeClr val="tx1"/>
                </a:solidFill>
                <a:effectLst/>
                <a:latin typeface="+mn-lt"/>
                <a:ea typeface="+mn-ea"/>
                <a:cs typeface="+mn-cs"/>
              </a:rPr>
              <a:t> and that of the truck is </a:t>
            </a:r>
            <a:r>
              <a:rPr lang="en-US" sz="1200" b="0" i="1" kern="1200" dirty="0">
                <a:solidFill>
                  <a:schemeClr val="tx1"/>
                </a:solidFill>
                <a:effectLst/>
                <a:latin typeface="+mn-lt"/>
                <a:ea typeface="+mn-ea"/>
                <a:cs typeface="+mn-cs"/>
              </a:rPr>
              <a:t>V </a:t>
            </a:r>
            <a:r>
              <a:rPr lang="en-US" sz="1200" b="0" kern="1200" dirty="0">
                <a:solidFill>
                  <a:schemeClr val="tx1"/>
                </a:solidFill>
                <a:effectLst/>
                <a:latin typeface="+mn-lt"/>
                <a:ea typeface="+mn-ea"/>
                <a:cs typeface="+mn-cs"/>
              </a:rPr>
              <a:t>instead of</a:t>
            </a:r>
            <a:r>
              <a:rPr lang="en-US" sz="1200" b="0" i="1" kern="1200" dirty="0">
                <a:solidFill>
                  <a:schemeClr val="tx1"/>
                </a:solidFill>
                <a:effectLst/>
                <a:latin typeface="+mn-lt"/>
                <a:ea typeface="+mn-ea"/>
                <a:cs typeface="+mn-cs"/>
              </a:rPr>
              <a:t> V</a:t>
            </a:r>
            <a:r>
              <a:rPr lang="en-US" sz="1200" b="0" kern="1200" dirty="0">
                <a:solidFill>
                  <a:schemeClr val="tx1"/>
                </a:solidFill>
                <a:effectLst/>
                <a:latin typeface="+mn-lt"/>
                <a:ea typeface="+mn-ea"/>
                <a:cs typeface="+mn-cs"/>
              </a:rPr>
              <a:t>/2, the total momentum in each system is –</a:t>
            </a:r>
            <a:r>
              <a:rPr lang="en-US" sz="1200" b="0" i="1" kern="1200" dirty="0">
                <a:solidFill>
                  <a:schemeClr val="tx1"/>
                </a:solidFill>
                <a:effectLst/>
                <a:latin typeface="+mn-lt"/>
                <a:ea typeface="+mn-ea"/>
                <a:cs typeface="+mn-cs"/>
              </a:rPr>
              <a:t>MV</a:t>
            </a:r>
            <a:r>
              <a:rPr lang="en-US" sz="1200" b="0" kern="1200" dirty="0">
                <a:solidFill>
                  <a:schemeClr val="tx1"/>
                </a:solidFill>
                <a:effectLst/>
                <a:latin typeface="+mn-lt"/>
                <a:ea typeface="+mn-ea"/>
                <a:cs typeface="+mn-cs"/>
              </a:rPr>
              <a:t>, and the final speed of the two vehicles would be –</a:t>
            </a:r>
            <a:r>
              <a:rPr lang="en-US" sz="1200" b="0" kern="1200" dirty="0" err="1">
                <a:solidFill>
                  <a:schemeClr val="tx1"/>
                </a:solidFill>
                <a:effectLst/>
                <a:latin typeface="+mn-lt"/>
                <a:ea typeface="+mn-ea"/>
                <a:cs typeface="+mn-cs"/>
              </a:rPr>
              <a:t>2</a:t>
            </a:r>
            <a:r>
              <a:rPr lang="en-US" sz="1200" b="0" i="1" kern="1200" dirty="0" err="1">
                <a:solidFill>
                  <a:schemeClr val="tx1"/>
                </a:solidFill>
                <a:effectLst/>
                <a:latin typeface="+mn-lt"/>
                <a:ea typeface="+mn-ea"/>
                <a:cs typeface="+mn-cs"/>
              </a:rPr>
              <a:t>V</a:t>
            </a:r>
            <a:r>
              <a:rPr lang="en-US" sz="1200" b="0" kern="1200" dirty="0">
                <a:solidFill>
                  <a:schemeClr val="tx1"/>
                </a:solidFill>
                <a:effectLst/>
                <a:latin typeface="+mn-lt"/>
                <a:ea typeface="+mn-ea"/>
                <a:cs typeface="+mn-cs"/>
              </a:rPr>
              <a:t>/3 for case A and –</a:t>
            </a:r>
            <a:r>
              <a:rPr lang="en-US" sz="1200" b="0" i="1" kern="1200" dirty="0">
                <a:solidFill>
                  <a:schemeClr val="tx1"/>
                </a:solidFill>
                <a:effectLst/>
                <a:latin typeface="+mn-lt"/>
                <a:ea typeface="+mn-ea"/>
                <a:cs typeface="+mn-cs"/>
              </a:rPr>
              <a:t>V</a:t>
            </a:r>
            <a:r>
              <a:rPr lang="en-US" sz="1200" b="0" kern="1200" dirty="0">
                <a:solidFill>
                  <a:schemeClr val="tx1"/>
                </a:solidFill>
                <a:effectLst/>
                <a:latin typeface="+mn-lt"/>
                <a:ea typeface="+mn-ea"/>
                <a:cs typeface="+mn-cs"/>
              </a:rPr>
              <a:t>/3 for case B, which means the car experiences the larger impulse in case A. But if the sports car and truck are at rest before the collision, the total momentum in the system is </a:t>
            </a:r>
            <a:r>
              <a:rPr lang="en-US" sz="1200" b="0" i="1" kern="1200" dirty="0">
                <a:solidFill>
                  <a:schemeClr val="tx1"/>
                </a:solidFill>
                <a:effectLst/>
                <a:latin typeface="+mn-lt"/>
                <a:ea typeface="+mn-ea"/>
                <a:cs typeface="+mn-cs"/>
              </a:rPr>
              <a:t>MV</a:t>
            </a:r>
            <a:r>
              <a:rPr lang="en-US" sz="1200" b="0" kern="1200" dirty="0">
                <a:solidFill>
                  <a:schemeClr val="tx1"/>
                </a:solidFill>
                <a:effectLst/>
                <a:latin typeface="+mn-lt"/>
                <a:ea typeface="+mn-ea"/>
                <a:cs typeface="+mn-cs"/>
              </a:rPr>
              <a:t>, and the final speed of the two vehicles would be </a:t>
            </a:r>
            <a:r>
              <a:rPr lang="en-US" sz="1200" b="0" kern="1200" dirty="0" err="1">
                <a:solidFill>
                  <a:schemeClr val="tx1"/>
                </a:solidFill>
                <a:effectLst/>
                <a:latin typeface="+mn-lt"/>
                <a:ea typeface="+mn-ea"/>
                <a:cs typeface="+mn-cs"/>
              </a:rPr>
              <a:t>2</a:t>
            </a:r>
            <a:r>
              <a:rPr lang="en-US" sz="1200" b="0" i="1" kern="1200" dirty="0" err="1">
                <a:solidFill>
                  <a:schemeClr val="tx1"/>
                </a:solidFill>
                <a:effectLst/>
                <a:latin typeface="+mn-lt"/>
                <a:ea typeface="+mn-ea"/>
                <a:cs typeface="+mn-cs"/>
              </a:rPr>
              <a:t>V</a:t>
            </a:r>
            <a:r>
              <a:rPr lang="en-US" sz="1200" b="0" kern="1200" dirty="0">
                <a:solidFill>
                  <a:schemeClr val="tx1"/>
                </a:solidFill>
                <a:effectLst/>
                <a:latin typeface="+mn-lt"/>
                <a:ea typeface="+mn-ea"/>
                <a:cs typeface="+mn-cs"/>
              </a:rPr>
              <a:t>/3 for case A and</a:t>
            </a:r>
            <a:r>
              <a:rPr lang="en-US" sz="1200" b="0" i="1" kern="1200" dirty="0">
                <a:solidFill>
                  <a:schemeClr val="tx1"/>
                </a:solidFill>
                <a:effectLst/>
                <a:latin typeface="+mn-lt"/>
                <a:ea typeface="+mn-ea"/>
                <a:cs typeface="+mn-cs"/>
              </a:rPr>
              <a:t> V</a:t>
            </a:r>
            <a:r>
              <a:rPr lang="en-US" sz="1200" b="0" kern="1200" dirty="0">
                <a:solidFill>
                  <a:schemeClr val="tx1"/>
                </a:solidFill>
                <a:effectLst/>
                <a:latin typeface="+mn-lt"/>
                <a:ea typeface="+mn-ea"/>
                <a:cs typeface="+mn-cs"/>
              </a:rPr>
              <a:t>/3 for case B, which means the impulse is larger in case B.</a:t>
            </a:r>
          </a:p>
          <a:p>
            <a:endParaRPr lang="en-US" altLang="en-US" sz="1200" b="0" kern="1200" dirty="0">
              <a:solidFill>
                <a:schemeClr val="tx1"/>
              </a:solidFill>
              <a:effectLst/>
              <a:latin typeface="+mn-lt"/>
              <a:ea typeface="+mn-ea"/>
              <a:cs typeface="+mn-cs"/>
            </a:endParaRPr>
          </a:p>
          <a:p>
            <a:r>
              <a:rPr lang="en-US" altLang="en-US" b="0" dirty="0"/>
              <a:t>Additional Questions: </a:t>
            </a:r>
          </a:p>
          <a:p>
            <a:pPr marL="228600" indent="-228600"/>
            <a:r>
              <a:rPr lang="en-US" altLang="en-US" dirty="0"/>
              <a:t>1.	How would your answer change if the sports car and truck are moving twice as fast before the collision? That is, what if the sports car is moving at </a:t>
            </a:r>
            <a:r>
              <a:rPr lang="en-US" altLang="en-US" dirty="0" err="1"/>
              <a:t>4</a:t>
            </a:r>
            <a:r>
              <a:rPr lang="en-US" altLang="en-US" i="1" dirty="0" err="1"/>
              <a:t>V</a:t>
            </a:r>
            <a:r>
              <a:rPr lang="en-US" altLang="en-US" dirty="0"/>
              <a:t> initially and the truck is moving at </a:t>
            </a:r>
            <a:r>
              <a:rPr lang="en-US" altLang="en-US" i="1" dirty="0"/>
              <a:t>V</a:t>
            </a:r>
            <a:r>
              <a:rPr lang="en-US" altLang="en-US" dirty="0"/>
              <a:t> initially? Explain. </a:t>
            </a:r>
          </a:p>
          <a:p>
            <a:pPr marL="228600" indent="-228600"/>
            <a:r>
              <a:rPr lang="en-US" altLang="en-US" dirty="0"/>
              <a:t>2.	How would your answer change if the sports car and the truck are not moving before the collision? Explain. </a:t>
            </a:r>
          </a:p>
          <a:p>
            <a:pPr marL="228600" indent="-228600"/>
            <a:r>
              <a:rPr lang="en-US" altLang="en-US" dirty="0"/>
              <a:t>3.	How would your answer change if the car is moving twice as fast initially (</a:t>
            </a:r>
            <a:r>
              <a:rPr lang="en-US" altLang="en-US" dirty="0" err="1"/>
              <a:t>2</a:t>
            </a:r>
            <a:r>
              <a:rPr lang="en-US" altLang="en-US" i="1" dirty="0" err="1"/>
              <a:t>V</a:t>
            </a:r>
            <a:r>
              <a:rPr lang="en-US" altLang="en-US" dirty="0"/>
              <a:t> instead of </a:t>
            </a:r>
            <a:r>
              <a:rPr lang="en-US" altLang="en-US" i="1" dirty="0"/>
              <a:t>V</a:t>
            </a:r>
            <a:r>
              <a:rPr lang="en-US" altLang="en-US" dirty="0"/>
              <a:t>)? Explain. </a:t>
            </a:r>
          </a:p>
          <a:p>
            <a:pPr marL="228600" indent="-228600">
              <a:buFontTx/>
              <a:buAutoNum type="arabicPeriod" startAt="4"/>
            </a:pPr>
            <a:r>
              <a:rPr lang="en-US" altLang="en-US" dirty="0"/>
              <a:t>How would your answer change if the car is at rest before the collision? Explain.</a:t>
            </a:r>
          </a:p>
          <a:p>
            <a:pPr marL="228600" indent="-228600">
              <a:buFontTx/>
              <a:buAutoNum type="arabicPeriod" startAt="4"/>
            </a:pPr>
            <a:endParaRPr lang="en-US" altLang="en-US" dirty="0"/>
          </a:p>
          <a:p>
            <a:pPr marL="228600" indent="-228600">
              <a:buFontTx/>
              <a:buAutoNum type="arabicPeriod" startAt="4"/>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altLang="en-US" dirty="0"/>
          </a:p>
          <a:p>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56</a:t>
            </a:fld>
            <a:endParaRPr lang="en-US"/>
          </a:p>
        </p:txBody>
      </p:sp>
    </p:spTree>
    <p:extLst>
      <p:ext uri="{BB962C8B-B14F-4D97-AF65-F5344CB8AC3E}">
        <p14:creationId xmlns:p14="http://schemas.microsoft.com/office/powerpoint/2010/main" val="1878295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kern="1200" dirty="0">
                <a:solidFill>
                  <a:schemeClr val="tx1"/>
                </a:solidFill>
                <a:effectLst/>
                <a:latin typeface="+mn-lt"/>
                <a:ea typeface="+mn-ea"/>
                <a:cs typeface="+mn-cs"/>
              </a:rPr>
              <a:t>Come up with an answer, consult with a neighbor or two, and then we’ll get together to talk about it in a few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Yes; both can be larger.</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r>
              <a:rPr lang="en-US" altLang="en-US" sz="1200" b="1" dirty="0">
                <a:solidFill>
                  <a:schemeClr val="tx1"/>
                </a:solidFill>
              </a:rPr>
              <a:t>Question </a:t>
            </a:r>
            <a:r>
              <a:rPr lang="en-US" altLang="en-US" sz="1200" b="1" dirty="0" err="1">
                <a:solidFill>
                  <a:schemeClr val="tx1"/>
                </a:solidFill>
              </a:rPr>
              <a:t>D1.07</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generalize your understanding of collisions and the effects they can have on one of the objects (in terms of energy and momentum).</a:t>
            </a:r>
          </a:p>
          <a:p>
            <a:endParaRPr lang="en-US" altLang="en-US" b="1" dirty="0"/>
          </a:p>
          <a:p>
            <a:r>
              <a:rPr lang="en-US" altLang="en-US" b="1" dirty="0"/>
              <a:t>Discussion:</a:t>
            </a:r>
            <a:r>
              <a:rPr lang="en-US" altLang="en-US" dirty="0"/>
              <a:t> </a:t>
            </a:r>
          </a:p>
          <a:p>
            <a:r>
              <a:rPr lang="en-US" altLang="en-US" dirty="0"/>
              <a:t>The cart's momentum has magnitude </a:t>
            </a:r>
            <a:r>
              <a:rPr lang="en-US" altLang="en-US" i="1" dirty="0"/>
              <a:t>mv</a:t>
            </a:r>
            <a:r>
              <a:rPr lang="en-US" altLang="en-US" dirty="0"/>
              <a:t> and its kinetic energy is </a:t>
            </a:r>
            <a:r>
              <a:rPr lang="en-US" altLang="en-US" dirty="0" err="1"/>
              <a:t>½</a:t>
            </a:r>
            <a:r>
              <a:rPr lang="en-US" altLang="en-US" i="1" dirty="0" err="1"/>
              <a:t>mv</a:t>
            </a:r>
            <a:r>
              <a:rPr lang="en-US" altLang="en-US" dirty="0" err="1"/>
              <a:t>²</a:t>
            </a:r>
            <a:r>
              <a:rPr lang="en-US" altLang="en-US" dirty="0"/>
              <a:t>. If the cart's speed increases, its momentum and kinetic energy will increase. It is not possible for the kinetic energy but not the magnitude of momentum to increase, or vice versa. Thus, answers (2) and (3) are impossible.</a:t>
            </a:r>
          </a:p>
          <a:p>
            <a:endParaRPr lang="en-US" altLang="en-US" dirty="0"/>
          </a:p>
          <a:p>
            <a:r>
              <a:rPr lang="en-US" altLang="en-US" dirty="0"/>
              <a:t>But is it possible for the speed to increase, thus causing momentum and kinetic energy to increase? Yes! For example, the cart could be rammed from behind by something moving faster. Not all collisions are head-on!</a:t>
            </a:r>
          </a:p>
          <a:p>
            <a:r>
              <a:rPr lang="en-US" altLang="en-US" dirty="0"/>
              <a:t>Or, it could collide head-on with an object having a much larger momentum. Even if it sticks to the object, its final speed can be larger than its initial speed (though in the opposite direction). For instance, if the cart collides head-on with a cart of mass </a:t>
            </a:r>
            <a:r>
              <a:rPr lang="en-US" altLang="en-US" dirty="0" err="1"/>
              <a:t>3</a:t>
            </a:r>
            <a:r>
              <a:rPr lang="en-US" altLang="en-US" i="1" dirty="0" err="1"/>
              <a:t>m</a:t>
            </a:r>
            <a:r>
              <a:rPr lang="en-US" altLang="en-US" dirty="0"/>
              <a:t> and speed </a:t>
            </a:r>
            <a:r>
              <a:rPr lang="en-US" altLang="en-US" i="1" dirty="0"/>
              <a:t>v</a:t>
            </a:r>
            <a:r>
              <a:rPr lang="en-US" altLang="en-US" dirty="0"/>
              <a:t> moving to the left, and energy is conserved, then the </a:t>
            </a:r>
            <a:r>
              <a:rPr lang="en-US" altLang="en-US" dirty="0" err="1"/>
              <a:t>3</a:t>
            </a:r>
            <a:r>
              <a:rPr lang="en-US" altLang="en-US" i="1" dirty="0" err="1"/>
              <a:t>m</a:t>
            </a:r>
            <a:r>
              <a:rPr lang="en-US" altLang="en-US" dirty="0"/>
              <a:t> cart is at rest after the collision, and the </a:t>
            </a:r>
            <a:r>
              <a:rPr lang="en-US" altLang="en-US" i="1" dirty="0"/>
              <a:t>m</a:t>
            </a:r>
            <a:r>
              <a:rPr lang="en-US" altLang="en-US" dirty="0"/>
              <a:t> cart is moving to the left with speed </a:t>
            </a:r>
            <a:r>
              <a:rPr lang="en-US" altLang="en-US" dirty="0" err="1"/>
              <a:t>2</a:t>
            </a:r>
            <a:r>
              <a:rPr lang="en-US" altLang="en-US" i="1" dirty="0" err="1"/>
              <a:t>v</a:t>
            </a:r>
            <a:r>
              <a:rPr lang="en-US" altLang="en-US" dirty="0"/>
              <a:t>.</a:t>
            </a:r>
          </a:p>
          <a:p>
            <a:endParaRPr lang="en-US" altLang="en-US" dirty="0"/>
          </a:p>
          <a:p>
            <a:r>
              <a:rPr lang="en-US" altLang="en-US" dirty="0"/>
              <a:t>You may be thinking that momentum is always conserved in a collision, and kinetic energy is either conserved or lost depending on whether the collision is elastic or inelastic. This is true, but for the entire system, not for each individual object involved.</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If an object's kinetic energy increases, the magnitude of its momentum must also increase. </a:t>
            </a:r>
          </a:p>
          <a:p>
            <a:pPr marL="171450" indent="-171450">
              <a:buFont typeface="Arial" panose="020B0604020202020204" pitchFamily="34" charset="0"/>
              <a:buChar char="•"/>
            </a:pPr>
            <a:r>
              <a:rPr lang="en-US" altLang="en-US" dirty="0"/>
              <a:t>Energy and momentum can be transferred between objects during a collision, and sometimes one object ends up with more than it had to start. </a:t>
            </a:r>
          </a:p>
          <a:p>
            <a:pPr marL="171450" indent="-171450">
              <a:buFont typeface="Arial" panose="020B0604020202020204" pitchFamily="34" charset="0"/>
              <a:buChar char="•"/>
            </a:pPr>
            <a:r>
              <a:rPr lang="en-US" altLang="en-US" dirty="0"/>
              <a:t>When trying to figure out whether some general statement about physics is possible, think of extreme examples. </a:t>
            </a:r>
          </a:p>
          <a:p>
            <a:endParaRPr lang="en-US" altLang="en-US" b="1" i="1" dirty="0"/>
          </a:p>
          <a:p>
            <a:r>
              <a:rPr lang="en-US" altLang="en-US" b="1" i="1" dirty="0"/>
              <a:t>For Instructors Only</a:t>
            </a:r>
          </a:p>
          <a:p>
            <a:r>
              <a:rPr lang="en-US" altLang="en-US" dirty="0"/>
              <a:t>Most collision problems students encounter in physics are head-on and in many cases cause both objects to slow down, so students might erroneously generalize. This question helps to remedy that. Ask your students how many considered a rear-end (or even side-on) collision.</a:t>
            </a:r>
          </a:p>
          <a:p>
            <a:endParaRPr lang="en-US" altLang="en-US" dirty="0"/>
          </a:p>
          <a:p>
            <a:r>
              <a:rPr lang="en-US" altLang="en-US" dirty="0"/>
              <a:t>Another common mistake is for students to automatically apply "momentum is conserved" or "energy is conserved or lost" ideas without thinking through what system or bodies these apply to.</a:t>
            </a:r>
          </a:p>
          <a:p>
            <a:endParaRPr lang="en-US" altLang="en-US" dirty="0"/>
          </a:p>
          <a:p>
            <a:r>
              <a:rPr lang="en-US" altLang="en-US" dirty="0"/>
              <a:t>Some confusion is possible about whether "larger", for momentum, depends on the sign as well as the magnitude. We intend this question to be about the magnitude only, but as with all ambiguities, the best result is to have the confusion articulated and discuss how the choice of interpretation would affect students' answers.</a:t>
            </a:r>
          </a:p>
          <a:p>
            <a:endParaRPr lang="en-US" altLang="en-US" dirty="0"/>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pPr>
              <a:buFontTx/>
              <a:buChar char="•"/>
            </a:pPr>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57</a:t>
            </a:fld>
            <a:endParaRPr lang="en-US"/>
          </a:p>
        </p:txBody>
      </p:sp>
    </p:spTree>
    <p:extLst>
      <p:ext uri="{BB962C8B-B14F-4D97-AF65-F5344CB8AC3E}">
        <p14:creationId xmlns:p14="http://schemas.microsoft.com/office/powerpoint/2010/main" val="18195652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Consult with each other, come up an answer, and we’ll hear your ideas in 4 minutes. </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err="1"/>
              <a:t>3</a:t>
            </a:r>
            <a:r>
              <a:rPr lang="en-US" altLang="en-US" sz="1200" i="1" dirty="0" err="1"/>
              <a:t>mv</a:t>
            </a:r>
            <a:r>
              <a:rPr lang="en-US" altLang="en-US" sz="1200" dirty="0" err="1"/>
              <a:t>²</a:t>
            </a:r>
            <a:r>
              <a:rPr lang="en-US" altLang="en-US" sz="120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altLang="en-US" sz="1200" b="1" dirty="0">
                <a:solidFill>
                  <a:schemeClr val="tx1"/>
                </a:solidFill>
              </a:rPr>
              <a:t>Question </a:t>
            </a:r>
            <a:r>
              <a:rPr lang="en-US" altLang="en-US" sz="1200" b="1" dirty="0" err="1">
                <a:solidFill>
                  <a:schemeClr val="tx1"/>
                </a:solidFill>
              </a:rPr>
              <a:t>D1.08</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 </a:t>
            </a:r>
            <a:r>
              <a:rPr lang="en-US" altLang="en-US" dirty="0"/>
              <a:t>To integrate energy and momentum ideas and develop problem-solving skills.</a:t>
            </a:r>
          </a:p>
          <a:p>
            <a:endParaRPr lang="en-US" altLang="en-US" b="1" dirty="0"/>
          </a:p>
          <a:p>
            <a:r>
              <a:rPr lang="en-US" altLang="en-US" b="1" dirty="0"/>
              <a:t>Discussion: </a:t>
            </a:r>
          </a:p>
          <a:p>
            <a:r>
              <a:rPr lang="en-US" altLang="en-US" dirty="0"/>
              <a:t>Momentum and energy are both conserved in this situation, since no outside forces act on the mass-spring-mass system except for gravity and the normal force of the table, which balance each other out. The initial momentum is zero, and the initial energy is potential energy stored in the spring. The final momentum must also be zero, and the total kinetic energy of the blocks must be equal to the initial energy stored in the spring.</a:t>
            </a:r>
          </a:p>
          <a:p>
            <a:endParaRPr lang="en-US" altLang="en-US" dirty="0"/>
          </a:p>
          <a:p>
            <a:r>
              <a:rPr lang="en-US" altLang="en-US" dirty="0"/>
              <a:t>Mass </a:t>
            </a:r>
            <a:r>
              <a:rPr lang="en-US" altLang="en-US" i="1" dirty="0"/>
              <a:t>M</a:t>
            </a:r>
            <a:r>
              <a:rPr lang="en-US" altLang="en-US" dirty="0"/>
              <a:t> has a final kinetic energy of </a:t>
            </a:r>
            <a:r>
              <a:rPr lang="en-US" altLang="en-US" dirty="0" err="1"/>
              <a:t>½</a:t>
            </a:r>
            <a:r>
              <a:rPr lang="en-US" altLang="en-US" i="1" dirty="0" err="1"/>
              <a:t>Mv</a:t>
            </a:r>
            <a:r>
              <a:rPr lang="en-US" altLang="en-US" dirty="0" err="1"/>
              <a:t>²</a:t>
            </a:r>
            <a:r>
              <a:rPr lang="en-US" altLang="en-US" dirty="0"/>
              <a:t>. Since </a:t>
            </a:r>
            <a:r>
              <a:rPr lang="en-US" altLang="en-US" i="1" dirty="0"/>
              <a:t>M</a:t>
            </a:r>
            <a:r>
              <a:rPr lang="en-US" altLang="en-US" dirty="0"/>
              <a:t> = </a:t>
            </a:r>
            <a:r>
              <a:rPr lang="en-US" altLang="en-US" dirty="0" err="1"/>
              <a:t>2</a:t>
            </a:r>
            <a:r>
              <a:rPr lang="en-US" altLang="en-US" i="1" dirty="0" err="1"/>
              <a:t>m</a:t>
            </a:r>
            <a:r>
              <a:rPr lang="en-US" altLang="en-US" dirty="0"/>
              <a:t>, this is equal to </a:t>
            </a:r>
            <a:r>
              <a:rPr lang="en-US" altLang="en-US" i="1" dirty="0" err="1"/>
              <a:t>mv</a:t>
            </a:r>
            <a:r>
              <a:rPr lang="en-US" altLang="en-US" dirty="0" err="1"/>
              <a:t>²</a:t>
            </a:r>
            <a:r>
              <a:rPr lang="en-US" altLang="en-US" dirty="0"/>
              <a:t>. To conserve momentum, mass </a:t>
            </a:r>
            <a:r>
              <a:rPr lang="en-US" altLang="en-US" i="1" dirty="0"/>
              <a:t>m</a:t>
            </a:r>
            <a:r>
              <a:rPr lang="en-US" altLang="en-US" dirty="0"/>
              <a:t> must be moving twice as fast as mass </a:t>
            </a:r>
            <a:r>
              <a:rPr lang="en-US" altLang="en-US" i="1" dirty="0"/>
              <a:t>M</a:t>
            </a:r>
            <a:r>
              <a:rPr lang="en-US" altLang="en-US" dirty="0"/>
              <a:t>, so its final kinetic energy is </a:t>
            </a:r>
            <a:r>
              <a:rPr lang="en-US" altLang="en-US" dirty="0" err="1"/>
              <a:t>½</a:t>
            </a:r>
            <a:r>
              <a:rPr lang="en-US" altLang="en-US" i="1" dirty="0" err="1"/>
              <a:t>m</a:t>
            </a:r>
            <a:r>
              <a:rPr lang="en-US" altLang="en-US" dirty="0"/>
              <a:t>(</a:t>
            </a:r>
            <a:r>
              <a:rPr lang="en-US" altLang="en-US" dirty="0" err="1"/>
              <a:t>2</a:t>
            </a:r>
            <a:r>
              <a:rPr lang="en-US" altLang="en-US" i="1" dirty="0" err="1"/>
              <a:t>v</a:t>
            </a:r>
            <a:r>
              <a:rPr lang="en-US" altLang="en-US" dirty="0"/>
              <a:t>)² = </a:t>
            </a:r>
            <a:r>
              <a:rPr lang="en-US" altLang="en-US" dirty="0" err="1"/>
              <a:t>2</a:t>
            </a:r>
            <a:r>
              <a:rPr lang="en-US" altLang="en-US" i="1" dirty="0" err="1"/>
              <a:t>mv</a:t>
            </a:r>
            <a:r>
              <a:rPr lang="en-US" altLang="en-US" dirty="0" err="1"/>
              <a:t>²</a:t>
            </a:r>
            <a:r>
              <a:rPr lang="en-US" altLang="en-US" dirty="0"/>
              <a:t>. Therefore, the total kinetic energy of the two blocks is </a:t>
            </a:r>
            <a:r>
              <a:rPr lang="en-US" altLang="en-US" dirty="0" err="1"/>
              <a:t>3</a:t>
            </a:r>
            <a:r>
              <a:rPr lang="en-US" altLang="en-US" i="1" dirty="0" err="1"/>
              <a:t>mv</a:t>
            </a:r>
            <a:r>
              <a:rPr lang="en-US" altLang="en-US" dirty="0" err="1"/>
              <a:t>²</a:t>
            </a:r>
            <a:r>
              <a:rPr lang="en-US" altLang="en-US" dirty="0"/>
              <a:t>, which must be the total amount of energy initially stored in the spring.</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If the sum of all external forces on a system is zero, the system's total momentum remains constant. </a:t>
            </a:r>
          </a:p>
          <a:p>
            <a:pPr marL="171450" indent="-171450">
              <a:buFont typeface="Arial" panose="020B0604020202020204" pitchFamily="34" charset="0"/>
              <a:buChar char="•"/>
            </a:pPr>
            <a:r>
              <a:rPr lang="en-US" altLang="en-US" dirty="0"/>
              <a:t>If the net work done on a system by external forces is zero, the system's total mechanical energy remains constant. </a:t>
            </a:r>
          </a:p>
          <a:p>
            <a:pPr marL="171450" indent="-171450">
              <a:buFont typeface="Arial" panose="020B0604020202020204" pitchFamily="34" charset="0"/>
              <a:buChar char="•"/>
            </a:pPr>
            <a:r>
              <a:rPr lang="en-US" altLang="en-US" dirty="0"/>
              <a:t>Some questions require the use of more than one principle. </a:t>
            </a:r>
          </a:p>
          <a:p>
            <a:endParaRPr lang="en-US" altLang="en-US" b="1" i="1" dirty="0"/>
          </a:p>
          <a:p>
            <a:r>
              <a:rPr lang="en-US" altLang="en-US" b="1" i="1" dirty="0"/>
              <a:t>For Instructors Only</a:t>
            </a:r>
          </a:p>
          <a:p>
            <a:r>
              <a:rPr lang="en-US" altLang="en-US" dirty="0"/>
              <a:t>Some students may answer (6) because they have confused </a:t>
            </a:r>
            <a:r>
              <a:rPr lang="en-US" altLang="en-US" i="1" dirty="0"/>
              <a:t>M</a:t>
            </a:r>
            <a:r>
              <a:rPr lang="en-US" altLang="en-US" dirty="0"/>
              <a:t> and </a:t>
            </a:r>
            <a:r>
              <a:rPr lang="en-US" altLang="en-US" i="1" dirty="0"/>
              <a:t>m</a:t>
            </a:r>
            <a:r>
              <a:rPr lang="en-US" altLang="en-US" dirty="0"/>
              <a:t>. </a:t>
            </a:r>
          </a:p>
          <a:p>
            <a:endParaRPr lang="en-US" altLang="en-US" dirty="0"/>
          </a:p>
          <a:p>
            <a:r>
              <a:rPr lang="en-US" altLang="en-US" dirty="0"/>
              <a:t>It is important to determine the reasons that any student might select (7). They might be unwilling to assume that the system is initially at rest. Students taking this perspective should not be disconfirmed, but congratulated for making a critical interpretation of the wording.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r>
              <a:rPr lang="en-US" altLang="en-US" dirty="0"/>
              <a:t>Source: UMass Assessing to Learn</a:t>
            </a:r>
          </a:p>
        </p:txBody>
      </p:sp>
      <p:sp>
        <p:nvSpPr>
          <p:cNvPr id="4" name="Slide Number Placeholder 3"/>
          <p:cNvSpPr>
            <a:spLocks noGrp="1"/>
          </p:cNvSpPr>
          <p:nvPr>
            <p:ph type="sldNum" sz="quarter" idx="10"/>
          </p:nvPr>
        </p:nvSpPr>
        <p:spPr/>
        <p:txBody>
          <a:bodyPr/>
          <a:lstStyle/>
          <a:p>
            <a:fld id="{6E7E7F27-47DB-D94D-995F-E3088F8069A6}" type="slidenum">
              <a:rPr lang="en-US" smtClean="0"/>
              <a:t>58</a:t>
            </a:fld>
            <a:endParaRPr lang="en-US"/>
          </a:p>
        </p:txBody>
      </p:sp>
    </p:spTree>
    <p:extLst>
      <p:ext uri="{BB962C8B-B14F-4D97-AF65-F5344CB8AC3E}">
        <p14:creationId xmlns:p14="http://schemas.microsoft.com/office/powerpoint/2010/main" val="40069055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59</a:t>
            </a:fld>
            <a:endParaRPr lang="en-US"/>
          </a:p>
        </p:txBody>
      </p:sp>
    </p:spTree>
    <p:extLst>
      <p:ext uri="{BB962C8B-B14F-4D97-AF65-F5344CB8AC3E}">
        <p14:creationId xmlns:p14="http://schemas.microsoft.com/office/powerpoint/2010/main" val="129737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want to change the momentum of an object, we have to apply a force. Newton originally stated his second law of motion in terms of momentum. Let’s start from the more common version of the second law, where we assume the mass and the forces are constant.  Rewriting the acceleration, [click to show equation], we get this relationship,</a:t>
            </a:r>
            <a:r>
              <a:rPr lang="en-US" sz="1200" kern="1200" baseline="0" dirty="0">
                <a:solidFill>
                  <a:schemeClr val="tx1"/>
                </a:solidFill>
                <a:effectLst/>
                <a:latin typeface="+mn-lt"/>
                <a:ea typeface="+mn-ea"/>
                <a:cs typeface="+mn-cs"/>
              </a:rPr>
              <a:t> which we can rewrite. [click to show equation] </a:t>
            </a:r>
            <a:r>
              <a:rPr lang="en-US" sz="1200" kern="1200" dirty="0">
                <a:solidFill>
                  <a:schemeClr val="tx1"/>
                </a:solidFill>
                <a:effectLst/>
                <a:latin typeface="+mn-lt"/>
                <a:ea typeface="+mn-ea"/>
                <a:cs typeface="+mn-cs"/>
              </a:rPr>
              <a:t>The quantity in parentheses is just the momentum, so we have the result that [click to show equation] </a:t>
            </a:r>
            <a:r>
              <a:rPr lang="en-US" sz="1200" b="1" kern="1200" dirty="0">
                <a:solidFill>
                  <a:schemeClr val="tx1"/>
                </a:solidFill>
                <a:effectLst/>
                <a:latin typeface="+mn-lt"/>
                <a:ea typeface="+mn-ea"/>
                <a:cs typeface="+mn-cs"/>
              </a:rPr>
              <a:t>the change in an object’s momentum divided by the elapsed time equals the constant net force acting on the object.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equation is also valid when the forces are not constant, provided the limit is taken as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becomes infinitesimally small. </a:t>
            </a:r>
          </a:p>
        </p:txBody>
      </p:sp>
      <p:sp>
        <p:nvSpPr>
          <p:cNvPr id="4" name="Slide Number Placeholder 3"/>
          <p:cNvSpPr>
            <a:spLocks noGrp="1"/>
          </p:cNvSpPr>
          <p:nvPr>
            <p:ph type="sldNum" sz="quarter" idx="10"/>
          </p:nvPr>
        </p:nvSpPr>
        <p:spPr/>
        <p:txBody>
          <a:bodyPr/>
          <a:lstStyle/>
          <a:p>
            <a:fld id="{6E7E7F27-47DB-D94D-995F-E3088F8069A6}" type="slidenum">
              <a:rPr lang="en-US" smtClean="0"/>
              <a:t>15</a:t>
            </a:fld>
            <a:endParaRPr lang="en-US"/>
          </a:p>
        </p:txBody>
      </p:sp>
    </p:spTree>
    <p:extLst>
      <p:ext uri="{BB962C8B-B14F-4D97-AF65-F5344CB8AC3E}">
        <p14:creationId xmlns:p14="http://schemas.microsoft.com/office/powerpoint/2010/main" val="3973591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Momentum and Impulse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linear momentum </a:t>
            </a:r>
            <a:r>
              <a:rPr lang="en-US" sz="1200" kern="1200" dirty="0">
                <a:solidFill>
                  <a:schemeClr val="tx1"/>
                </a:solidFill>
                <a:effectLst/>
                <a:latin typeface="+mn-lt"/>
                <a:ea typeface="+mn-ea"/>
                <a:cs typeface="+mn-cs"/>
              </a:rPr>
              <a:t>of an object of mass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moving with velocity is given in the equation. Momentum carries units of kg · 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impulse</a:t>
            </a:r>
            <a:r>
              <a:rPr lang="en-US" sz="1200" kern="1200" dirty="0">
                <a:solidFill>
                  <a:schemeClr val="tx1"/>
                </a:solidFill>
                <a:effectLst/>
                <a:latin typeface="+mn-lt"/>
                <a:ea typeface="+mn-ea"/>
                <a:cs typeface="+mn-cs"/>
              </a:rPr>
              <a:t> of a constant force delivered to an object is equal to the product of the force and the time interval during which the force acts.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two concepts are unified in the </a:t>
            </a:r>
            <a:r>
              <a:rPr lang="en-US" sz="1200" b="1" kern="1200" dirty="0">
                <a:solidFill>
                  <a:schemeClr val="tx1"/>
                </a:solidFill>
                <a:effectLst/>
                <a:latin typeface="+mn-lt"/>
                <a:ea typeface="+mn-ea"/>
                <a:cs typeface="+mn-cs"/>
              </a:rPr>
              <a:t>impulse–momentum theorem</a:t>
            </a:r>
            <a:r>
              <a:rPr lang="en-US" sz="1200" kern="1200" dirty="0">
                <a:solidFill>
                  <a:schemeClr val="tx1"/>
                </a:solidFill>
                <a:effectLst/>
                <a:latin typeface="+mn-lt"/>
                <a:ea typeface="+mn-ea"/>
                <a:cs typeface="+mn-cs"/>
              </a:rPr>
              <a:t>, which states that the impulse of a constant force delivered to an object is equal to the change in momentum of the object. Solving problems with this theorem often involves estimating speeds or contact times (or both), leading to an average force.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Conservation of Momentum </a:t>
            </a:r>
          </a:p>
          <a:p>
            <a:r>
              <a:rPr lang="en-US" sz="1200" kern="1200" dirty="0">
                <a:solidFill>
                  <a:schemeClr val="tx1"/>
                </a:solidFill>
                <a:effectLst/>
                <a:latin typeface="+mn-lt"/>
                <a:ea typeface="+mn-ea"/>
                <a:cs typeface="+mn-cs"/>
              </a:rPr>
              <a:t>When no net external force acts on an isolated system, the total momentum of the system is constant. This principle is called </a:t>
            </a:r>
            <a:r>
              <a:rPr lang="en-US" sz="1200" b="1" kern="1200" dirty="0">
                <a:solidFill>
                  <a:schemeClr val="tx1"/>
                </a:solidFill>
                <a:effectLst/>
                <a:latin typeface="+mn-lt"/>
                <a:ea typeface="+mn-ea"/>
                <a:cs typeface="+mn-cs"/>
              </a:rPr>
              <a:t>conservation of momentum. </a:t>
            </a:r>
            <a:r>
              <a:rPr lang="en-US" sz="1200" kern="1200" dirty="0">
                <a:solidFill>
                  <a:schemeClr val="tx1"/>
                </a:solidFill>
                <a:effectLst/>
                <a:latin typeface="+mn-lt"/>
                <a:ea typeface="+mn-ea"/>
                <a:cs typeface="+mn-cs"/>
              </a:rPr>
              <a:t>In particular, if the isolated system consists of two objects undergoing a collision, the total momentum of the system is the same before and after the collision, as you can see in the figures.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Conservation of momentum can be written mathematically for this case as shown.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Collision and recoil problems typically require finding unknown velocities in one or two dimensions. Each vector component gives an equation, and the resulting equations are solved simultaneously.</a:t>
            </a:r>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60</a:t>
            </a:fld>
            <a:endParaRPr lang="en-US"/>
          </a:p>
        </p:txBody>
      </p:sp>
    </p:spTree>
    <p:extLst>
      <p:ext uri="{BB962C8B-B14F-4D97-AF65-F5344CB8AC3E}">
        <p14:creationId xmlns:p14="http://schemas.microsoft.com/office/powerpoint/2010/main" val="553499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Collisions in One Dimension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an </a:t>
            </a:r>
            <a:r>
              <a:rPr lang="en-US" sz="1200" b="1" kern="1200" dirty="0">
                <a:solidFill>
                  <a:schemeClr val="tx1"/>
                </a:solidFill>
                <a:effectLst/>
                <a:latin typeface="+mn-lt"/>
                <a:ea typeface="+mn-ea"/>
                <a:cs typeface="+mn-cs"/>
              </a:rPr>
              <a:t>inelastic collision, </a:t>
            </a:r>
            <a:r>
              <a:rPr lang="en-US" sz="1200" kern="1200" dirty="0">
                <a:solidFill>
                  <a:schemeClr val="tx1"/>
                </a:solidFill>
                <a:effectLst/>
                <a:latin typeface="+mn-lt"/>
                <a:ea typeface="+mn-ea"/>
                <a:cs typeface="+mn-cs"/>
              </a:rPr>
              <a:t>the momentum of the system is conserved, but kinetic energy is not. In a </a:t>
            </a:r>
            <a:r>
              <a:rPr lang="en-US" sz="1200" b="1" kern="1200" dirty="0">
                <a:solidFill>
                  <a:schemeClr val="tx1"/>
                </a:solidFill>
                <a:effectLst/>
                <a:latin typeface="+mn-lt"/>
                <a:ea typeface="+mn-ea"/>
                <a:cs typeface="+mn-cs"/>
              </a:rPr>
              <a:t>perfectly inelastic collision, </a:t>
            </a:r>
            <a:r>
              <a:rPr lang="en-US" sz="1200" kern="1200" dirty="0">
                <a:solidFill>
                  <a:schemeClr val="tx1"/>
                </a:solidFill>
                <a:effectLst/>
                <a:latin typeface="+mn-lt"/>
                <a:ea typeface="+mn-ea"/>
                <a:cs typeface="+mn-cs"/>
              </a:rPr>
              <a:t>the colliding objects stick together.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an </a:t>
            </a:r>
            <a:r>
              <a:rPr lang="en-US" sz="1200" b="1" kern="1200" dirty="0">
                <a:solidFill>
                  <a:schemeClr val="tx1"/>
                </a:solidFill>
                <a:effectLst/>
                <a:latin typeface="+mn-lt"/>
                <a:ea typeface="+mn-ea"/>
                <a:cs typeface="+mn-cs"/>
              </a:rPr>
              <a:t>elastic collision, </a:t>
            </a:r>
            <a:r>
              <a:rPr lang="en-US" sz="1200" kern="1200" dirty="0">
                <a:solidFill>
                  <a:schemeClr val="tx1"/>
                </a:solidFill>
                <a:effectLst/>
                <a:latin typeface="+mn-lt"/>
                <a:ea typeface="+mn-ea"/>
                <a:cs typeface="+mn-cs"/>
              </a:rPr>
              <a:t>both the momentum and the kinetic energy of the system are conserved.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one-dimensional </a:t>
            </a:r>
            <a:r>
              <a:rPr lang="en-US" sz="1200" b="1" kern="1200" dirty="0">
                <a:solidFill>
                  <a:schemeClr val="tx1"/>
                </a:solidFill>
                <a:effectLst/>
                <a:latin typeface="+mn-lt"/>
                <a:ea typeface="+mn-ea"/>
                <a:cs typeface="+mn-cs"/>
              </a:rPr>
              <a:t>elastic collision </a:t>
            </a:r>
            <a:r>
              <a:rPr lang="en-US" sz="1200" kern="1200" dirty="0">
                <a:solidFill>
                  <a:schemeClr val="tx1"/>
                </a:solidFill>
                <a:effectLst/>
                <a:latin typeface="+mn-lt"/>
                <a:ea typeface="+mn-ea"/>
                <a:cs typeface="+mn-cs"/>
              </a:rPr>
              <a:t>between two objects can be solved by using the conservation of momentum and conservation of energy equations. The equation relating relative velocities is usually more convenient to use than the original conservation of energy equation. These equations can be solved simultaneously for the unknown velocities.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Energy is not conserved in </a:t>
            </a:r>
            <a:r>
              <a:rPr lang="en-US" sz="1200" b="1" kern="1200" dirty="0">
                <a:solidFill>
                  <a:schemeClr val="tx1"/>
                </a:solidFill>
                <a:effectLst/>
                <a:latin typeface="+mn-lt"/>
                <a:ea typeface="+mn-ea"/>
                <a:cs typeface="+mn-cs"/>
              </a:rPr>
              <a:t>inelastic collisions, </a:t>
            </a:r>
            <a:r>
              <a:rPr lang="en-US" sz="1200" kern="1200" dirty="0">
                <a:solidFill>
                  <a:schemeClr val="tx1"/>
                </a:solidFill>
                <a:effectLst/>
                <a:latin typeface="+mn-lt"/>
                <a:ea typeface="+mn-ea"/>
                <a:cs typeface="+mn-cs"/>
              </a:rPr>
              <a:t>so such problems must be solved with conservation of momentum alone.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Glancing Collisions</a:t>
            </a:r>
          </a:p>
          <a:p>
            <a:r>
              <a:rPr lang="en-US" sz="1200" kern="1200" dirty="0">
                <a:solidFill>
                  <a:schemeClr val="tx1"/>
                </a:solidFill>
                <a:effectLst/>
                <a:latin typeface="+mn-lt"/>
                <a:ea typeface="+mn-ea"/>
                <a:cs typeface="+mn-cs"/>
              </a:rPr>
              <a:t>In glancing collisions, conservation of momentum can be applied along two perpendicular directions: an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and a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-axis. Problems can be solved by using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-components of the conservation of momentum equation. Elastic two-dimensional collisions will usually require conservation of energy as well. Generally, one of the two objects is taken to be traveling along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undergoing a deflection at some angle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after the collision. The final velocities and angles can be found with elementary trigonometry.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Rocket Propulsion</a:t>
            </a:r>
          </a:p>
          <a:p>
            <a:r>
              <a:rPr lang="en-US" sz="1200" kern="1200" dirty="0">
                <a:solidFill>
                  <a:schemeClr val="tx1"/>
                </a:solidFill>
                <a:effectLst/>
                <a:latin typeface="+mn-lt"/>
                <a:ea typeface="+mn-ea"/>
                <a:cs typeface="+mn-cs"/>
              </a:rPr>
              <a:t>From conservation of momentum, the change in a rocket’s velocity as it ejects fuel is given by the equation shown, where </a:t>
            </a:r>
            <a:r>
              <a:rPr lang="en-US" sz="1200" i="1" kern="1200" dirty="0" err="1">
                <a:solidFill>
                  <a:schemeClr val="tx1"/>
                </a:solidFill>
                <a:effectLst/>
                <a:latin typeface="+mn-lt"/>
                <a:ea typeface="+mn-ea"/>
                <a:cs typeface="+mn-cs"/>
              </a:rPr>
              <a:t>M</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M</a:t>
            </a:r>
            <a:r>
              <a:rPr lang="en-US" sz="1200" i="1" kern="1200" baseline="-250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are the rocket’s initial and final masses, respectively, and </a:t>
            </a:r>
            <a:r>
              <a:rPr lang="en-US" sz="1200" i="1" kern="1200" dirty="0" err="1">
                <a:solidFill>
                  <a:schemeClr val="tx1"/>
                </a:solidFill>
                <a:effectLst/>
                <a:latin typeface="+mn-lt"/>
                <a:ea typeface="+mn-ea"/>
                <a:cs typeface="+mn-cs"/>
              </a:rPr>
              <a:t>v</a:t>
            </a:r>
            <a:r>
              <a:rPr lang="en-US" sz="1200" kern="1200" baseline="-25000" dirty="0" err="1">
                <a:solidFill>
                  <a:schemeClr val="tx1"/>
                </a:solidFill>
                <a:effectLst/>
                <a:latin typeface="+mn-lt"/>
                <a:ea typeface="+mn-ea"/>
                <a:cs typeface="+mn-cs"/>
              </a:rPr>
              <a:t>e</a:t>
            </a:r>
            <a:r>
              <a:rPr lang="en-US" sz="1200" kern="1200" dirty="0">
                <a:solidFill>
                  <a:schemeClr val="tx1"/>
                </a:solidFill>
                <a:effectLst/>
                <a:latin typeface="+mn-lt"/>
                <a:ea typeface="+mn-ea"/>
                <a:cs typeface="+mn-cs"/>
              </a:rPr>
              <a:t> is the fuel’s exhaust speed relative to the rocket.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thrust on a rocket depends on the fuel’s exhaust speed and the rate at which fuel is ejected, where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 over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is the rate at which the rocket’s mass changes as fuel is burned.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61</a:t>
            </a:fld>
            <a:endParaRPr lang="en-US"/>
          </a:p>
        </p:txBody>
      </p:sp>
    </p:spTree>
    <p:extLst>
      <p:ext uri="{BB962C8B-B14F-4D97-AF65-F5344CB8AC3E}">
        <p14:creationId xmlns:p14="http://schemas.microsoft.com/office/powerpoint/2010/main" val="248087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equation tells us that if the net force on an object is zero, the object’s momentum doesn’t change. In other words, the linear momentum of an object is conserved when </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net</a:t>
            </a:r>
            <a:r>
              <a:rPr lang="en-US" sz="1200" kern="1200" dirty="0">
                <a:solidFill>
                  <a:schemeClr val="tx1"/>
                </a:solidFill>
                <a:effectLst/>
                <a:latin typeface="+mn-lt"/>
                <a:ea typeface="+mn-ea"/>
                <a:cs typeface="+mn-cs"/>
              </a:rPr>
              <a:t> = 0. We can also see from the equation that changing an object’s momentum requires the continuous application of a force over a period of time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constant force acts on an object, the </a:t>
            </a:r>
            <a:r>
              <a:rPr lang="en-US" sz="1200" b="1" kern="1200" dirty="0">
                <a:solidFill>
                  <a:schemeClr val="tx1"/>
                </a:solidFill>
                <a:effectLst/>
                <a:latin typeface="+mn-lt"/>
                <a:ea typeface="+mn-ea"/>
                <a:cs typeface="+mn-cs"/>
              </a:rPr>
              <a:t>impulse </a:t>
            </a:r>
            <a:r>
              <a:rPr lang="en-US" sz="1200" b="0" kern="1200" dirty="0">
                <a:solidFill>
                  <a:schemeClr val="tx1"/>
                </a:solidFill>
                <a:effectLst/>
                <a:latin typeface="+mn-lt"/>
                <a:ea typeface="+mn-ea"/>
                <a:cs typeface="+mn-cs"/>
              </a:rPr>
              <a:t>[click to show equation] </a:t>
            </a:r>
            <a:r>
              <a:rPr lang="en-US" sz="1200" kern="1200" dirty="0">
                <a:solidFill>
                  <a:schemeClr val="tx1"/>
                </a:solidFill>
                <a:effectLst/>
                <a:latin typeface="+mn-lt"/>
                <a:ea typeface="+mn-ea"/>
                <a:cs typeface="+mn-cs"/>
              </a:rPr>
              <a:t>delivered to the object over a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is given by this equation.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Impulse is a vector quantity with the same direction as the constant force acting on the object.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 single constant force acts on an object, this equation can be written as shown </a:t>
            </a:r>
            <a:r>
              <a:rPr lang="en-US" sz="1200" b="0" kern="1200" dirty="0">
                <a:solidFill>
                  <a:schemeClr val="tx1"/>
                </a:solidFill>
                <a:effectLst/>
                <a:latin typeface="+mn-lt"/>
                <a:ea typeface="+mn-ea"/>
                <a:cs typeface="+mn-cs"/>
              </a:rPr>
              <a:t>[click to show equation]</a:t>
            </a:r>
            <a:r>
              <a:rPr lang="en-US" sz="1200" kern="1200" dirty="0">
                <a:solidFill>
                  <a:schemeClr val="tx1"/>
                </a:solidFill>
                <a:effectLst/>
                <a:latin typeface="+mn-lt"/>
                <a:ea typeface="+mn-ea"/>
                <a:cs typeface="+mn-cs"/>
              </a:rPr>
              <a:t>, which is a special case of the </a:t>
            </a:r>
            <a:r>
              <a:rPr lang="en-US" sz="1200" b="1" kern="1200" dirty="0">
                <a:solidFill>
                  <a:schemeClr val="tx1"/>
                </a:solidFill>
                <a:effectLst/>
                <a:latin typeface="+mn-lt"/>
                <a:ea typeface="+mn-ea"/>
                <a:cs typeface="+mn-cs"/>
              </a:rPr>
              <a:t>impulse–momentum theorem. </a:t>
            </a:r>
            <a:r>
              <a:rPr lang="en-US" sz="1200" kern="1200" dirty="0">
                <a:solidFill>
                  <a:schemeClr val="tx1"/>
                </a:solidFill>
                <a:effectLst/>
                <a:latin typeface="+mn-lt"/>
                <a:ea typeface="+mn-ea"/>
                <a:cs typeface="+mn-cs"/>
              </a:rPr>
              <a:t>This equation shows that [click</a:t>
            </a:r>
            <a:r>
              <a:rPr lang="en-US" sz="1200" kern="1200" baseline="0" dirty="0">
                <a:solidFill>
                  <a:schemeClr val="tx1"/>
                </a:solidFill>
                <a:effectLst/>
                <a:latin typeface="+mn-lt"/>
                <a:ea typeface="+mn-ea"/>
                <a:cs typeface="+mn-cs"/>
              </a:rPr>
              <a:t> to show text]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impulse of the force acting on an object equals the change in momentum of that object. </a:t>
            </a:r>
            <a:r>
              <a:rPr lang="en-US" sz="1200" kern="1200" dirty="0">
                <a:solidFill>
                  <a:schemeClr val="tx1"/>
                </a:solidFill>
                <a:effectLst/>
                <a:latin typeface="+mn-lt"/>
                <a:ea typeface="+mn-ea"/>
                <a:cs typeface="+mn-cs"/>
              </a:rPr>
              <a:t>That equality is true even if the force is not constant, as long as the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is taken to be arbitrarily small. </a:t>
            </a:r>
          </a:p>
        </p:txBody>
      </p:sp>
      <p:sp>
        <p:nvSpPr>
          <p:cNvPr id="4" name="Slide Number Placeholder 3"/>
          <p:cNvSpPr>
            <a:spLocks noGrp="1"/>
          </p:cNvSpPr>
          <p:nvPr>
            <p:ph type="sldNum" sz="quarter" idx="10"/>
          </p:nvPr>
        </p:nvSpPr>
        <p:spPr/>
        <p:txBody>
          <a:bodyPr/>
          <a:lstStyle/>
          <a:p>
            <a:fld id="{6E7E7F27-47DB-D94D-995F-E3088F8069A6}" type="slidenum">
              <a:rPr lang="en-US" smtClean="0"/>
              <a:t>16</a:t>
            </a:fld>
            <a:endParaRPr lang="en-US"/>
          </a:p>
        </p:txBody>
      </p:sp>
    </p:spTree>
    <p:extLst>
      <p:ext uri="{BB962C8B-B14F-4D97-AF65-F5344CB8AC3E}">
        <p14:creationId xmlns:p14="http://schemas.microsoft.com/office/powerpoint/2010/main" val="3129240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real-life situations, the force on an object is only rarely constant. For example, when a bat hits a baseball, the force increases sharply, reaches some maximum value, and then decreases just as rapidly. The graph on the left is the force versus time for something like that. The force starts out small as the bat comes in contact with the ball, rises to a maximum value when they are firmly in contact, and then drops off as the ball leaves the bat.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 fairly complex interaction, so it’s useful to define an </a:t>
            </a:r>
            <a:r>
              <a:rPr lang="en-US" sz="1200" b="1" kern="1200" dirty="0">
                <a:solidFill>
                  <a:schemeClr val="tx1"/>
                </a:solidFill>
                <a:effectLst/>
                <a:latin typeface="+mn-lt"/>
                <a:ea typeface="+mn-ea"/>
                <a:cs typeface="+mn-cs"/>
              </a:rPr>
              <a:t>average force </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shown as the dashed line in the figure on the right. The average force is the constant force delivering the same impulse to the object in the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as the actual time-varying force.  [click to show equation] </a:t>
            </a:r>
          </a:p>
          <a:p>
            <a:r>
              <a:rPr lang="en-US" sz="120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[click to</a:t>
            </a:r>
            <a:r>
              <a:rPr lang="en-US" sz="1200" b="0" kern="1200" baseline="0" dirty="0">
                <a:solidFill>
                  <a:schemeClr val="tx1"/>
                </a:solidFill>
                <a:effectLst/>
                <a:latin typeface="+mn-lt"/>
                <a:ea typeface="+mn-ea"/>
                <a:cs typeface="+mn-cs"/>
              </a:rPr>
              <a:t> show text] </a:t>
            </a:r>
            <a:r>
              <a:rPr lang="en-US" sz="1200" b="1" kern="1200" dirty="0">
                <a:solidFill>
                  <a:schemeClr val="tx1"/>
                </a:solidFill>
                <a:effectLst/>
                <a:latin typeface="+mn-lt"/>
                <a:ea typeface="+mn-ea"/>
                <a:cs typeface="+mn-cs"/>
              </a:rPr>
              <a:t>The magnitude of the impulse delivered by a force during the time interval </a:t>
            </a:r>
            <a:r>
              <a:rPr lang="en-US" sz="1200" kern="1200" dirty="0">
                <a:solidFill>
                  <a:schemeClr val="tx1"/>
                </a:solidFill>
                <a:effectLst/>
                <a:latin typeface="+mn-lt"/>
                <a:ea typeface="+mn-ea"/>
                <a:cs typeface="+mn-cs"/>
                <a:sym typeface="Symbol" panose="05050102010706020507" pitchFamily="18" charset="2"/>
              </a:rPr>
              <a:t></a:t>
            </a:r>
            <a:r>
              <a:rPr lang="en-US" sz="1200" b="1" i="1" kern="1200" dirty="0">
                <a:solidFill>
                  <a:schemeClr val="tx1"/>
                </a:solidFill>
                <a:effectLst/>
                <a:latin typeface="+mn-lt"/>
                <a:ea typeface="+mn-ea"/>
                <a:cs typeface="+mn-cs"/>
              </a:rPr>
              <a:t>t </a:t>
            </a:r>
            <a:r>
              <a:rPr lang="en-US" sz="1200" b="1" kern="1200" dirty="0">
                <a:solidFill>
                  <a:schemeClr val="tx1"/>
                </a:solidFill>
                <a:effectLst/>
                <a:latin typeface="+mn-lt"/>
                <a:ea typeface="+mn-ea"/>
                <a:cs typeface="+mn-cs"/>
              </a:rPr>
              <a:t>is equal to the area under the force versus time graph in the figure on the left, or, equivalently, to </a:t>
            </a:r>
            <a:r>
              <a:rPr lang="en-US" sz="1200" b="1" i="1" kern="1200" dirty="0" err="1">
                <a:solidFill>
                  <a:schemeClr val="tx1"/>
                </a:solidFill>
                <a:effectLst/>
                <a:latin typeface="+mn-lt"/>
                <a:ea typeface="+mn-ea"/>
                <a:cs typeface="+mn-cs"/>
              </a:rPr>
              <a:t>F</a:t>
            </a:r>
            <a:r>
              <a:rPr lang="en-US" sz="1200" b="1" kern="1200" baseline="-25000" dirty="0" err="1">
                <a:solidFill>
                  <a:schemeClr val="tx1"/>
                </a:solidFill>
                <a:effectLst/>
                <a:latin typeface="+mn-lt"/>
                <a:ea typeface="+mn-ea"/>
                <a:cs typeface="+mn-cs"/>
              </a:rPr>
              <a:t>av</a:t>
            </a:r>
            <a:r>
              <a:rPr lang="en-US" sz="1200" b="1"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b="1" i="1" kern="1200" dirty="0">
                <a:solidFill>
                  <a:schemeClr val="tx1"/>
                </a:solidFill>
                <a:effectLst/>
                <a:latin typeface="+mn-lt"/>
                <a:ea typeface="+mn-ea"/>
                <a:cs typeface="+mn-cs"/>
              </a:rPr>
              <a:t>t </a:t>
            </a:r>
            <a:r>
              <a:rPr lang="en-US" sz="1200" b="1" kern="1200" dirty="0">
                <a:solidFill>
                  <a:schemeClr val="tx1"/>
                </a:solidFill>
                <a:effectLst/>
                <a:latin typeface="+mn-lt"/>
                <a:ea typeface="+mn-ea"/>
                <a:cs typeface="+mn-cs"/>
              </a:rPr>
              <a:t>as shown in the figure on the right.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17</a:t>
            </a:fld>
            <a:endParaRPr lang="en-US"/>
          </a:p>
        </p:txBody>
      </p:sp>
    </p:spTree>
    <p:extLst>
      <p:ext uri="{BB962C8B-B14F-4D97-AF65-F5344CB8AC3E}">
        <p14:creationId xmlns:p14="http://schemas.microsoft.com/office/powerpoint/2010/main" val="182961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 person is involved in a car crash, the main injuries that occur when the person hits the interior of the car are brain damage, bone fracture, and trauma to the skin, blood vessels, and internal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compare the known but not very precise thresholds for human injury with typical forces and accelerations experienced in a car crash. A force of about 90 </a:t>
            </a:r>
            <a:r>
              <a:rPr lang="en-US" sz="1200" kern="1200" dirty="0" err="1">
                <a:solidFill>
                  <a:schemeClr val="tx1"/>
                </a:solidFill>
                <a:effectLst/>
                <a:latin typeface="+mn-lt"/>
                <a:ea typeface="+mn-ea"/>
                <a:cs typeface="+mn-cs"/>
              </a:rPr>
              <a:t>kN</a:t>
            </a:r>
            <a:r>
              <a:rPr lang="en-US" sz="1200" kern="1200" dirty="0">
                <a:solidFill>
                  <a:schemeClr val="tx1"/>
                </a:solidFill>
                <a:effectLst/>
                <a:latin typeface="+mn-lt"/>
                <a:ea typeface="+mn-ea"/>
                <a:cs typeface="+mn-cs"/>
              </a:rPr>
              <a:t> compressing the tibia can cause fracture. [click to show equation]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Rapid acceleration of the head, even without skull fracture, can be fatal. Estimates show that head accelerations of [click to show equation] </a:t>
            </a:r>
            <a:r>
              <a:rPr lang="en-US" sz="1200" kern="1200" dirty="0" err="1">
                <a:solidFill>
                  <a:schemeClr val="tx1"/>
                </a:solidFill>
                <a:effectLst/>
                <a:latin typeface="+mn-lt"/>
                <a:ea typeface="+mn-ea"/>
                <a:cs typeface="+mn-cs"/>
              </a:rPr>
              <a:t>150</a:t>
            </a:r>
            <a:r>
              <a:rPr lang="en-US" sz="1200" i="1" kern="1200" dirty="0" err="1">
                <a:solidFill>
                  <a:schemeClr val="tx1"/>
                </a:solidFill>
                <a:effectLst/>
                <a:latin typeface="+mn-lt"/>
                <a:ea typeface="+mn-ea"/>
                <a:cs typeface="+mn-cs"/>
              </a:rPr>
              <a:t>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experienced for about 4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50</a:t>
            </a:r>
            <a:r>
              <a:rPr lang="en-US" sz="1200" i="1" kern="1200" dirty="0" err="1">
                <a:solidFill>
                  <a:schemeClr val="tx1"/>
                </a:solidFill>
                <a:effectLst/>
                <a:latin typeface="+mn-lt"/>
                <a:ea typeface="+mn-ea"/>
                <a:cs typeface="+mn-cs"/>
              </a:rPr>
              <a:t>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60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are fatal 50% of the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Injuries from rapid acceleration often result in nerve damage to the spinal cord where the nerves enter the base of the brain.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threshold for damage to skin, blood vessels, and internal organs can be estimated from whole-body impact data, where the force is uniformly distributed over the entire front surface area. [click to show equation] These data show that death results in 50% of cases in which the whole-body impact pressure reaches 3.4 × 10</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N/</a:t>
            </a:r>
            <a:r>
              <a:rPr lang="en-US" sz="1200" kern="1200" dirty="0" err="1">
                <a:solidFill>
                  <a:schemeClr val="tx1"/>
                </a:solidFill>
                <a:effectLst/>
                <a:latin typeface="+mn-lt"/>
                <a:ea typeface="+mn-ea"/>
                <a:cs typeface="+mn-cs"/>
              </a:rPr>
              <a:t>m</a:t>
            </a:r>
            <a:r>
              <a:rPr lang="en-US" sz="1200" kern="1200" baseline="30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18</a:t>
            </a:fld>
            <a:endParaRPr lang="en-US"/>
          </a:p>
        </p:txBody>
      </p:sp>
    </p:spTree>
    <p:extLst>
      <p:ext uri="{BB962C8B-B14F-4D97-AF65-F5344CB8AC3E}">
        <p14:creationId xmlns:p14="http://schemas.microsoft.com/office/powerpoint/2010/main" val="292171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use our equation to estimate the forces and accelerations in a typical car crash and see how seat belts, air bags, and padded interiors can reduce the chance of death or serious injury in a collision.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Consider a typical collision involving a 75-kg passenger not wearing a seat belt, traveling at 27 m/s who comes to rest in about one-one-hundredth of a second after striking an unpadded dashboard. [click to show equations] Let’s calculate the acceleration. [click to show equations]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assume the passenger crashes into the dashboard and windshield so that the head and chest, with a combined surface area of half a square meter, experience the force, [click to show equations] we find a whole-body pressure of 40,0000 N/</a:t>
            </a:r>
            <a:r>
              <a:rPr lang="en-US" sz="1200" kern="1200" dirty="0" err="1">
                <a:solidFill>
                  <a:schemeClr val="tx1"/>
                </a:solidFill>
                <a:effectLst/>
                <a:latin typeface="+mn-lt"/>
                <a:ea typeface="+mn-ea"/>
                <a:cs typeface="+mn-cs"/>
              </a:rPr>
              <a:t>m</a:t>
            </a:r>
            <a:r>
              <a:rPr lang="en-US" sz="1200" kern="1200" baseline="30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see that the force, the acceleration, and the whole-body pressure all </a:t>
            </a:r>
            <a:r>
              <a:rPr lang="en-US" sz="1200" i="1" kern="1200" dirty="0">
                <a:solidFill>
                  <a:schemeClr val="tx1"/>
                </a:solidFill>
                <a:effectLst/>
                <a:latin typeface="+mn-lt"/>
                <a:ea typeface="+mn-ea"/>
                <a:cs typeface="+mn-cs"/>
              </a:rPr>
              <a:t>exceed </a:t>
            </a:r>
            <a:r>
              <a:rPr lang="en-US" sz="1200" kern="1200" dirty="0">
                <a:solidFill>
                  <a:schemeClr val="tx1"/>
                </a:solidFill>
                <a:effectLst/>
                <a:latin typeface="+mn-lt"/>
                <a:ea typeface="+mn-ea"/>
                <a:cs typeface="+mn-cs"/>
              </a:rPr>
              <a:t>the threshold for fatality or broken bones and that an unprotected collision at 60 mi/h is almost certainly fatal.</a:t>
            </a:r>
          </a:p>
        </p:txBody>
      </p:sp>
      <p:sp>
        <p:nvSpPr>
          <p:cNvPr id="4" name="Slide Number Placeholder 3"/>
          <p:cNvSpPr>
            <a:spLocks noGrp="1"/>
          </p:cNvSpPr>
          <p:nvPr>
            <p:ph type="sldNum" sz="quarter" idx="10"/>
          </p:nvPr>
        </p:nvSpPr>
        <p:spPr/>
        <p:txBody>
          <a:bodyPr/>
          <a:lstStyle/>
          <a:p>
            <a:fld id="{6E7E7F27-47DB-D94D-995F-E3088F8069A6}" type="slidenum">
              <a:rPr lang="en-US" smtClean="0"/>
              <a:t>19</a:t>
            </a:fld>
            <a:endParaRPr lang="en-US"/>
          </a:p>
        </p:txBody>
      </p:sp>
    </p:spTree>
    <p:extLst>
      <p:ext uri="{BB962C8B-B14F-4D97-AF65-F5344CB8AC3E}">
        <p14:creationId xmlns:p14="http://schemas.microsoft.com/office/powerpoint/2010/main" val="267821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513020" y="6356350"/>
            <a:ext cx="2895600" cy="365125"/>
          </a:xfrm>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9"/>
            <a:ext cx="8229600" cy="1152913"/>
          </a:xfrm>
        </p:spPr>
        <p:txBody>
          <a:bodyPr>
            <a:normAutofit/>
          </a:bodyPr>
          <a:lstStyle>
            <a:lvl1pPr algn="ctr">
              <a:defRPr sz="44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249128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0" y="0"/>
            <a:ext cx="9144000" cy="1145291"/>
          </a:xfrm>
          <a:prstGeom prst="rect">
            <a:avLst/>
          </a:prstGeom>
        </p:spPr>
      </p:pic>
      <p:sp>
        <p:nvSpPr>
          <p:cNvPr id="2" name="Title Placeholder 1"/>
          <p:cNvSpPr>
            <a:spLocks noGrp="1"/>
          </p:cNvSpPr>
          <p:nvPr>
            <p:ph type="title"/>
          </p:nvPr>
        </p:nvSpPr>
        <p:spPr>
          <a:xfrm>
            <a:off x="457200" y="10869"/>
            <a:ext cx="8229600" cy="11344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a:t>
            </a:r>
            <a:r>
              <a:rPr lang="en-US" dirty="0" err="1"/>
              <a:t>Cengage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1-</a:t>
            </a:r>
            <a:fld id="{0FB56013-B943-42BA-886F-6F9D4EB85E9D}" type="slidenum">
              <a:rPr lang="en-US" smtClean="0"/>
              <a:pPr/>
              <a:t>‹#›</a:t>
            </a:fld>
            <a:endParaRPr lang="en-US" dirty="0"/>
          </a:p>
        </p:txBody>
      </p:sp>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Lst>
  <p:hf hdr="0" dt="0"/>
  <p:txStyles>
    <p:titleStyle>
      <a:lvl1pPr algn="ctr" defTabSz="914400" rtl="0" eaLnBrk="1" latinLnBrk="0" hangingPunct="1">
        <a:spcBef>
          <a:spcPct val="0"/>
        </a:spcBef>
        <a:buNone/>
        <a:defRPr sz="4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5.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 Id="rId9"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xml"/><Relationship Id="rId7" Type="http://schemas.openxmlformats.org/officeDocument/2006/relationships/image" Target="../media/image9.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1.wmf"/><Relationship Id="rId5" Type="http://schemas.openxmlformats.org/officeDocument/2006/relationships/image" Target="../media/image8.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0.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6.xml"/><Relationship Id="rId7" Type="http://schemas.openxmlformats.org/officeDocument/2006/relationships/image" Target="../media/image13.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12.wmf"/><Relationship Id="rId4" Type="http://schemas.openxmlformats.org/officeDocument/2006/relationships/oleObject" Target="../embeddings/oleObject8.bin"/><Relationship Id="rId9" Type="http://schemas.openxmlformats.org/officeDocument/2006/relationships/image" Target="../media/image14.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16.jpeg"/><Relationship Id="rId5" Type="http://schemas.openxmlformats.org/officeDocument/2006/relationships/image" Target="../media/image15.wmf"/><Relationship Id="rId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8.xml"/><Relationship Id="rId7" Type="http://schemas.openxmlformats.org/officeDocument/2006/relationships/image" Target="../media/image18.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17.wmf"/><Relationship Id="rId10" Type="http://schemas.openxmlformats.org/officeDocument/2006/relationships/image" Target="../media/image20.jpeg"/><Relationship Id="rId4" Type="http://schemas.openxmlformats.org/officeDocument/2006/relationships/oleObject" Target="../embeddings/oleObject12.bin"/><Relationship Id="rId9" Type="http://schemas.openxmlformats.org/officeDocument/2006/relationships/image" Target="../media/image19.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9.xml"/><Relationship Id="rId7" Type="http://schemas.openxmlformats.org/officeDocument/2006/relationships/image" Target="../media/image22.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24.wmf"/><Relationship Id="rId5" Type="http://schemas.openxmlformats.org/officeDocument/2006/relationships/image" Target="../media/image21.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2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10.xml"/><Relationship Id="rId7"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25.wmf"/><Relationship Id="rId5" Type="http://schemas.openxmlformats.org/officeDocument/2006/relationships/oleObject" Target="../embeddings/oleObject19.bin"/><Relationship Id="rId10" Type="http://schemas.openxmlformats.org/officeDocument/2006/relationships/image" Target="../media/image27.wmf"/><Relationship Id="rId4" Type="http://schemas.openxmlformats.org/officeDocument/2006/relationships/image" Target="../media/image28.jpeg"/><Relationship Id="rId9" Type="http://schemas.openxmlformats.org/officeDocument/2006/relationships/oleObject" Target="../embeddings/oleObject21.bin"/></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2.xml"/><Relationship Id="rId7" Type="http://schemas.openxmlformats.org/officeDocument/2006/relationships/image" Target="../media/image31.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23.bin"/><Relationship Id="rId5" Type="http://schemas.openxmlformats.org/officeDocument/2006/relationships/image" Target="../media/image30.wmf"/><Relationship Id="rId4"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3.xml"/><Relationship Id="rId7" Type="http://schemas.openxmlformats.org/officeDocument/2006/relationships/oleObject" Target="../embeddings/oleObject25.bin"/><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33.wmf"/><Relationship Id="rId5" Type="http://schemas.openxmlformats.org/officeDocument/2006/relationships/oleObject" Target="../embeddings/oleObject24.bin"/><Relationship Id="rId10" Type="http://schemas.openxmlformats.org/officeDocument/2006/relationships/image" Target="../media/image35.wmf"/><Relationship Id="rId4" Type="http://schemas.openxmlformats.org/officeDocument/2006/relationships/image" Target="../media/image36.jpg"/><Relationship Id="rId9"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37.png"/><Relationship Id="rId5" Type="http://schemas.openxmlformats.org/officeDocument/2006/relationships/image" Target="../media/image35.wmf"/><Relationship Id="rId4" Type="http://schemas.openxmlformats.org/officeDocument/2006/relationships/oleObject" Target="../embeddings/oleObject2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20.xml"/><Relationship Id="rId7" Type="http://schemas.openxmlformats.org/officeDocument/2006/relationships/image" Target="../media/image41.w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9.bin"/><Relationship Id="rId5" Type="http://schemas.openxmlformats.org/officeDocument/2006/relationships/image" Target="../media/image40.wmf"/><Relationship Id="rId4" Type="http://schemas.openxmlformats.org/officeDocument/2006/relationships/oleObject" Target="../embeddings/oleObject28.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6.xml"/><Relationship Id="rId7" Type="http://schemas.openxmlformats.org/officeDocument/2006/relationships/image" Target="../media/image44.w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oleObject" Target="../embeddings/oleObject31.bin"/><Relationship Id="rId5" Type="http://schemas.openxmlformats.org/officeDocument/2006/relationships/image" Target="../media/image43.wmf"/><Relationship Id="rId4" Type="http://schemas.openxmlformats.org/officeDocument/2006/relationships/oleObject" Target="../embeddings/oleObject30.bin"/><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49.wmf"/><Relationship Id="rId3" Type="http://schemas.openxmlformats.org/officeDocument/2006/relationships/notesSlide" Target="../notesSlides/notesSlide27.xml"/><Relationship Id="rId7" Type="http://schemas.openxmlformats.org/officeDocument/2006/relationships/image" Target="../media/image44.wmf"/><Relationship Id="rId12" Type="http://schemas.openxmlformats.org/officeDocument/2006/relationships/oleObject" Target="../embeddings/oleObject36.bin"/><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oleObject" Target="../embeddings/oleObject33.bin"/><Relationship Id="rId11" Type="http://schemas.openxmlformats.org/officeDocument/2006/relationships/image" Target="../media/image48.wmf"/><Relationship Id="rId5" Type="http://schemas.openxmlformats.org/officeDocument/2006/relationships/image" Target="../media/image43.wmf"/><Relationship Id="rId15" Type="http://schemas.openxmlformats.org/officeDocument/2006/relationships/image" Target="../media/image50.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47.wmf"/><Relationship Id="rId14" Type="http://schemas.openxmlformats.org/officeDocument/2006/relationships/oleObject" Target="../embeddings/oleObject37.bin"/></Relationships>
</file>

<file path=ppt/slides/_rels/slide38.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28.xml"/><Relationship Id="rId7" Type="http://schemas.openxmlformats.org/officeDocument/2006/relationships/oleObject" Target="../embeddings/oleObject39.bin"/><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43.wmf"/><Relationship Id="rId5" Type="http://schemas.openxmlformats.org/officeDocument/2006/relationships/oleObject" Target="../embeddings/oleObject38.bin"/><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notesSlide" Target="../notesSlides/notesSlide30.xml"/><Relationship Id="rId7" Type="http://schemas.openxmlformats.org/officeDocument/2006/relationships/image" Target="../media/image53.wmf"/><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41.bin"/><Relationship Id="rId5" Type="http://schemas.openxmlformats.org/officeDocument/2006/relationships/image" Target="../media/image52.wmf"/><Relationship Id="rId4" Type="http://schemas.openxmlformats.org/officeDocument/2006/relationships/oleObject" Target="../embeddings/oleObject40.bin"/></Relationships>
</file>

<file path=ppt/slides/_rels/slide41.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notesSlide" Target="../notesSlides/notesSlide31.xml"/><Relationship Id="rId7" Type="http://schemas.openxmlformats.org/officeDocument/2006/relationships/oleObject" Target="../embeddings/oleObject43.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52.wmf"/><Relationship Id="rId5" Type="http://schemas.openxmlformats.org/officeDocument/2006/relationships/oleObject" Target="../embeddings/oleObject42.bin"/><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notesSlide" Target="../notesSlides/notesSlide34.xml"/><Relationship Id="rId7" Type="http://schemas.openxmlformats.org/officeDocument/2006/relationships/oleObject" Target="../embeddings/oleObject45.bin"/><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image" Target="../media/image58.wmf"/><Relationship Id="rId5" Type="http://schemas.openxmlformats.org/officeDocument/2006/relationships/oleObject" Target="../embeddings/oleObject44.bin"/><Relationship Id="rId10" Type="http://schemas.openxmlformats.org/officeDocument/2006/relationships/image" Target="../media/image60.wmf"/><Relationship Id="rId4" Type="http://schemas.openxmlformats.org/officeDocument/2006/relationships/image" Target="../media/image61.jpg"/><Relationship Id="rId9" Type="http://schemas.openxmlformats.org/officeDocument/2006/relationships/oleObject" Target="../embeddings/oleObject46.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mlDrawing" Target="../drawings/vmlDrawing18.vml"/><Relationship Id="rId5" Type="http://schemas.openxmlformats.org/officeDocument/2006/relationships/image" Target="../media/image62.wmf"/><Relationship Id="rId4" Type="http://schemas.openxmlformats.org/officeDocument/2006/relationships/oleObject" Target="../embeddings/oleObject47.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63.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66.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67.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68.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68.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68.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9.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0.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63.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2.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50.xml"/><Relationship Id="rId7" Type="http://schemas.openxmlformats.org/officeDocument/2006/relationships/image" Target="../media/image74.wmf"/><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oleObject" Target="../embeddings/oleObject49.bin"/><Relationship Id="rId11" Type="http://schemas.openxmlformats.org/officeDocument/2006/relationships/image" Target="../media/image77.png"/><Relationship Id="rId5" Type="http://schemas.openxmlformats.org/officeDocument/2006/relationships/image" Target="../media/image73.wmf"/><Relationship Id="rId10" Type="http://schemas.openxmlformats.org/officeDocument/2006/relationships/image" Target="../media/image76.png"/><Relationship Id="rId4" Type="http://schemas.openxmlformats.org/officeDocument/2006/relationships/oleObject" Target="../embeddings/oleObject48.bin"/><Relationship Id="rId9" Type="http://schemas.openxmlformats.org/officeDocument/2006/relationships/image" Target="../media/image75.wmf"/></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notesSlide" Target="../notesSlides/notesSlide51.xml"/><Relationship Id="rId7" Type="http://schemas.openxmlformats.org/officeDocument/2006/relationships/image" Target="../media/image79.wmf"/><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oleObject" Target="../embeddings/oleObject52.bin"/><Relationship Id="rId11" Type="http://schemas.openxmlformats.org/officeDocument/2006/relationships/image" Target="../media/image81.wmf"/><Relationship Id="rId5" Type="http://schemas.openxmlformats.org/officeDocument/2006/relationships/image" Target="../media/image78.w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80.wmf"/></Relationships>
</file>

<file path=ppt/slides/_rels/slide62.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Topic 6: Momentum, Impulse, </a:t>
            </a:r>
            <a:br>
              <a:rPr lang="en-US" dirty="0"/>
            </a:br>
            <a:r>
              <a:rPr lang="en-US" dirty="0"/>
              <a:t>and Collisions</a:t>
            </a:r>
          </a:p>
        </p:txBody>
      </p:sp>
      <p:pic>
        <p:nvPicPr>
          <p:cNvPr id="7" name="Picture 18" descr="BrooksCole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11825"/>
            <a:ext cx="2584450" cy="925513"/>
          </a:xfrm>
          <a:prstGeom prst="rect">
            <a:avLst/>
          </a:prstGeom>
          <a:solidFill>
            <a:srgbClr val="0B4FA4"/>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30200" y="5905500"/>
            <a:ext cx="3200400" cy="646331"/>
          </a:xfrm>
          <a:prstGeom prst="rect">
            <a:avLst/>
          </a:prstGeom>
          <a:noFill/>
        </p:spPr>
        <p:txBody>
          <a:bodyPr wrap="square" rtlCol="0">
            <a:spAutoFit/>
          </a:bodyPr>
          <a:lstStyle/>
          <a:p>
            <a:r>
              <a:rPr lang="en-US" dirty="0"/>
              <a:t>College Physics, 11e</a:t>
            </a:r>
          </a:p>
          <a:p>
            <a:r>
              <a:rPr lang="en-US" dirty="0"/>
              <a:t>Raymond A. </a:t>
            </a:r>
            <a:r>
              <a:rPr lang="en-US" dirty="0" err="1"/>
              <a:t>Serway</a:t>
            </a:r>
            <a:r>
              <a:rPr lang="en-US" dirty="0"/>
              <a:t>; Chris </a:t>
            </a:r>
            <a:r>
              <a:rPr lang="en-US" dirty="0" err="1"/>
              <a:t>Vuille</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 y="1350695"/>
            <a:ext cx="6979920" cy="4174217"/>
          </a:xfrm>
          <a:prstGeom prst="rect">
            <a:avLst/>
          </a:prstGeom>
        </p:spPr>
      </p:pic>
    </p:spTree>
    <p:extLst>
      <p:ext uri="{BB962C8B-B14F-4D97-AF65-F5344CB8AC3E}">
        <p14:creationId xmlns:p14="http://schemas.microsoft.com/office/powerpoint/2010/main" val="2867937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4519864"/>
            <a:ext cx="8364828" cy="1335171"/>
          </a:xfrm>
        </p:spPr>
        <p:txBody>
          <a:bodyPr>
            <a:noAutofit/>
          </a:bodyPr>
          <a:lstStyle/>
          <a:p>
            <a:pPr marL="609600" indent="-609600">
              <a:buClr>
                <a:schemeClr val="tx1"/>
              </a:buClr>
              <a:buFontTx/>
              <a:buAutoNum type="arabicPeriod"/>
            </a:pPr>
            <a:r>
              <a:rPr lang="en-US" altLang="en-US" sz="2600" dirty="0"/>
              <a:t>the rubber ball</a:t>
            </a:r>
          </a:p>
          <a:p>
            <a:pPr marL="609600" indent="-609600">
              <a:buClr>
                <a:schemeClr val="tx1"/>
              </a:buClr>
              <a:buFontTx/>
              <a:buAutoNum type="arabicPeriod"/>
            </a:pPr>
            <a:r>
              <a:rPr lang="en-US" altLang="en-US" sz="2600" dirty="0"/>
              <a:t>the clay ball</a:t>
            </a:r>
          </a:p>
          <a:p>
            <a:pPr marL="609600" indent="-609600">
              <a:buClr>
                <a:schemeClr val="tx1"/>
              </a:buClr>
              <a:buFontTx/>
              <a:buAutoNum type="arabicPeriod"/>
            </a:pPr>
            <a:r>
              <a:rPr lang="en-US" altLang="en-US" sz="2600" dirty="0"/>
              <a:t>Both would cause the door to close the same distance.</a:t>
            </a:r>
          </a:p>
          <a:p>
            <a:pPr marL="609600" indent="-609600">
              <a:buClr>
                <a:schemeClr val="tx1"/>
              </a:buClr>
              <a:buFontTx/>
              <a:buAutoNum type="arabicPeriod"/>
            </a:pPr>
            <a:r>
              <a:rPr lang="en-US" altLang="en-US" sz="2600" dirty="0"/>
              <a:t>It is impossible to tell.</a:t>
            </a:r>
          </a:p>
        </p:txBody>
      </p:sp>
      <p:sp>
        <p:nvSpPr>
          <p:cNvPr id="7" name="Content Placeholder 6"/>
          <p:cNvSpPr>
            <a:spLocks noGrp="1"/>
          </p:cNvSpPr>
          <p:nvPr>
            <p:ph sz="half" idx="1"/>
          </p:nvPr>
        </p:nvSpPr>
        <p:spPr>
          <a:xfrm>
            <a:off x="457200" y="1371600"/>
            <a:ext cx="8229600" cy="3148264"/>
          </a:xfrm>
        </p:spPr>
        <p:txBody>
          <a:bodyPr>
            <a:noAutofit/>
          </a:bodyPr>
          <a:lstStyle/>
          <a:p>
            <a:pPr marL="0" indent="0">
              <a:buNone/>
            </a:pPr>
            <a:r>
              <a:rPr lang="en-US" altLang="en-US" dirty="0"/>
              <a:t>You have a piece of clay and a rubber ball, both of the same mass. You want to close a door on the other side of the room by throwing either the clay or the rubber ball at the door. Assume that both would be thrown with the same speed and would impact the door at the same point on the door. With which would you be more likely to cause the door to close further?</a:t>
            </a:r>
            <a:endParaRPr lang="en-US" dirty="0"/>
          </a:p>
        </p:txBody>
      </p:sp>
      <p:sp>
        <p:nvSpPr>
          <p:cNvPr id="2" name="Title 1"/>
          <p:cNvSpPr>
            <a:spLocks noGrp="1"/>
          </p:cNvSpPr>
          <p:nvPr>
            <p:ph type="title"/>
          </p:nvPr>
        </p:nvSpPr>
        <p:spPr/>
        <p:txBody>
          <a:bodyPr/>
          <a:lstStyle/>
          <a:p>
            <a:r>
              <a:rPr lang="en-US" dirty="0"/>
              <a:t>Reading Question 1-5</a:t>
            </a:r>
          </a:p>
        </p:txBody>
      </p:sp>
    </p:spTree>
    <p:extLst>
      <p:ext uri="{BB962C8B-B14F-4D97-AF65-F5344CB8AC3E}">
        <p14:creationId xmlns:p14="http://schemas.microsoft.com/office/powerpoint/2010/main" val="3830415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4519864"/>
            <a:ext cx="8364828" cy="1335171"/>
          </a:xfrm>
        </p:spPr>
        <p:txBody>
          <a:bodyPr>
            <a:noAutofit/>
          </a:bodyPr>
          <a:lstStyle/>
          <a:p>
            <a:pPr marL="609600" indent="-609600">
              <a:buClr>
                <a:schemeClr val="tx1"/>
              </a:buClr>
              <a:buFontTx/>
              <a:buAutoNum type="arabicPeriod"/>
            </a:pPr>
            <a:r>
              <a:rPr lang="en-US" altLang="en-US" sz="2600" b="1" dirty="0"/>
              <a:t>the rubber ball</a:t>
            </a:r>
          </a:p>
          <a:p>
            <a:pPr marL="609600" indent="-609600">
              <a:buClr>
                <a:schemeClr val="tx1"/>
              </a:buClr>
              <a:buFontTx/>
              <a:buAutoNum type="arabicPeriod"/>
            </a:pPr>
            <a:r>
              <a:rPr lang="en-US" altLang="en-US" sz="2600" dirty="0"/>
              <a:t>the clay ball</a:t>
            </a:r>
          </a:p>
          <a:p>
            <a:pPr marL="609600" indent="-609600">
              <a:buClr>
                <a:schemeClr val="tx1"/>
              </a:buClr>
              <a:buFontTx/>
              <a:buAutoNum type="arabicPeriod"/>
            </a:pPr>
            <a:r>
              <a:rPr lang="en-US" altLang="en-US" sz="2600" dirty="0"/>
              <a:t>Both would cause the door to close the same distance.</a:t>
            </a:r>
          </a:p>
          <a:p>
            <a:pPr marL="609600" indent="-609600">
              <a:buClr>
                <a:schemeClr val="tx1"/>
              </a:buClr>
              <a:buFontTx/>
              <a:buAutoNum type="arabicPeriod"/>
            </a:pPr>
            <a:r>
              <a:rPr lang="en-US" altLang="en-US" sz="2600" dirty="0"/>
              <a:t>It is impossible to tell.</a:t>
            </a:r>
          </a:p>
        </p:txBody>
      </p:sp>
      <p:sp>
        <p:nvSpPr>
          <p:cNvPr id="7" name="Content Placeholder 6"/>
          <p:cNvSpPr>
            <a:spLocks noGrp="1"/>
          </p:cNvSpPr>
          <p:nvPr>
            <p:ph sz="half" idx="1"/>
          </p:nvPr>
        </p:nvSpPr>
        <p:spPr>
          <a:xfrm>
            <a:off x="457200" y="1371600"/>
            <a:ext cx="8229600" cy="3148264"/>
          </a:xfrm>
        </p:spPr>
        <p:txBody>
          <a:bodyPr>
            <a:noAutofit/>
          </a:bodyPr>
          <a:lstStyle/>
          <a:p>
            <a:pPr marL="0" indent="0">
              <a:buNone/>
            </a:pPr>
            <a:r>
              <a:rPr lang="en-US" altLang="en-US" dirty="0"/>
              <a:t>You have a piece of clay and a rubber ball, both of the same mass. You want to close a door on the other side of the room by throwing either the clay or the rubber ball at the door. Assume that both would be thrown with the same speed and would impact the door at the same point on the door. With which would you be more likely to cause the door to close further?</a:t>
            </a:r>
            <a:endParaRPr lang="en-US" dirty="0"/>
          </a:p>
        </p:txBody>
      </p:sp>
      <p:sp>
        <p:nvSpPr>
          <p:cNvPr id="2" name="Title 1"/>
          <p:cNvSpPr>
            <a:spLocks noGrp="1"/>
          </p:cNvSpPr>
          <p:nvPr>
            <p:ph type="title"/>
          </p:nvPr>
        </p:nvSpPr>
        <p:spPr/>
        <p:txBody>
          <a:bodyPr/>
          <a:lstStyle/>
          <a:p>
            <a:r>
              <a:rPr lang="en-US" dirty="0"/>
              <a:t>Reading Question 1-5</a:t>
            </a:r>
          </a:p>
        </p:txBody>
      </p:sp>
    </p:spTree>
    <p:extLst>
      <p:ext uri="{BB962C8B-B14F-4D97-AF65-F5344CB8AC3E}">
        <p14:creationId xmlns:p14="http://schemas.microsoft.com/office/powerpoint/2010/main" val="136213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TOPIC Discussion</a:t>
            </a:r>
          </a:p>
        </p:txBody>
      </p:sp>
      <p:sp>
        <p:nvSpPr>
          <p:cNvPr id="7" name="Text Placeholder 6"/>
          <p:cNvSpPr>
            <a:spLocks noGrp="1"/>
          </p:cNvSpPr>
          <p:nvPr>
            <p:ph type="body" idx="1"/>
          </p:nvPr>
        </p:nvSpPr>
        <p:spPr/>
        <p:txBody>
          <a:bodyPr/>
          <a:lstStyle/>
          <a:p>
            <a:r>
              <a:rPr lang="en-US" b="1" dirty="0">
                <a:solidFill>
                  <a:schemeClr val="tx1"/>
                </a:solidFill>
              </a:rPr>
              <a:t>Topic 6: Momentum, Impulse, and Collisions</a:t>
            </a:r>
          </a:p>
        </p:txBody>
      </p:sp>
      <p:sp>
        <p:nvSpPr>
          <p:cNvPr id="4" name="Footer Placeholder 3"/>
          <p:cNvSpPr>
            <a:spLocks noGrp="1"/>
          </p:cNvSpPr>
          <p:nvPr>
            <p:ph type="ftr" sz="quarter" idx="11"/>
          </p:nvPr>
        </p:nvSpPr>
        <p:spPr/>
        <p:txBody>
          <a:bodyPr/>
          <a:lstStyle/>
          <a:p>
            <a:r>
              <a:rPr lang="en-US"/>
              <a:t>©Cengage</a:t>
            </a:r>
            <a:endParaRPr lang="en-US" dirty="0"/>
          </a:p>
        </p:txBody>
      </p:sp>
    </p:spTree>
    <p:extLst>
      <p:ext uri="{BB962C8B-B14F-4D97-AF65-F5344CB8AC3E}">
        <p14:creationId xmlns:p14="http://schemas.microsoft.com/office/powerpoint/2010/main" val="479765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Momentum and Impulse</a:t>
            </a:r>
          </a:p>
        </p:txBody>
      </p:sp>
      <p:graphicFrame>
        <p:nvGraphicFramePr>
          <p:cNvPr id="6" name="Object 5"/>
          <p:cNvGraphicFramePr>
            <a:graphicFrameLocks noChangeAspect="1"/>
          </p:cNvGraphicFramePr>
          <p:nvPr>
            <p:extLst>
              <p:ext uri="{D42A27DB-BD31-4B8C-83A1-F6EECF244321}">
                <p14:modId xmlns:p14="http://schemas.microsoft.com/office/powerpoint/2010/main" val="2794905343"/>
              </p:ext>
            </p:extLst>
          </p:nvPr>
        </p:nvGraphicFramePr>
        <p:xfrm>
          <a:off x="2601912" y="1600200"/>
          <a:ext cx="3940175" cy="592137"/>
        </p:xfrm>
        <a:graphic>
          <a:graphicData uri="http://schemas.openxmlformats.org/presentationml/2006/ole">
            <mc:AlternateContent xmlns:mc="http://schemas.openxmlformats.org/markup-compatibility/2006">
              <mc:Choice xmlns:v="urn:schemas-microsoft-com:vml" Requires="v">
                <p:oleObj spid="_x0000_s2436" name="Equation" r:id="rId4" imgW="1257120" imgH="190440" progId="Equation.DSMT4">
                  <p:embed/>
                </p:oleObj>
              </mc:Choice>
              <mc:Fallback>
                <p:oleObj name="Equation" r:id="rId4" imgW="1257120" imgH="190440" progId="Equation.DSMT4">
                  <p:embed/>
                  <p:pic>
                    <p:nvPicPr>
                      <p:cNvPr id="0" name=""/>
                      <p:cNvPicPr>
                        <a:picLocks noChangeAspect="1" noChangeArrowheads="1"/>
                      </p:cNvPicPr>
                      <p:nvPr/>
                    </p:nvPicPr>
                    <p:blipFill>
                      <a:blip r:embed="rId5"/>
                      <a:srcRect/>
                      <a:stretch>
                        <a:fillRect/>
                      </a:stretch>
                    </p:blipFill>
                    <p:spPr bwMode="auto">
                      <a:xfrm>
                        <a:off x="2601912" y="1600200"/>
                        <a:ext cx="3940175" cy="592137"/>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15471692"/>
              </p:ext>
            </p:extLst>
          </p:nvPr>
        </p:nvGraphicFramePr>
        <p:xfrm>
          <a:off x="2859880" y="2526108"/>
          <a:ext cx="3424238" cy="631825"/>
        </p:xfrm>
        <a:graphic>
          <a:graphicData uri="http://schemas.openxmlformats.org/presentationml/2006/ole">
            <mc:AlternateContent xmlns:mc="http://schemas.openxmlformats.org/markup-compatibility/2006">
              <mc:Choice xmlns:v="urn:schemas-microsoft-com:vml" Requires="v">
                <p:oleObj spid="_x0000_s2437" name="Equation" r:id="rId6" imgW="1091880" imgH="203040" progId="Equation.DSMT4">
                  <p:embed/>
                </p:oleObj>
              </mc:Choice>
              <mc:Fallback>
                <p:oleObj name="Equation" r:id="rId6" imgW="1091880" imgH="203040" progId="Equation.DSMT4">
                  <p:embed/>
                  <p:pic>
                    <p:nvPicPr>
                      <p:cNvPr id="0" name=""/>
                      <p:cNvPicPr>
                        <a:picLocks noChangeAspect="1" noChangeArrowheads="1"/>
                      </p:cNvPicPr>
                      <p:nvPr/>
                    </p:nvPicPr>
                    <p:blipFill>
                      <a:blip r:embed="rId7"/>
                      <a:srcRect/>
                      <a:stretch>
                        <a:fillRect/>
                      </a:stretch>
                    </p:blipFill>
                    <p:spPr bwMode="auto">
                      <a:xfrm>
                        <a:off x="2859880" y="2526108"/>
                        <a:ext cx="3424238" cy="631825"/>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68517021"/>
              </p:ext>
            </p:extLst>
          </p:nvPr>
        </p:nvGraphicFramePr>
        <p:xfrm>
          <a:off x="3736180" y="3491704"/>
          <a:ext cx="1671638" cy="1144588"/>
        </p:xfrm>
        <a:graphic>
          <a:graphicData uri="http://schemas.openxmlformats.org/presentationml/2006/ole">
            <mc:AlternateContent xmlns:mc="http://schemas.openxmlformats.org/markup-compatibility/2006">
              <mc:Choice xmlns:v="urn:schemas-microsoft-com:vml" Requires="v">
                <p:oleObj spid="_x0000_s2438" name="Equation" r:id="rId8" imgW="533160" imgH="368280" progId="Equation.DSMT4">
                  <p:embed/>
                </p:oleObj>
              </mc:Choice>
              <mc:Fallback>
                <p:oleObj name="Equation" r:id="rId8" imgW="533160" imgH="368280" progId="Equation.DSMT4">
                  <p:embed/>
                  <p:pic>
                    <p:nvPicPr>
                      <p:cNvPr id="0" name=""/>
                      <p:cNvPicPr>
                        <a:picLocks noChangeAspect="1" noChangeArrowheads="1"/>
                      </p:cNvPicPr>
                      <p:nvPr/>
                    </p:nvPicPr>
                    <p:blipFill>
                      <a:blip r:embed="rId9"/>
                      <a:srcRect/>
                      <a:stretch>
                        <a:fillRect/>
                      </a:stretch>
                    </p:blipFill>
                    <p:spPr bwMode="auto">
                      <a:xfrm>
                        <a:off x="3736180" y="3491704"/>
                        <a:ext cx="1671638" cy="1144588"/>
                      </a:xfrm>
                      <a:prstGeom prst="rect">
                        <a:avLst/>
                      </a:prstGeom>
                      <a:noFill/>
                    </p:spPr>
                  </p:pic>
                </p:oleObj>
              </mc:Fallback>
            </mc:AlternateContent>
          </a:graphicData>
        </a:graphic>
      </p:graphicFrame>
    </p:spTree>
    <p:extLst>
      <p:ext uri="{BB962C8B-B14F-4D97-AF65-F5344CB8AC3E}">
        <p14:creationId xmlns:p14="http://schemas.microsoft.com/office/powerpoint/2010/main" val="125222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2969724"/>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not enough information</a:t>
            </a:r>
            <a:r>
              <a:rPr lang="en-US" altLang="en-US" sz="2800" i="1" dirty="0">
                <a:latin typeface="Times New Roman" panose="02020603050405020304" pitchFamily="18" charset="0"/>
                <a:cs typeface="Times New Roman" panose="02020603050405020304" pitchFamily="18" charset="0"/>
              </a:rPr>
              <a:t> </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a:t>
            </a:r>
            <a:r>
              <a:rPr lang="en-US" altLang="en-US" sz="2800" baseline="-25000" dirty="0" err="1">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&lt; </a:t>
            </a:r>
            <a:r>
              <a:rPr lang="en-US" altLang="en-US" sz="2800" i="1" dirty="0" err="1">
                <a:latin typeface="Times New Roman" panose="02020603050405020304" pitchFamily="18" charset="0"/>
                <a:cs typeface="Times New Roman" panose="02020603050405020304" pitchFamily="18" charset="0"/>
              </a:rPr>
              <a:t>p</a:t>
            </a:r>
            <a:r>
              <a:rPr lang="en-US" altLang="en-US" sz="2800" baseline="-25000" dirty="0" err="1">
                <a:latin typeface="Times New Roman" panose="02020603050405020304" pitchFamily="18" charset="0"/>
                <a:cs typeface="Times New Roman" panose="02020603050405020304" pitchFamily="18" charset="0"/>
              </a:rPr>
              <a:t>2</a:t>
            </a:r>
            <a:endParaRPr lang="en-US" altLang="en-US" sz="2800" baseline="-25000" dirty="0">
              <a:latin typeface="Times New Roman" panose="02020603050405020304" pitchFamily="18" charset="0"/>
              <a:cs typeface="Times New Roman" panose="02020603050405020304" pitchFamily="18" charset="0"/>
            </a:endParaRP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a:t>
            </a:r>
            <a:r>
              <a:rPr lang="en-US" altLang="en-US" sz="2800" baseline="-25000" dirty="0" err="1">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 </a:t>
            </a:r>
            <a:r>
              <a:rPr lang="en-US" altLang="en-US" sz="2800" i="1" dirty="0" err="1">
                <a:latin typeface="Times New Roman" panose="02020603050405020304" pitchFamily="18" charset="0"/>
                <a:cs typeface="Times New Roman" panose="02020603050405020304" pitchFamily="18" charset="0"/>
              </a:rPr>
              <a:t>p</a:t>
            </a:r>
            <a:r>
              <a:rPr lang="en-US" altLang="en-US" sz="2800" baseline="-25000" dirty="0" err="1">
                <a:latin typeface="Times New Roman" panose="02020603050405020304" pitchFamily="18" charset="0"/>
                <a:cs typeface="Times New Roman" panose="02020603050405020304" pitchFamily="18" charset="0"/>
              </a:rPr>
              <a:t>2</a:t>
            </a:r>
            <a:endParaRPr lang="en-US" altLang="en-US" sz="2800" baseline="-25000" dirty="0">
              <a:latin typeface="Times New Roman" panose="02020603050405020304" pitchFamily="18" charset="0"/>
              <a:cs typeface="Times New Roman" panose="02020603050405020304" pitchFamily="18" charset="0"/>
            </a:endParaRP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a:t>
            </a:r>
            <a:r>
              <a:rPr lang="en-US" altLang="en-US" sz="2800" baseline="-25000" dirty="0" err="1">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&gt; </a:t>
            </a:r>
            <a:r>
              <a:rPr lang="en-US" altLang="en-US" sz="2800" i="1" dirty="0" err="1">
                <a:latin typeface="Times New Roman" panose="02020603050405020304" pitchFamily="18" charset="0"/>
                <a:cs typeface="Times New Roman" panose="02020603050405020304" pitchFamily="18" charset="0"/>
              </a:rPr>
              <a:t>p</a:t>
            </a:r>
            <a:r>
              <a:rPr lang="en-US" altLang="en-US" sz="2800" baseline="-25000" dirty="0" err="1">
                <a:latin typeface="Times New Roman" panose="02020603050405020304" pitchFamily="18" charset="0"/>
                <a:cs typeface="Times New Roman" panose="02020603050405020304" pitchFamily="18" charset="0"/>
              </a:rPr>
              <a:t>2</a:t>
            </a:r>
            <a:endParaRPr lang="en-US" alt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457200" y="1371600"/>
            <a:ext cx="7708231" cy="1384995"/>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Two masses </a:t>
            </a:r>
            <a:r>
              <a:rPr lang="en-US" altLang="en-US" sz="2800" i="1" dirty="0" err="1">
                <a:latin typeface="Times New Roman" panose="02020603050405020304" pitchFamily="18" charset="0"/>
                <a:cs typeface="Times New Roman" panose="02020603050405020304" pitchFamily="18" charset="0"/>
              </a:rPr>
              <a:t>m</a:t>
            </a:r>
            <a:r>
              <a:rPr lang="en-US" altLang="en-US" sz="2800" baseline="-25000" dirty="0" err="1">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and </a:t>
            </a:r>
            <a:r>
              <a:rPr lang="en-US" altLang="en-US" sz="2800" i="1" dirty="0" err="1">
                <a:latin typeface="Times New Roman" panose="02020603050405020304" pitchFamily="18" charset="0"/>
                <a:cs typeface="Times New Roman" panose="02020603050405020304" pitchFamily="18" charset="0"/>
              </a:rPr>
              <a:t>m</a:t>
            </a:r>
            <a:r>
              <a:rPr lang="en-US" altLang="en-US" sz="2800" baseline="-25000" dirty="0" err="1">
                <a:latin typeface="Times New Roman" panose="02020603050405020304" pitchFamily="18" charset="0"/>
                <a:cs typeface="Times New Roman" panose="02020603050405020304" pitchFamily="18" charset="0"/>
              </a:rPr>
              <a:t>2</a:t>
            </a:r>
            <a:r>
              <a:rPr lang="en-US" altLang="en-US" sz="2800" dirty="0">
                <a:latin typeface="Times New Roman" panose="02020603050405020304" pitchFamily="18" charset="0"/>
                <a:cs typeface="Times New Roman" panose="02020603050405020304" pitchFamily="18" charset="0"/>
              </a:rPr>
              <a:t>, with </a:t>
            </a:r>
            <a:r>
              <a:rPr lang="en-US" altLang="en-US" sz="2800" i="1" dirty="0" err="1">
                <a:latin typeface="Times New Roman" panose="02020603050405020304" pitchFamily="18" charset="0"/>
                <a:cs typeface="Times New Roman" panose="02020603050405020304" pitchFamily="18" charset="0"/>
              </a:rPr>
              <a:t>m</a:t>
            </a:r>
            <a:r>
              <a:rPr lang="en-US" altLang="en-US" sz="2800" baseline="-25000" dirty="0" err="1">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&lt; </a:t>
            </a:r>
            <a:r>
              <a:rPr lang="en-US" altLang="en-US" sz="2800" i="1" dirty="0" err="1">
                <a:latin typeface="Times New Roman" panose="02020603050405020304" pitchFamily="18" charset="0"/>
                <a:cs typeface="Times New Roman" panose="02020603050405020304" pitchFamily="18" charset="0"/>
              </a:rPr>
              <a:t>m</a:t>
            </a:r>
            <a:r>
              <a:rPr lang="en-US" altLang="en-US" sz="2800" baseline="-25000" dirty="0" err="1">
                <a:latin typeface="Times New Roman" panose="02020603050405020304" pitchFamily="18" charset="0"/>
                <a:cs typeface="Times New Roman" panose="02020603050405020304" pitchFamily="18" charset="0"/>
              </a:rPr>
              <a:t>2</a:t>
            </a:r>
            <a:r>
              <a:rPr lang="en-US" altLang="en-US" sz="2800" dirty="0">
                <a:latin typeface="Times New Roman" panose="02020603050405020304" pitchFamily="18" charset="0"/>
                <a:cs typeface="Times New Roman" panose="02020603050405020304" pitchFamily="18" charset="0"/>
              </a:rPr>
              <a:t>, have equal kinetic energy. How do the magnitudes of their momenta compare?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5973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Momentum and Impulse</a:t>
            </a:r>
          </a:p>
        </p:txBody>
      </p:sp>
      <p:graphicFrame>
        <p:nvGraphicFramePr>
          <p:cNvPr id="6" name="Object 5"/>
          <p:cNvGraphicFramePr>
            <a:graphicFrameLocks noChangeAspect="1"/>
          </p:cNvGraphicFramePr>
          <p:nvPr>
            <p:extLst>
              <p:ext uri="{D42A27DB-BD31-4B8C-83A1-F6EECF244321}">
                <p14:modId xmlns:p14="http://schemas.microsoft.com/office/powerpoint/2010/main" val="194792350"/>
              </p:ext>
            </p:extLst>
          </p:nvPr>
        </p:nvGraphicFramePr>
        <p:xfrm>
          <a:off x="2247901" y="1961213"/>
          <a:ext cx="1592262" cy="671512"/>
        </p:xfrm>
        <a:graphic>
          <a:graphicData uri="http://schemas.openxmlformats.org/presentationml/2006/ole">
            <mc:AlternateContent xmlns:mc="http://schemas.openxmlformats.org/markup-compatibility/2006">
              <mc:Choice xmlns:v="urn:schemas-microsoft-com:vml" Requires="v">
                <p:oleObj spid="_x0000_s36070" name="Equation" r:id="rId4" imgW="507960" imgH="215640" progId="Equation.DSMT4">
                  <p:embed/>
                </p:oleObj>
              </mc:Choice>
              <mc:Fallback>
                <p:oleObj name="Equation" r:id="rId4" imgW="507960" imgH="215640" progId="Equation.DSMT4">
                  <p:embed/>
                  <p:pic>
                    <p:nvPicPr>
                      <p:cNvPr id="0" name=""/>
                      <p:cNvPicPr>
                        <a:picLocks noChangeAspect="1" noChangeArrowheads="1"/>
                      </p:cNvPicPr>
                      <p:nvPr/>
                    </p:nvPicPr>
                    <p:blipFill>
                      <a:blip r:embed="rId5"/>
                      <a:srcRect/>
                      <a:stretch>
                        <a:fillRect/>
                      </a:stretch>
                    </p:blipFill>
                    <p:spPr bwMode="auto">
                      <a:xfrm>
                        <a:off x="2247901" y="1961213"/>
                        <a:ext cx="1592262" cy="67151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35950919"/>
              </p:ext>
            </p:extLst>
          </p:nvPr>
        </p:nvGraphicFramePr>
        <p:xfrm>
          <a:off x="1806575" y="3181206"/>
          <a:ext cx="5530850" cy="1104900"/>
        </p:xfrm>
        <a:graphic>
          <a:graphicData uri="http://schemas.openxmlformats.org/presentationml/2006/ole">
            <mc:AlternateContent xmlns:mc="http://schemas.openxmlformats.org/markup-compatibility/2006">
              <mc:Choice xmlns:v="urn:schemas-microsoft-com:vml" Requires="v">
                <p:oleObj spid="_x0000_s36071" name="Equation" r:id="rId6" imgW="1765080" imgH="355320" progId="Equation.DSMT4">
                  <p:embed/>
                </p:oleObj>
              </mc:Choice>
              <mc:Fallback>
                <p:oleObj name="Equation" r:id="rId6" imgW="1765080" imgH="355320" progId="Equation.DSMT4">
                  <p:embed/>
                  <p:pic>
                    <p:nvPicPr>
                      <p:cNvPr id="0" name=""/>
                      <p:cNvPicPr>
                        <a:picLocks noChangeAspect="1" noChangeArrowheads="1"/>
                      </p:cNvPicPr>
                      <p:nvPr/>
                    </p:nvPicPr>
                    <p:blipFill>
                      <a:blip r:embed="rId7"/>
                      <a:srcRect/>
                      <a:stretch>
                        <a:fillRect/>
                      </a:stretch>
                    </p:blipFill>
                    <p:spPr bwMode="auto">
                      <a:xfrm>
                        <a:off x="1806575" y="3181206"/>
                        <a:ext cx="5530850" cy="110490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66181317"/>
              </p:ext>
            </p:extLst>
          </p:nvPr>
        </p:nvGraphicFramePr>
        <p:xfrm>
          <a:off x="5321301" y="1724675"/>
          <a:ext cx="1631950" cy="1144587"/>
        </p:xfrm>
        <a:graphic>
          <a:graphicData uri="http://schemas.openxmlformats.org/presentationml/2006/ole">
            <mc:AlternateContent xmlns:mc="http://schemas.openxmlformats.org/markup-compatibility/2006">
              <mc:Choice xmlns:v="urn:schemas-microsoft-com:vml" Requires="v">
                <p:oleObj spid="_x0000_s36072" name="Equation" r:id="rId8" imgW="520560" imgH="368280" progId="Equation.DSMT4">
                  <p:embed/>
                </p:oleObj>
              </mc:Choice>
              <mc:Fallback>
                <p:oleObj name="Equation" r:id="rId8" imgW="520560" imgH="368280" progId="Equation.DSMT4">
                  <p:embed/>
                  <p:pic>
                    <p:nvPicPr>
                      <p:cNvPr id="0" name=""/>
                      <p:cNvPicPr>
                        <a:picLocks noChangeAspect="1" noChangeArrowheads="1"/>
                      </p:cNvPicPr>
                      <p:nvPr/>
                    </p:nvPicPr>
                    <p:blipFill>
                      <a:blip r:embed="rId9"/>
                      <a:srcRect/>
                      <a:stretch>
                        <a:fillRect/>
                      </a:stretch>
                    </p:blipFill>
                    <p:spPr bwMode="auto">
                      <a:xfrm>
                        <a:off x="5321301" y="1724675"/>
                        <a:ext cx="1631950" cy="1144587"/>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776218"/>
              </p:ext>
            </p:extLst>
          </p:nvPr>
        </p:nvGraphicFramePr>
        <p:xfrm>
          <a:off x="3915568" y="1764362"/>
          <a:ext cx="1312863" cy="1104900"/>
        </p:xfrm>
        <a:graphic>
          <a:graphicData uri="http://schemas.openxmlformats.org/presentationml/2006/ole">
            <mc:AlternateContent xmlns:mc="http://schemas.openxmlformats.org/markup-compatibility/2006">
              <mc:Choice xmlns:v="urn:schemas-microsoft-com:vml" Requires="v">
                <p:oleObj spid="_x0000_s36073" name="Equation" r:id="rId10" imgW="419040" imgH="355320" progId="Equation.DSMT4">
                  <p:embed/>
                </p:oleObj>
              </mc:Choice>
              <mc:Fallback>
                <p:oleObj name="Equation" r:id="rId10" imgW="419040" imgH="355320" progId="Equation.DSMT4">
                  <p:embed/>
                  <p:pic>
                    <p:nvPicPr>
                      <p:cNvPr id="0" name=""/>
                      <p:cNvPicPr>
                        <a:picLocks noChangeAspect="1" noChangeArrowheads="1"/>
                      </p:cNvPicPr>
                      <p:nvPr/>
                    </p:nvPicPr>
                    <p:blipFill>
                      <a:blip r:embed="rId11"/>
                      <a:srcRect/>
                      <a:stretch>
                        <a:fillRect/>
                      </a:stretch>
                    </p:blipFill>
                    <p:spPr bwMode="auto">
                      <a:xfrm>
                        <a:off x="3915568" y="1764362"/>
                        <a:ext cx="1312863" cy="1104900"/>
                      </a:xfrm>
                      <a:prstGeom prst="rect">
                        <a:avLst/>
                      </a:prstGeom>
                      <a:noFill/>
                    </p:spPr>
                  </p:pic>
                </p:oleObj>
              </mc:Fallback>
            </mc:AlternateContent>
          </a:graphicData>
        </a:graphic>
      </p:graphicFrame>
    </p:spTree>
    <p:extLst>
      <p:ext uri="{BB962C8B-B14F-4D97-AF65-F5344CB8AC3E}">
        <p14:creationId xmlns:p14="http://schemas.microsoft.com/office/powerpoint/2010/main" val="381846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Momentum and Impulse</a:t>
            </a:r>
          </a:p>
        </p:txBody>
      </p:sp>
      <p:graphicFrame>
        <p:nvGraphicFramePr>
          <p:cNvPr id="6" name="Object 5"/>
          <p:cNvGraphicFramePr>
            <a:graphicFrameLocks noChangeAspect="1"/>
          </p:cNvGraphicFramePr>
          <p:nvPr>
            <p:extLst>
              <p:ext uri="{D42A27DB-BD31-4B8C-83A1-F6EECF244321}">
                <p14:modId xmlns:p14="http://schemas.microsoft.com/office/powerpoint/2010/main" val="4047900094"/>
              </p:ext>
            </p:extLst>
          </p:nvPr>
        </p:nvGraphicFramePr>
        <p:xfrm>
          <a:off x="1805781" y="1600200"/>
          <a:ext cx="5532437" cy="1104900"/>
        </p:xfrm>
        <a:graphic>
          <a:graphicData uri="http://schemas.openxmlformats.org/presentationml/2006/ole">
            <mc:AlternateContent xmlns:mc="http://schemas.openxmlformats.org/markup-compatibility/2006">
              <mc:Choice xmlns:v="urn:schemas-microsoft-com:vml" Requires="v">
                <p:oleObj spid="_x0000_s37131" name="Equation" r:id="rId4" imgW="1765080" imgH="355320" progId="Equation.DSMT4">
                  <p:embed/>
                </p:oleObj>
              </mc:Choice>
              <mc:Fallback>
                <p:oleObj name="Equation" r:id="rId4" imgW="1765080" imgH="355320" progId="Equation.DSMT4">
                  <p:embed/>
                  <p:pic>
                    <p:nvPicPr>
                      <p:cNvPr id="0" name=""/>
                      <p:cNvPicPr>
                        <a:picLocks noChangeAspect="1" noChangeArrowheads="1"/>
                      </p:cNvPicPr>
                      <p:nvPr/>
                    </p:nvPicPr>
                    <p:blipFill>
                      <a:blip r:embed="rId5"/>
                      <a:srcRect/>
                      <a:stretch>
                        <a:fillRect/>
                      </a:stretch>
                    </p:blipFill>
                    <p:spPr bwMode="auto">
                      <a:xfrm>
                        <a:off x="1805781" y="1600200"/>
                        <a:ext cx="5532437" cy="1104900"/>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67056447"/>
              </p:ext>
            </p:extLst>
          </p:nvPr>
        </p:nvGraphicFramePr>
        <p:xfrm>
          <a:off x="2541586" y="3141518"/>
          <a:ext cx="4060825" cy="671512"/>
        </p:xfrm>
        <a:graphic>
          <a:graphicData uri="http://schemas.openxmlformats.org/presentationml/2006/ole">
            <mc:AlternateContent xmlns:mc="http://schemas.openxmlformats.org/markup-compatibility/2006">
              <mc:Choice xmlns:v="urn:schemas-microsoft-com:vml" Requires="v">
                <p:oleObj spid="_x0000_s37132" name="Equation" r:id="rId6" imgW="1295280" imgH="215640" progId="Equation.DSMT4">
                  <p:embed/>
                </p:oleObj>
              </mc:Choice>
              <mc:Fallback>
                <p:oleObj name="Equation" r:id="rId6" imgW="1295280" imgH="215640" progId="Equation.DSMT4">
                  <p:embed/>
                  <p:pic>
                    <p:nvPicPr>
                      <p:cNvPr id="0" name=""/>
                      <p:cNvPicPr>
                        <a:picLocks noChangeAspect="1" noChangeArrowheads="1"/>
                      </p:cNvPicPr>
                      <p:nvPr/>
                    </p:nvPicPr>
                    <p:blipFill>
                      <a:blip r:embed="rId7"/>
                      <a:srcRect/>
                      <a:stretch>
                        <a:fillRect/>
                      </a:stretch>
                    </p:blipFill>
                    <p:spPr bwMode="auto">
                      <a:xfrm>
                        <a:off x="2541586" y="3141518"/>
                        <a:ext cx="4060825" cy="671512"/>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35707955"/>
              </p:ext>
            </p:extLst>
          </p:nvPr>
        </p:nvGraphicFramePr>
        <p:xfrm>
          <a:off x="2401885" y="4249448"/>
          <a:ext cx="4340225" cy="711200"/>
        </p:xfrm>
        <a:graphic>
          <a:graphicData uri="http://schemas.openxmlformats.org/presentationml/2006/ole">
            <mc:AlternateContent xmlns:mc="http://schemas.openxmlformats.org/markup-compatibility/2006">
              <mc:Choice xmlns:v="urn:schemas-microsoft-com:vml" Requires="v">
                <p:oleObj spid="_x0000_s37133" name="Equation" r:id="rId8" imgW="1384200" imgH="228600" progId="Equation.DSMT4">
                  <p:embed/>
                </p:oleObj>
              </mc:Choice>
              <mc:Fallback>
                <p:oleObj name="Equation" r:id="rId8" imgW="1384200" imgH="228600" progId="Equation.DSMT4">
                  <p:embed/>
                  <p:pic>
                    <p:nvPicPr>
                      <p:cNvPr id="0" name=""/>
                      <p:cNvPicPr>
                        <a:picLocks noChangeAspect="1" noChangeArrowheads="1"/>
                      </p:cNvPicPr>
                      <p:nvPr/>
                    </p:nvPicPr>
                    <p:blipFill>
                      <a:blip r:embed="rId9"/>
                      <a:srcRect/>
                      <a:stretch>
                        <a:fillRect/>
                      </a:stretch>
                    </p:blipFill>
                    <p:spPr bwMode="auto">
                      <a:xfrm>
                        <a:off x="2401885" y="4249448"/>
                        <a:ext cx="4340225" cy="711200"/>
                      </a:xfrm>
                      <a:prstGeom prst="rect">
                        <a:avLst/>
                      </a:prstGeom>
                      <a:noFill/>
                    </p:spPr>
                  </p:pic>
                </p:oleObj>
              </mc:Fallback>
            </mc:AlternateContent>
          </a:graphicData>
        </a:graphic>
      </p:graphicFrame>
      <p:sp>
        <p:nvSpPr>
          <p:cNvPr id="3" name="Rectangle 2"/>
          <p:cNvSpPr/>
          <p:nvPr/>
        </p:nvSpPr>
        <p:spPr>
          <a:xfrm>
            <a:off x="457200" y="5442244"/>
            <a:ext cx="8001000"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impulse of the force acting on an object equals its change in momentum.</a:t>
            </a:r>
          </a:p>
        </p:txBody>
      </p:sp>
    </p:spTree>
    <p:extLst>
      <p:ext uri="{BB962C8B-B14F-4D97-AF65-F5344CB8AC3E}">
        <p14:creationId xmlns:p14="http://schemas.microsoft.com/office/powerpoint/2010/main" val="126375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Momentum and Impulse</a:t>
            </a:r>
          </a:p>
        </p:txBody>
      </p:sp>
      <p:graphicFrame>
        <p:nvGraphicFramePr>
          <p:cNvPr id="7" name="Object 6"/>
          <p:cNvGraphicFramePr>
            <a:graphicFrameLocks noChangeAspect="1"/>
          </p:cNvGraphicFramePr>
          <p:nvPr>
            <p:extLst>
              <p:ext uri="{D42A27DB-BD31-4B8C-83A1-F6EECF244321}">
                <p14:modId xmlns:p14="http://schemas.microsoft.com/office/powerpoint/2010/main" val="1630851023"/>
              </p:ext>
            </p:extLst>
          </p:nvPr>
        </p:nvGraphicFramePr>
        <p:xfrm>
          <a:off x="3717750" y="5019462"/>
          <a:ext cx="1870075" cy="671512"/>
        </p:xfrm>
        <a:graphic>
          <a:graphicData uri="http://schemas.openxmlformats.org/presentationml/2006/ole">
            <mc:AlternateContent xmlns:mc="http://schemas.openxmlformats.org/markup-compatibility/2006">
              <mc:Choice xmlns:v="urn:schemas-microsoft-com:vml" Requires="v">
                <p:oleObj spid="_x0000_s37980" name="Equation" r:id="rId4" imgW="596880" imgH="215640" progId="Equation.DSMT4">
                  <p:embed/>
                </p:oleObj>
              </mc:Choice>
              <mc:Fallback>
                <p:oleObj name="Equation" r:id="rId4" imgW="596880" imgH="215640" progId="Equation.DSMT4">
                  <p:embed/>
                  <p:pic>
                    <p:nvPicPr>
                      <p:cNvPr id="0" name=""/>
                      <p:cNvPicPr>
                        <a:picLocks noChangeAspect="1" noChangeArrowheads="1"/>
                      </p:cNvPicPr>
                      <p:nvPr/>
                    </p:nvPicPr>
                    <p:blipFill>
                      <a:blip r:embed="rId5"/>
                      <a:srcRect/>
                      <a:stretch>
                        <a:fillRect/>
                      </a:stretch>
                    </p:blipFill>
                    <p:spPr bwMode="auto">
                      <a:xfrm>
                        <a:off x="3717750" y="5019462"/>
                        <a:ext cx="1870075" cy="671512"/>
                      </a:xfrm>
                      <a:prstGeom prst="rect">
                        <a:avLst/>
                      </a:prstGeom>
                      <a:noFill/>
                    </p:spPr>
                  </p:pic>
                </p:oleObj>
              </mc:Fallback>
            </mc:AlternateContent>
          </a:graphicData>
        </a:graphic>
      </p:graphicFrame>
      <p:sp>
        <p:nvSpPr>
          <p:cNvPr id="5" name="Rectangle 4"/>
          <p:cNvSpPr/>
          <p:nvPr/>
        </p:nvSpPr>
        <p:spPr>
          <a:xfrm>
            <a:off x="537988" y="5670672"/>
            <a:ext cx="8229600"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magnitude of the impulse is equal to the area under the force versus time graph.</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588" y="1266410"/>
            <a:ext cx="5772824" cy="3809759"/>
          </a:xfrm>
          <a:prstGeom prst="rect">
            <a:avLst/>
          </a:prstGeom>
        </p:spPr>
      </p:pic>
    </p:spTree>
    <p:extLst>
      <p:ext uri="{BB962C8B-B14F-4D97-AF65-F5344CB8AC3E}">
        <p14:creationId xmlns:p14="http://schemas.microsoft.com/office/powerpoint/2010/main" val="324231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Injury in Automobile Collisions</a:t>
            </a:r>
          </a:p>
        </p:txBody>
      </p:sp>
      <p:graphicFrame>
        <p:nvGraphicFramePr>
          <p:cNvPr id="6" name="Object 5"/>
          <p:cNvGraphicFramePr>
            <a:graphicFrameLocks noChangeAspect="1"/>
          </p:cNvGraphicFramePr>
          <p:nvPr>
            <p:extLst>
              <p:ext uri="{D42A27DB-BD31-4B8C-83A1-F6EECF244321}">
                <p14:modId xmlns:p14="http://schemas.microsoft.com/office/powerpoint/2010/main" val="977509942"/>
              </p:ext>
            </p:extLst>
          </p:nvPr>
        </p:nvGraphicFramePr>
        <p:xfrm>
          <a:off x="820030" y="5661390"/>
          <a:ext cx="7503939" cy="1121495"/>
        </p:xfrm>
        <a:graphic>
          <a:graphicData uri="http://schemas.openxmlformats.org/presentationml/2006/ole">
            <mc:AlternateContent xmlns:mc="http://schemas.openxmlformats.org/markup-compatibility/2006">
              <mc:Choice xmlns:v="urn:schemas-microsoft-com:vml" Requires="v">
                <p:oleObj spid="_x0000_s40200" name="Equation" r:id="rId4" imgW="2438280" imgH="368280" progId="Equation.DSMT4">
                  <p:embed/>
                </p:oleObj>
              </mc:Choice>
              <mc:Fallback>
                <p:oleObj name="Equation" r:id="rId4" imgW="2438280" imgH="368280" progId="Equation.DSMT4">
                  <p:embed/>
                  <p:pic>
                    <p:nvPicPr>
                      <p:cNvPr id="0" name=""/>
                      <p:cNvPicPr>
                        <a:picLocks noChangeAspect="1" noChangeArrowheads="1"/>
                      </p:cNvPicPr>
                      <p:nvPr/>
                    </p:nvPicPr>
                    <p:blipFill>
                      <a:blip r:embed="rId5"/>
                      <a:srcRect/>
                      <a:stretch>
                        <a:fillRect/>
                      </a:stretch>
                    </p:blipFill>
                    <p:spPr bwMode="auto">
                      <a:xfrm>
                        <a:off x="820030" y="5661390"/>
                        <a:ext cx="7503939" cy="1121495"/>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13988571"/>
              </p:ext>
            </p:extLst>
          </p:nvPr>
        </p:nvGraphicFramePr>
        <p:xfrm>
          <a:off x="457200" y="4591633"/>
          <a:ext cx="3463925" cy="512763"/>
        </p:xfrm>
        <a:graphic>
          <a:graphicData uri="http://schemas.openxmlformats.org/presentationml/2006/ole">
            <mc:AlternateContent xmlns:mc="http://schemas.openxmlformats.org/markup-compatibility/2006">
              <mc:Choice xmlns:v="urn:schemas-microsoft-com:vml" Requires="v">
                <p:oleObj spid="_x0000_s40201" name="Equation" r:id="rId6" imgW="1104840" imgH="164880" progId="Equation.DSMT4">
                  <p:embed/>
                </p:oleObj>
              </mc:Choice>
              <mc:Fallback>
                <p:oleObj name="Equation" r:id="rId6" imgW="1104840" imgH="164880" progId="Equation.DSMT4">
                  <p:embed/>
                  <p:pic>
                    <p:nvPicPr>
                      <p:cNvPr id="0" name=""/>
                      <p:cNvPicPr>
                        <a:picLocks noChangeAspect="1" noChangeArrowheads="1"/>
                      </p:cNvPicPr>
                      <p:nvPr/>
                    </p:nvPicPr>
                    <p:blipFill>
                      <a:blip r:embed="rId7"/>
                      <a:srcRect/>
                      <a:stretch>
                        <a:fillRect/>
                      </a:stretch>
                    </p:blipFill>
                    <p:spPr bwMode="auto">
                      <a:xfrm>
                        <a:off x="457200" y="4591633"/>
                        <a:ext cx="3463925" cy="512763"/>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53146128"/>
              </p:ext>
            </p:extLst>
          </p:nvPr>
        </p:nvGraphicFramePr>
        <p:xfrm>
          <a:off x="457200" y="5138235"/>
          <a:ext cx="8361363" cy="592138"/>
        </p:xfrm>
        <a:graphic>
          <a:graphicData uri="http://schemas.openxmlformats.org/presentationml/2006/ole">
            <mc:AlternateContent xmlns:mc="http://schemas.openxmlformats.org/markup-compatibility/2006">
              <mc:Choice xmlns:v="urn:schemas-microsoft-com:vml" Requires="v">
                <p:oleObj spid="_x0000_s40202" name="Equation" r:id="rId8" imgW="2666880" imgH="190440" progId="Equation.DSMT4">
                  <p:embed/>
                </p:oleObj>
              </mc:Choice>
              <mc:Fallback>
                <p:oleObj name="Equation" r:id="rId8" imgW="2666880" imgH="190440" progId="Equation.DSMT4">
                  <p:embed/>
                  <p:pic>
                    <p:nvPicPr>
                      <p:cNvPr id="0" name=""/>
                      <p:cNvPicPr>
                        <a:picLocks noChangeAspect="1" noChangeArrowheads="1"/>
                      </p:cNvPicPr>
                      <p:nvPr/>
                    </p:nvPicPr>
                    <p:blipFill>
                      <a:blip r:embed="rId9"/>
                      <a:srcRect/>
                      <a:stretch>
                        <a:fillRect/>
                      </a:stretch>
                    </p:blipFill>
                    <p:spPr bwMode="auto">
                      <a:xfrm>
                        <a:off x="457200" y="5138235"/>
                        <a:ext cx="8361363" cy="592138"/>
                      </a:xfrm>
                      <a:prstGeom prst="rect">
                        <a:avLst/>
                      </a:prstGeom>
                      <a:noFill/>
                    </p:spPr>
                  </p:pic>
                </p:oleObj>
              </mc:Fallback>
            </mc:AlternateContent>
          </a:graphicData>
        </a:graphic>
      </p:graphicFrame>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3281" y="1321184"/>
            <a:ext cx="5029200" cy="3191074"/>
          </a:xfrm>
          <a:prstGeom prst="rect">
            <a:avLst/>
          </a:prstGeom>
        </p:spPr>
      </p:pic>
    </p:spTree>
    <p:extLst>
      <p:ext uri="{BB962C8B-B14F-4D97-AF65-F5344CB8AC3E}">
        <p14:creationId xmlns:p14="http://schemas.microsoft.com/office/powerpoint/2010/main" val="110561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Injury in Automobile Collisions</a:t>
            </a:r>
          </a:p>
        </p:txBody>
      </p:sp>
      <p:graphicFrame>
        <p:nvGraphicFramePr>
          <p:cNvPr id="6" name="Object 5"/>
          <p:cNvGraphicFramePr>
            <a:graphicFrameLocks noChangeAspect="1"/>
          </p:cNvGraphicFramePr>
          <p:nvPr>
            <p:extLst>
              <p:ext uri="{D42A27DB-BD31-4B8C-83A1-F6EECF244321}">
                <p14:modId xmlns:p14="http://schemas.microsoft.com/office/powerpoint/2010/main" val="1910916992"/>
              </p:ext>
            </p:extLst>
          </p:nvPr>
        </p:nvGraphicFramePr>
        <p:xfrm>
          <a:off x="3078162" y="1371600"/>
          <a:ext cx="2986088" cy="631825"/>
        </p:xfrm>
        <a:graphic>
          <a:graphicData uri="http://schemas.openxmlformats.org/presentationml/2006/ole">
            <mc:AlternateContent xmlns:mc="http://schemas.openxmlformats.org/markup-compatibility/2006">
              <mc:Choice xmlns:v="urn:schemas-microsoft-com:vml" Requires="v">
                <p:oleObj spid="_x0000_s39275" name="Equation" r:id="rId4" imgW="952200" imgH="203040" progId="Equation.DSMT4">
                  <p:embed/>
                </p:oleObj>
              </mc:Choice>
              <mc:Fallback>
                <p:oleObj name="Equation" r:id="rId4" imgW="952200" imgH="203040" progId="Equation.DSMT4">
                  <p:embed/>
                  <p:pic>
                    <p:nvPicPr>
                      <p:cNvPr id="0" name=""/>
                      <p:cNvPicPr>
                        <a:picLocks noChangeAspect="1" noChangeArrowheads="1"/>
                      </p:cNvPicPr>
                      <p:nvPr/>
                    </p:nvPicPr>
                    <p:blipFill>
                      <a:blip r:embed="rId5"/>
                      <a:srcRect/>
                      <a:stretch>
                        <a:fillRect/>
                      </a:stretch>
                    </p:blipFill>
                    <p:spPr bwMode="auto">
                      <a:xfrm>
                        <a:off x="3078162" y="1371600"/>
                        <a:ext cx="2986088" cy="631825"/>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6718721"/>
              </p:ext>
            </p:extLst>
          </p:nvPr>
        </p:nvGraphicFramePr>
        <p:xfrm>
          <a:off x="171450" y="2211243"/>
          <a:ext cx="8799512" cy="1144588"/>
        </p:xfrm>
        <a:graphic>
          <a:graphicData uri="http://schemas.openxmlformats.org/presentationml/2006/ole">
            <mc:AlternateContent xmlns:mc="http://schemas.openxmlformats.org/markup-compatibility/2006">
              <mc:Choice xmlns:v="urn:schemas-microsoft-com:vml" Requires="v">
                <p:oleObj spid="_x0000_s39276" name="Equation" r:id="rId6" imgW="2806560" imgH="368280" progId="Equation.DSMT4">
                  <p:embed/>
                </p:oleObj>
              </mc:Choice>
              <mc:Fallback>
                <p:oleObj name="Equation" r:id="rId6" imgW="2806560" imgH="368280" progId="Equation.DSMT4">
                  <p:embed/>
                  <p:pic>
                    <p:nvPicPr>
                      <p:cNvPr id="0" name=""/>
                      <p:cNvPicPr>
                        <a:picLocks noChangeAspect="1" noChangeArrowheads="1"/>
                      </p:cNvPicPr>
                      <p:nvPr/>
                    </p:nvPicPr>
                    <p:blipFill>
                      <a:blip r:embed="rId7"/>
                      <a:srcRect/>
                      <a:stretch>
                        <a:fillRect/>
                      </a:stretch>
                    </p:blipFill>
                    <p:spPr bwMode="auto">
                      <a:xfrm>
                        <a:off x="171450" y="2211243"/>
                        <a:ext cx="8799512" cy="1144588"/>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63168054"/>
              </p:ext>
            </p:extLst>
          </p:nvPr>
        </p:nvGraphicFramePr>
        <p:xfrm>
          <a:off x="155367" y="3540361"/>
          <a:ext cx="8839200" cy="1184275"/>
        </p:xfrm>
        <a:graphic>
          <a:graphicData uri="http://schemas.openxmlformats.org/presentationml/2006/ole">
            <mc:AlternateContent xmlns:mc="http://schemas.openxmlformats.org/markup-compatibility/2006">
              <mc:Choice xmlns:v="urn:schemas-microsoft-com:vml" Requires="v">
                <p:oleObj spid="_x0000_s39277" name="Equation" r:id="rId8" imgW="2819160" imgH="380880" progId="Equation.DSMT4">
                  <p:embed/>
                </p:oleObj>
              </mc:Choice>
              <mc:Fallback>
                <p:oleObj name="Equation" r:id="rId8" imgW="2819160" imgH="380880" progId="Equation.DSMT4">
                  <p:embed/>
                  <p:pic>
                    <p:nvPicPr>
                      <p:cNvPr id="0" name=""/>
                      <p:cNvPicPr>
                        <a:picLocks noChangeAspect="1" noChangeArrowheads="1"/>
                      </p:cNvPicPr>
                      <p:nvPr/>
                    </p:nvPicPr>
                    <p:blipFill>
                      <a:blip r:embed="rId9"/>
                      <a:srcRect/>
                      <a:stretch>
                        <a:fillRect/>
                      </a:stretch>
                    </p:blipFill>
                    <p:spPr bwMode="auto">
                      <a:xfrm>
                        <a:off x="155367" y="3540361"/>
                        <a:ext cx="8839200" cy="118427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23557173"/>
              </p:ext>
            </p:extLst>
          </p:nvPr>
        </p:nvGraphicFramePr>
        <p:xfrm>
          <a:off x="1905000" y="4909167"/>
          <a:ext cx="5335587" cy="1146175"/>
        </p:xfrm>
        <a:graphic>
          <a:graphicData uri="http://schemas.openxmlformats.org/presentationml/2006/ole">
            <mc:AlternateContent xmlns:mc="http://schemas.openxmlformats.org/markup-compatibility/2006">
              <mc:Choice xmlns:v="urn:schemas-microsoft-com:vml" Requires="v">
                <p:oleObj spid="_x0000_s39278" name="Equation" r:id="rId10" imgW="1701720" imgH="368280" progId="Equation.DSMT4">
                  <p:embed/>
                </p:oleObj>
              </mc:Choice>
              <mc:Fallback>
                <p:oleObj name="Equation" r:id="rId10" imgW="1701720" imgH="368280" progId="Equation.DSMT4">
                  <p:embed/>
                  <p:pic>
                    <p:nvPicPr>
                      <p:cNvPr id="0" name=""/>
                      <p:cNvPicPr>
                        <a:picLocks noChangeAspect="1" noChangeArrowheads="1"/>
                      </p:cNvPicPr>
                      <p:nvPr/>
                    </p:nvPicPr>
                    <p:blipFill>
                      <a:blip r:embed="rId11"/>
                      <a:srcRect/>
                      <a:stretch>
                        <a:fillRect/>
                      </a:stretch>
                    </p:blipFill>
                    <p:spPr bwMode="auto">
                      <a:xfrm>
                        <a:off x="1905000" y="4909167"/>
                        <a:ext cx="5335587" cy="1146175"/>
                      </a:xfrm>
                      <a:prstGeom prst="rect">
                        <a:avLst/>
                      </a:prstGeom>
                      <a:noFill/>
                    </p:spPr>
                  </p:pic>
                </p:oleObj>
              </mc:Fallback>
            </mc:AlternateContent>
          </a:graphicData>
        </a:graphic>
      </p:graphicFrame>
    </p:spTree>
    <p:extLst>
      <p:ext uri="{BB962C8B-B14F-4D97-AF65-F5344CB8AC3E}">
        <p14:creationId xmlns:p14="http://schemas.microsoft.com/office/powerpoint/2010/main" val="25680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498501"/>
            <a:ext cx="6896637" cy="2131151"/>
          </a:xfrm>
        </p:spPr>
        <p:txBody>
          <a:bodyPr>
            <a:normAutofit/>
          </a:bodyPr>
          <a:lstStyle/>
          <a:p>
            <a:pPr defTabSz="577850">
              <a:buFontTx/>
              <a:buAutoNum type="arabicPeriod"/>
            </a:pPr>
            <a:r>
              <a:rPr lang="en-US" altLang="en-US" dirty="0"/>
              <a:t>  </a:t>
            </a:r>
            <a:r>
              <a:rPr lang="en-US" altLang="en-US" i="1" dirty="0" err="1"/>
              <a:t>p</a:t>
            </a:r>
            <a:r>
              <a:rPr lang="en-US" altLang="en-US" baseline="-25000" dirty="0" err="1"/>
              <a:t>1</a:t>
            </a:r>
            <a:r>
              <a:rPr lang="en-US" altLang="en-US" dirty="0"/>
              <a:t> = </a:t>
            </a:r>
            <a:r>
              <a:rPr lang="en-US" altLang="en-US" i="1" dirty="0" err="1"/>
              <a:t>p</a:t>
            </a:r>
            <a:r>
              <a:rPr lang="en-US" altLang="en-US" baseline="-25000" dirty="0" err="1"/>
              <a:t>2</a:t>
            </a:r>
            <a:endParaRPr lang="en-US" altLang="en-US" baseline="-25000" dirty="0"/>
          </a:p>
          <a:p>
            <a:pPr defTabSz="577850">
              <a:buFontTx/>
              <a:buAutoNum type="arabicPeriod"/>
            </a:pPr>
            <a:r>
              <a:rPr lang="en-US" altLang="en-US" dirty="0"/>
              <a:t>  </a:t>
            </a:r>
            <a:r>
              <a:rPr lang="en-US" altLang="en-US" i="1" dirty="0" err="1"/>
              <a:t>p</a:t>
            </a:r>
            <a:r>
              <a:rPr lang="en-US" altLang="en-US" baseline="-25000" dirty="0" err="1"/>
              <a:t>1</a:t>
            </a:r>
            <a:r>
              <a:rPr lang="en-US" altLang="en-US" dirty="0"/>
              <a:t> &gt; </a:t>
            </a:r>
            <a:r>
              <a:rPr lang="en-US" altLang="en-US" i="1" dirty="0" err="1"/>
              <a:t>p</a:t>
            </a:r>
            <a:r>
              <a:rPr lang="en-US" altLang="en-US" baseline="-25000" dirty="0" err="1"/>
              <a:t>2</a:t>
            </a:r>
            <a:endParaRPr lang="en-US" altLang="en-US" baseline="-25000" dirty="0"/>
          </a:p>
          <a:p>
            <a:pPr defTabSz="577850">
              <a:buFontTx/>
              <a:buAutoNum type="arabicPeriod"/>
            </a:pPr>
            <a:r>
              <a:rPr lang="en-US" altLang="en-US" dirty="0"/>
              <a:t>  </a:t>
            </a:r>
            <a:r>
              <a:rPr lang="en-US" altLang="en-US" i="1" dirty="0" err="1"/>
              <a:t>p</a:t>
            </a:r>
            <a:r>
              <a:rPr lang="en-US" altLang="en-US" baseline="-25000" dirty="0" err="1"/>
              <a:t>1</a:t>
            </a:r>
            <a:r>
              <a:rPr lang="en-US" altLang="en-US" dirty="0"/>
              <a:t> </a:t>
            </a:r>
            <a:r>
              <a:rPr lang="en-US" altLang="en-US" dirty="0">
                <a:cs typeface="Arial" panose="020B0604020202020204" pitchFamily="34" charset="0"/>
              </a:rPr>
              <a:t>≥</a:t>
            </a:r>
            <a:r>
              <a:rPr lang="en-US" altLang="en-US" dirty="0"/>
              <a:t> </a:t>
            </a:r>
            <a:r>
              <a:rPr lang="en-US" altLang="en-US" i="1" dirty="0" err="1"/>
              <a:t>p</a:t>
            </a:r>
            <a:r>
              <a:rPr lang="en-US" altLang="en-US" baseline="-25000" dirty="0" err="1"/>
              <a:t>2</a:t>
            </a:r>
            <a:endParaRPr lang="en-US" altLang="en-US" baseline="-25000" dirty="0"/>
          </a:p>
          <a:p>
            <a:pPr defTabSz="577850">
              <a:buFontTx/>
              <a:buAutoNum type="arabicPeriod"/>
            </a:pPr>
            <a:r>
              <a:rPr lang="en-US" altLang="en-US" dirty="0"/>
              <a:t>  not enough information 	given to tell</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199" y="1371600"/>
            <a:ext cx="8017099" cy="1500389"/>
          </a:xfrm>
        </p:spPr>
        <p:txBody>
          <a:bodyPr>
            <a:normAutofit/>
          </a:bodyPr>
          <a:lstStyle/>
          <a:p>
            <a:pPr marL="0" indent="0">
              <a:buNone/>
            </a:pPr>
            <a:r>
              <a:rPr lang="en-US" altLang="en-US" dirty="0"/>
              <a:t>Object 1 has more kinetic energy than Object 2. How do the magnitudes of their momenta compare?</a:t>
            </a:r>
            <a:endParaRPr lang="el-GR" altLang="en-US" dirty="0">
              <a:cs typeface="Arial" panose="020B0604020202020204" pitchFamily="34" charset="0"/>
            </a:endParaRPr>
          </a:p>
        </p:txBody>
      </p:sp>
      <p:sp>
        <p:nvSpPr>
          <p:cNvPr id="2" name="Title 1"/>
          <p:cNvSpPr>
            <a:spLocks noGrp="1"/>
          </p:cNvSpPr>
          <p:nvPr>
            <p:ph type="title"/>
          </p:nvPr>
        </p:nvSpPr>
        <p:spPr/>
        <p:txBody>
          <a:bodyPr/>
          <a:lstStyle/>
          <a:p>
            <a:r>
              <a:rPr lang="en-US" dirty="0"/>
              <a:t>Reading Question 1-1</a:t>
            </a:r>
          </a:p>
        </p:txBody>
      </p:sp>
    </p:spTree>
    <p:extLst>
      <p:ext uri="{BB962C8B-B14F-4D97-AF65-F5344CB8AC3E}">
        <p14:creationId xmlns:p14="http://schemas.microsoft.com/office/powerpoint/2010/main" val="835732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97" y="2587390"/>
            <a:ext cx="4640488" cy="3800813"/>
          </a:xfrm>
          <a:prstGeom prst="rect">
            <a:avLst/>
          </a:prstGeom>
        </p:spPr>
      </p:pic>
      <p:sp>
        <p:nvSpPr>
          <p:cNvPr id="2" name="Title 1"/>
          <p:cNvSpPr>
            <a:spLocks noGrp="1"/>
          </p:cNvSpPr>
          <p:nvPr>
            <p:ph type="title"/>
          </p:nvPr>
        </p:nvSpPr>
        <p:spPr/>
        <p:txBody>
          <a:bodyPr>
            <a:normAutofit/>
          </a:bodyPr>
          <a:lstStyle/>
          <a:p>
            <a:r>
              <a:rPr lang="en-US" dirty="0"/>
              <a:t>Injury in Automobile Collisions</a:t>
            </a:r>
          </a:p>
        </p:txBody>
      </p:sp>
      <p:graphicFrame>
        <p:nvGraphicFramePr>
          <p:cNvPr id="5" name="Object 4"/>
          <p:cNvGraphicFramePr>
            <a:graphicFrameLocks noChangeAspect="1"/>
          </p:cNvGraphicFramePr>
          <p:nvPr>
            <p:extLst>
              <p:ext uri="{D42A27DB-BD31-4B8C-83A1-F6EECF244321}">
                <p14:modId xmlns:p14="http://schemas.microsoft.com/office/powerpoint/2010/main" val="2347391438"/>
              </p:ext>
            </p:extLst>
          </p:nvPr>
        </p:nvGraphicFramePr>
        <p:xfrm>
          <a:off x="3931444" y="1679473"/>
          <a:ext cx="4887912" cy="907917"/>
        </p:xfrm>
        <a:graphic>
          <a:graphicData uri="http://schemas.openxmlformats.org/presentationml/2006/ole">
            <mc:AlternateContent xmlns:mc="http://schemas.openxmlformats.org/markup-compatibility/2006">
              <mc:Choice xmlns:v="urn:schemas-microsoft-com:vml" Requires="v">
                <p:oleObj spid="_x0000_s58443" name="Equation" r:id="rId5" imgW="1968480" imgH="368280" progId="Equation.DSMT4">
                  <p:embed/>
                </p:oleObj>
              </mc:Choice>
              <mc:Fallback>
                <p:oleObj name="Equation" r:id="rId5" imgW="1968480" imgH="368280" progId="Equation.DSMT4">
                  <p:embed/>
                  <p:pic>
                    <p:nvPicPr>
                      <p:cNvPr id="0" name=""/>
                      <p:cNvPicPr>
                        <a:picLocks noChangeAspect="1" noChangeArrowheads="1"/>
                      </p:cNvPicPr>
                      <p:nvPr/>
                    </p:nvPicPr>
                    <p:blipFill>
                      <a:blip r:embed="rId6"/>
                      <a:srcRect/>
                      <a:stretch>
                        <a:fillRect/>
                      </a:stretch>
                    </p:blipFill>
                    <p:spPr bwMode="auto">
                      <a:xfrm>
                        <a:off x="3931444" y="1679473"/>
                        <a:ext cx="4887912" cy="907917"/>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64481060"/>
              </p:ext>
            </p:extLst>
          </p:nvPr>
        </p:nvGraphicFramePr>
        <p:xfrm>
          <a:off x="4661693" y="3059688"/>
          <a:ext cx="4157663" cy="900112"/>
        </p:xfrm>
        <a:graphic>
          <a:graphicData uri="http://schemas.openxmlformats.org/presentationml/2006/ole">
            <mc:AlternateContent xmlns:mc="http://schemas.openxmlformats.org/markup-compatibility/2006">
              <mc:Choice xmlns:v="urn:schemas-microsoft-com:vml" Requires="v">
                <p:oleObj spid="_x0000_s58444" name="Equation" r:id="rId7" imgW="1688760" imgH="368280" progId="Equation.DSMT4">
                  <p:embed/>
                </p:oleObj>
              </mc:Choice>
              <mc:Fallback>
                <p:oleObj name="Equation" r:id="rId7" imgW="1688760" imgH="368280" progId="Equation.DSMT4">
                  <p:embed/>
                  <p:pic>
                    <p:nvPicPr>
                      <p:cNvPr id="0" name=""/>
                      <p:cNvPicPr>
                        <a:picLocks noChangeAspect="1" noChangeArrowheads="1"/>
                      </p:cNvPicPr>
                      <p:nvPr/>
                    </p:nvPicPr>
                    <p:blipFill>
                      <a:blip r:embed="rId8"/>
                      <a:srcRect/>
                      <a:stretch>
                        <a:fillRect/>
                      </a:stretch>
                    </p:blipFill>
                    <p:spPr bwMode="auto">
                      <a:xfrm>
                        <a:off x="4661693" y="3059688"/>
                        <a:ext cx="4157663" cy="900112"/>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51437487"/>
              </p:ext>
            </p:extLst>
          </p:nvPr>
        </p:nvGraphicFramePr>
        <p:xfrm>
          <a:off x="4255294" y="4432098"/>
          <a:ext cx="4564062" cy="900112"/>
        </p:xfrm>
        <a:graphic>
          <a:graphicData uri="http://schemas.openxmlformats.org/presentationml/2006/ole">
            <mc:AlternateContent xmlns:mc="http://schemas.openxmlformats.org/markup-compatibility/2006">
              <mc:Choice xmlns:v="urn:schemas-microsoft-com:vml" Requires="v">
                <p:oleObj spid="_x0000_s58445" name="Equation" r:id="rId9" imgW="1854000" imgH="368280" progId="Equation.DSMT4">
                  <p:embed/>
                </p:oleObj>
              </mc:Choice>
              <mc:Fallback>
                <p:oleObj name="Equation" r:id="rId9" imgW="1854000" imgH="368280" progId="Equation.DSMT4">
                  <p:embed/>
                  <p:pic>
                    <p:nvPicPr>
                      <p:cNvPr id="0" name=""/>
                      <p:cNvPicPr>
                        <a:picLocks noChangeAspect="1" noChangeArrowheads="1"/>
                      </p:cNvPicPr>
                      <p:nvPr/>
                    </p:nvPicPr>
                    <p:blipFill>
                      <a:blip r:embed="rId10"/>
                      <a:srcRect/>
                      <a:stretch>
                        <a:fillRect/>
                      </a:stretch>
                    </p:blipFill>
                    <p:spPr bwMode="auto">
                      <a:xfrm>
                        <a:off x="4255294" y="4432098"/>
                        <a:ext cx="4564062" cy="900112"/>
                      </a:xfrm>
                      <a:prstGeom prst="rect">
                        <a:avLst/>
                      </a:prstGeom>
                      <a:noFill/>
                    </p:spPr>
                  </p:pic>
                </p:oleObj>
              </mc:Fallback>
            </mc:AlternateContent>
          </a:graphicData>
        </a:graphic>
      </p:graphicFrame>
    </p:spTree>
    <p:extLst>
      <p:ext uri="{BB962C8B-B14F-4D97-AF65-F5344CB8AC3E}">
        <p14:creationId xmlns:p14="http://schemas.microsoft.com/office/powerpoint/2010/main" val="287393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Conservation of Momentum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065" y="1250315"/>
            <a:ext cx="4231870" cy="5471160"/>
          </a:xfrm>
          <a:prstGeom prst="rect">
            <a:avLst/>
          </a:prstGeom>
        </p:spPr>
      </p:pic>
    </p:spTree>
    <p:extLst>
      <p:ext uri="{BB962C8B-B14F-4D97-AF65-F5344CB8AC3E}">
        <p14:creationId xmlns:p14="http://schemas.microsoft.com/office/powerpoint/2010/main" val="3035191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Momentum and Impulse</a:t>
            </a:r>
          </a:p>
        </p:txBody>
      </p:sp>
      <p:graphicFrame>
        <p:nvGraphicFramePr>
          <p:cNvPr id="6" name="Object 5"/>
          <p:cNvGraphicFramePr>
            <a:graphicFrameLocks noChangeAspect="1"/>
          </p:cNvGraphicFramePr>
          <p:nvPr>
            <p:extLst>
              <p:ext uri="{D42A27DB-BD31-4B8C-83A1-F6EECF244321}">
                <p14:modId xmlns:p14="http://schemas.microsoft.com/office/powerpoint/2010/main" val="3438546015"/>
              </p:ext>
            </p:extLst>
          </p:nvPr>
        </p:nvGraphicFramePr>
        <p:xfrm>
          <a:off x="4891087" y="1600200"/>
          <a:ext cx="3462338" cy="711200"/>
        </p:xfrm>
        <a:graphic>
          <a:graphicData uri="http://schemas.openxmlformats.org/presentationml/2006/ole">
            <mc:AlternateContent xmlns:mc="http://schemas.openxmlformats.org/markup-compatibility/2006">
              <mc:Choice xmlns:v="urn:schemas-microsoft-com:vml" Requires="v">
                <p:oleObj spid="_x0000_s44202" name="Equation" r:id="rId4" imgW="1104840" imgH="228600" progId="Equation.DSMT4">
                  <p:embed/>
                </p:oleObj>
              </mc:Choice>
              <mc:Fallback>
                <p:oleObj name="Equation" r:id="rId4" imgW="1104840" imgH="228600" progId="Equation.DSMT4">
                  <p:embed/>
                  <p:pic>
                    <p:nvPicPr>
                      <p:cNvPr id="0" name=""/>
                      <p:cNvPicPr>
                        <a:picLocks noChangeAspect="1" noChangeArrowheads="1"/>
                      </p:cNvPicPr>
                      <p:nvPr/>
                    </p:nvPicPr>
                    <p:blipFill>
                      <a:blip r:embed="rId5"/>
                      <a:srcRect/>
                      <a:stretch>
                        <a:fillRect/>
                      </a:stretch>
                    </p:blipFill>
                    <p:spPr bwMode="auto">
                      <a:xfrm>
                        <a:off x="4891087" y="1600200"/>
                        <a:ext cx="3462338" cy="71120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87381536"/>
              </p:ext>
            </p:extLst>
          </p:nvPr>
        </p:nvGraphicFramePr>
        <p:xfrm>
          <a:off x="4810918" y="2747818"/>
          <a:ext cx="3622675" cy="711200"/>
        </p:xfrm>
        <a:graphic>
          <a:graphicData uri="http://schemas.openxmlformats.org/presentationml/2006/ole">
            <mc:AlternateContent xmlns:mc="http://schemas.openxmlformats.org/markup-compatibility/2006">
              <mc:Choice xmlns:v="urn:schemas-microsoft-com:vml" Requires="v">
                <p:oleObj spid="_x0000_s44203" name="Equation" r:id="rId6" imgW="1155600" imgH="228600" progId="Equation.DSMT4">
                  <p:embed/>
                </p:oleObj>
              </mc:Choice>
              <mc:Fallback>
                <p:oleObj name="Equation" r:id="rId6" imgW="1155600" imgH="228600" progId="Equation.DSMT4">
                  <p:embed/>
                  <p:pic>
                    <p:nvPicPr>
                      <p:cNvPr id="0" name=""/>
                      <p:cNvPicPr>
                        <a:picLocks noChangeAspect="1" noChangeArrowheads="1"/>
                      </p:cNvPicPr>
                      <p:nvPr/>
                    </p:nvPicPr>
                    <p:blipFill>
                      <a:blip r:embed="rId7"/>
                      <a:srcRect/>
                      <a:stretch>
                        <a:fillRect/>
                      </a:stretch>
                    </p:blipFill>
                    <p:spPr bwMode="auto">
                      <a:xfrm>
                        <a:off x="4810918" y="2747818"/>
                        <a:ext cx="3622675" cy="711200"/>
                      </a:xfrm>
                      <a:prstGeom prst="rect">
                        <a:avLst/>
                      </a:prstGeom>
                      <a:noFill/>
                    </p:spPr>
                  </p:pic>
                </p:oleObj>
              </mc:Fallback>
            </mc:AlternateContent>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192" y="1600200"/>
            <a:ext cx="3085136" cy="4998720"/>
          </a:xfrm>
          <a:prstGeom prst="rect">
            <a:avLst/>
          </a:prstGeom>
        </p:spPr>
      </p:pic>
    </p:spTree>
    <p:extLst>
      <p:ext uri="{BB962C8B-B14F-4D97-AF65-F5344CB8AC3E}">
        <p14:creationId xmlns:p14="http://schemas.microsoft.com/office/powerpoint/2010/main" val="346121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 y="2321717"/>
            <a:ext cx="3949241" cy="4248799"/>
          </a:xfrm>
          <a:prstGeom prst="rect">
            <a:avLst/>
          </a:prstGeom>
        </p:spPr>
      </p:pic>
      <p:sp>
        <p:nvSpPr>
          <p:cNvPr id="2" name="Title 1"/>
          <p:cNvSpPr>
            <a:spLocks noGrp="1"/>
          </p:cNvSpPr>
          <p:nvPr>
            <p:ph type="title"/>
          </p:nvPr>
        </p:nvSpPr>
        <p:spPr/>
        <p:txBody>
          <a:bodyPr>
            <a:normAutofit/>
          </a:bodyPr>
          <a:lstStyle/>
          <a:p>
            <a:r>
              <a:rPr lang="en-US" dirty="0"/>
              <a:t>Momentum and Impulse</a:t>
            </a:r>
          </a:p>
        </p:txBody>
      </p:sp>
      <p:graphicFrame>
        <p:nvGraphicFramePr>
          <p:cNvPr id="6" name="Object 5"/>
          <p:cNvGraphicFramePr>
            <a:graphicFrameLocks noChangeAspect="1"/>
          </p:cNvGraphicFramePr>
          <p:nvPr>
            <p:extLst>
              <p:ext uri="{D42A27DB-BD31-4B8C-83A1-F6EECF244321}">
                <p14:modId xmlns:p14="http://schemas.microsoft.com/office/powerpoint/2010/main" val="105745438"/>
              </p:ext>
            </p:extLst>
          </p:nvPr>
        </p:nvGraphicFramePr>
        <p:xfrm>
          <a:off x="4864099" y="1629724"/>
          <a:ext cx="2466975" cy="671512"/>
        </p:xfrm>
        <a:graphic>
          <a:graphicData uri="http://schemas.openxmlformats.org/presentationml/2006/ole">
            <mc:AlternateContent xmlns:mc="http://schemas.openxmlformats.org/markup-compatibility/2006">
              <mc:Choice xmlns:v="urn:schemas-microsoft-com:vml" Requires="v">
                <p:oleObj spid="_x0000_s43264" name="Equation" r:id="rId5" imgW="787320" imgH="215640" progId="Equation.DSMT4">
                  <p:embed/>
                </p:oleObj>
              </mc:Choice>
              <mc:Fallback>
                <p:oleObj name="Equation" r:id="rId5" imgW="787320" imgH="215640" progId="Equation.DSMT4">
                  <p:embed/>
                  <p:pic>
                    <p:nvPicPr>
                      <p:cNvPr id="0" name=""/>
                      <p:cNvPicPr>
                        <a:picLocks noChangeAspect="1" noChangeArrowheads="1"/>
                      </p:cNvPicPr>
                      <p:nvPr/>
                    </p:nvPicPr>
                    <p:blipFill>
                      <a:blip r:embed="rId6"/>
                      <a:srcRect/>
                      <a:stretch>
                        <a:fillRect/>
                      </a:stretch>
                    </p:blipFill>
                    <p:spPr bwMode="auto">
                      <a:xfrm>
                        <a:off x="4864099" y="1629724"/>
                        <a:ext cx="2466975" cy="671512"/>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76392450"/>
              </p:ext>
            </p:extLst>
          </p:nvPr>
        </p:nvGraphicFramePr>
        <p:xfrm>
          <a:off x="3601084" y="2407122"/>
          <a:ext cx="5491163" cy="750887"/>
        </p:xfrm>
        <a:graphic>
          <a:graphicData uri="http://schemas.openxmlformats.org/presentationml/2006/ole">
            <mc:AlternateContent xmlns:mc="http://schemas.openxmlformats.org/markup-compatibility/2006">
              <mc:Choice xmlns:v="urn:schemas-microsoft-com:vml" Requires="v">
                <p:oleObj spid="_x0000_s43265" name="Equation" r:id="rId7" imgW="1752480" imgH="241200" progId="Equation.DSMT4">
                  <p:embed/>
                </p:oleObj>
              </mc:Choice>
              <mc:Fallback>
                <p:oleObj name="Equation" r:id="rId7" imgW="1752480" imgH="241200" progId="Equation.DSMT4">
                  <p:embed/>
                  <p:pic>
                    <p:nvPicPr>
                      <p:cNvPr id="0" name=""/>
                      <p:cNvPicPr>
                        <a:picLocks noChangeAspect="1" noChangeArrowheads="1"/>
                      </p:cNvPicPr>
                      <p:nvPr/>
                    </p:nvPicPr>
                    <p:blipFill>
                      <a:blip r:embed="rId8"/>
                      <a:srcRect/>
                      <a:stretch>
                        <a:fillRect/>
                      </a:stretch>
                    </p:blipFill>
                    <p:spPr bwMode="auto">
                      <a:xfrm>
                        <a:off x="3601084" y="2407122"/>
                        <a:ext cx="5491163" cy="750887"/>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95057256"/>
              </p:ext>
            </p:extLst>
          </p:nvPr>
        </p:nvGraphicFramePr>
        <p:xfrm>
          <a:off x="3601084" y="3357976"/>
          <a:ext cx="4854575" cy="633412"/>
        </p:xfrm>
        <a:graphic>
          <a:graphicData uri="http://schemas.openxmlformats.org/presentationml/2006/ole">
            <mc:AlternateContent xmlns:mc="http://schemas.openxmlformats.org/markup-compatibility/2006">
              <mc:Choice xmlns:v="urn:schemas-microsoft-com:vml" Requires="v">
                <p:oleObj spid="_x0000_s43266" name="Equation" r:id="rId9" imgW="1549080" imgH="203040" progId="Equation.DSMT4">
                  <p:embed/>
                </p:oleObj>
              </mc:Choice>
              <mc:Fallback>
                <p:oleObj name="Equation" r:id="rId9" imgW="1549080" imgH="203040" progId="Equation.DSMT4">
                  <p:embed/>
                  <p:pic>
                    <p:nvPicPr>
                      <p:cNvPr id="0" name=""/>
                      <p:cNvPicPr>
                        <a:picLocks noChangeAspect="1" noChangeArrowheads="1"/>
                      </p:cNvPicPr>
                      <p:nvPr/>
                    </p:nvPicPr>
                    <p:blipFill>
                      <a:blip r:embed="rId10"/>
                      <a:srcRect/>
                      <a:stretch>
                        <a:fillRect/>
                      </a:stretch>
                    </p:blipFill>
                    <p:spPr bwMode="auto">
                      <a:xfrm>
                        <a:off x="3601084" y="3357976"/>
                        <a:ext cx="4854575" cy="633412"/>
                      </a:xfrm>
                      <a:prstGeom prst="rect">
                        <a:avLst/>
                      </a:prstGeom>
                      <a:noFill/>
                    </p:spPr>
                  </p:pic>
                </p:oleObj>
              </mc:Fallback>
            </mc:AlternateContent>
          </a:graphicData>
        </a:graphic>
      </p:graphicFrame>
    </p:spTree>
    <p:extLst>
      <p:ext uri="{BB962C8B-B14F-4D97-AF65-F5344CB8AC3E}">
        <p14:creationId xmlns:p14="http://schemas.microsoft.com/office/powerpoint/2010/main" val="274467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Momentum and Impulse</a:t>
            </a:r>
          </a:p>
        </p:txBody>
      </p:sp>
      <p:graphicFrame>
        <p:nvGraphicFramePr>
          <p:cNvPr id="8" name="Object 7"/>
          <p:cNvGraphicFramePr>
            <a:graphicFrameLocks noChangeAspect="1"/>
          </p:cNvGraphicFramePr>
          <p:nvPr>
            <p:extLst>
              <p:ext uri="{D42A27DB-BD31-4B8C-83A1-F6EECF244321}">
                <p14:modId xmlns:p14="http://schemas.microsoft.com/office/powerpoint/2010/main" val="142481274"/>
              </p:ext>
            </p:extLst>
          </p:nvPr>
        </p:nvGraphicFramePr>
        <p:xfrm>
          <a:off x="2144712" y="1478376"/>
          <a:ext cx="4854575" cy="633412"/>
        </p:xfrm>
        <a:graphic>
          <a:graphicData uri="http://schemas.openxmlformats.org/presentationml/2006/ole">
            <mc:AlternateContent xmlns:mc="http://schemas.openxmlformats.org/markup-compatibility/2006">
              <mc:Choice xmlns:v="urn:schemas-microsoft-com:vml" Requires="v">
                <p:oleObj spid="_x0000_s59416" name="Equation" r:id="rId4" imgW="1549080" imgH="203040" progId="Equation.DSMT4">
                  <p:embed/>
                </p:oleObj>
              </mc:Choice>
              <mc:Fallback>
                <p:oleObj name="Equation" r:id="rId4" imgW="1549080" imgH="203040" progId="Equation.DSMT4">
                  <p:embed/>
                  <p:pic>
                    <p:nvPicPr>
                      <p:cNvPr id="0" name=""/>
                      <p:cNvPicPr>
                        <a:picLocks noChangeAspect="1" noChangeArrowheads="1"/>
                      </p:cNvPicPr>
                      <p:nvPr/>
                    </p:nvPicPr>
                    <p:blipFill>
                      <a:blip r:embed="rId5"/>
                      <a:srcRect/>
                      <a:stretch>
                        <a:fillRect/>
                      </a:stretch>
                    </p:blipFill>
                    <p:spPr bwMode="auto">
                      <a:xfrm>
                        <a:off x="2144712" y="1478376"/>
                        <a:ext cx="4854575" cy="633412"/>
                      </a:xfrm>
                      <a:prstGeom prst="rect">
                        <a:avLst/>
                      </a:prstGeom>
                      <a:noFill/>
                    </p:spPr>
                  </p:pic>
                </p:oleObj>
              </mc:Fallback>
            </mc:AlternateContent>
          </a:graphicData>
        </a:graphic>
      </p:graphicFrame>
      <p:pic>
        <p:nvPicPr>
          <p:cNvPr id="5" name="Picture 4"/>
          <p:cNvPicPr>
            <a:picLocks noChangeAspect="1"/>
          </p:cNvPicPr>
          <p:nvPr/>
        </p:nvPicPr>
        <p:blipFill>
          <a:blip r:embed="rId6"/>
          <a:stretch>
            <a:fillRect/>
          </a:stretch>
        </p:blipFill>
        <p:spPr>
          <a:xfrm>
            <a:off x="2465156" y="2576830"/>
            <a:ext cx="4213685" cy="3779520"/>
          </a:xfrm>
          <a:prstGeom prst="rect">
            <a:avLst/>
          </a:prstGeom>
        </p:spPr>
      </p:pic>
    </p:spTree>
    <p:extLst>
      <p:ext uri="{BB962C8B-B14F-4D97-AF65-F5344CB8AC3E}">
        <p14:creationId xmlns:p14="http://schemas.microsoft.com/office/powerpoint/2010/main" val="1875831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4504" y="3826187"/>
            <a:ext cx="7638738"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remains stationary. </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moves away from the shore.</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moves toward the shore.</a:t>
            </a:r>
          </a:p>
        </p:txBody>
      </p:sp>
      <p:sp>
        <p:nvSpPr>
          <p:cNvPr id="4" name="Rectangle 3"/>
          <p:cNvSpPr/>
          <p:nvPr/>
        </p:nvSpPr>
        <p:spPr>
          <a:xfrm>
            <a:off x="457200" y="1371600"/>
            <a:ext cx="7636042" cy="2246769"/>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A boy standing at one end of a floating raft that is stationary relative to the shore walks to the opposite end of the raft, away from the shore. As a consequence, the raft (</a:t>
            </a:r>
            <a:r>
              <a:rPr lang="en-US" altLang="en-US" sz="2800" i="1" dirty="0">
                <a:latin typeface="Times New Roman" panose="02020603050405020304" pitchFamily="18" charset="0"/>
                <a:cs typeface="Times New Roman" panose="02020603050405020304" pitchFamily="18" charset="0"/>
              </a:rPr>
              <a:t>Hint</a:t>
            </a:r>
            <a:r>
              <a:rPr lang="en-US" altLang="en-US" sz="2800" dirty="0">
                <a:latin typeface="Times New Roman" panose="02020603050405020304" pitchFamily="18" charset="0"/>
                <a:cs typeface="Times New Roman" panose="02020603050405020304" pitchFamily="18" charset="0"/>
              </a:rPr>
              <a:t>: use conservation of momentum.)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384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Collisions in One Dimension</a:t>
            </a:r>
          </a:p>
        </p:txBody>
      </p:sp>
      <p:sp>
        <p:nvSpPr>
          <p:cNvPr id="6" name="Rectangle 5"/>
          <p:cNvSpPr/>
          <p:nvPr/>
        </p:nvSpPr>
        <p:spPr>
          <a:xfrm>
            <a:off x="457200" y="4817077"/>
            <a:ext cx="7826595" cy="954107"/>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Inelastic collision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momentum conserved, but kinetic energy is not</a:t>
            </a:r>
          </a:p>
        </p:txBody>
      </p:sp>
      <p:sp>
        <p:nvSpPr>
          <p:cNvPr id="7" name="Rectangle 6"/>
          <p:cNvSpPr/>
          <p:nvPr/>
        </p:nvSpPr>
        <p:spPr>
          <a:xfrm>
            <a:off x="457200" y="5782277"/>
            <a:ext cx="7826595" cy="954107"/>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Perfectly inelastic collision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when two objects collide and stick together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06" y="1412819"/>
            <a:ext cx="5533587" cy="3155220"/>
          </a:xfrm>
          <a:prstGeom prst="rect">
            <a:avLst/>
          </a:prstGeom>
        </p:spPr>
      </p:pic>
    </p:spTree>
    <p:extLst>
      <p:ext uri="{BB962C8B-B14F-4D97-AF65-F5344CB8AC3E}">
        <p14:creationId xmlns:p14="http://schemas.microsoft.com/office/powerpoint/2010/main" val="402968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Momentum and Impulse</a:t>
            </a:r>
          </a:p>
        </p:txBody>
      </p:sp>
      <p:sp>
        <p:nvSpPr>
          <p:cNvPr id="5" name="Rectangle 4"/>
          <p:cNvSpPr/>
          <p:nvPr/>
        </p:nvSpPr>
        <p:spPr>
          <a:xfrm>
            <a:off x="457200" y="1380118"/>
            <a:ext cx="8229600" cy="954107"/>
          </a:xfrm>
          <a:prstGeom prst="rect">
            <a:avLst/>
          </a:prstGeom>
        </p:spPr>
        <p:txBody>
          <a:bodyPr wrap="square">
            <a:spAutoFit/>
          </a:bodyPr>
          <a:lstStyle/>
          <a:p>
            <a:pPr marL="285750" indent="-285750" defTabSz="457200">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Elastic collision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both momentum and kinetic energy are conserved.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862" y="2687047"/>
            <a:ext cx="5594275" cy="3731338"/>
          </a:xfrm>
          <a:prstGeom prst="rect">
            <a:avLst/>
          </a:prstGeom>
        </p:spPr>
      </p:pic>
    </p:spTree>
    <p:extLst>
      <p:ext uri="{BB962C8B-B14F-4D97-AF65-F5344CB8AC3E}">
        <p14:creationId xmlns:p14="http://schemas.microsoft.com/office/powerpoint/2010/main" val="1536023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Momentum and Impulse</a:t>
            </a:r>
          </a:p>
        </p:txBody>
      </p:sp>
      <p:sp>
        <p:nvSpPr>
          <p:cNvPr id="3" name="Rectangle 2"/>
          <p:cNvSpPr/>
          <p:nvPr/>
        </p:nvSpPr>
        <p:spPr>
          <a:xfrm>
            <a:off x="457200" y="1371600"/>
            <a:ext cx="8004220" cy="3970318"/>
          </a:xfrm>
          <a:prstGeom prst="rect">
            <a:avLst/>
          </a:prstGeom>
        </p:spPr>
        <p:txBody>
          <a:bodyPr wrap="square">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Elastic collision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momentum and kinetic energy conserved</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Inelastic collision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momentum conserved, kinetic energy is not. </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i="1" dirty="0">
                <a:latin typeface="Times New Roman" panose="02020603050405020304" pitchFamily="18" charset="0"/>
                <a:cs typeface="Times New Roman" panose="02020603050405020304" pitchFamily="18" charset="0"/>
              </a:rPr>
              <a:t>Perfectly </a:t>
            </a:r>
            <a:r>
              <a:rPr lang="en-US" sz="2800" dirty="0">
                <a:latin typeface="Times New Roman" panose="02020603050405020304" pitchFamily="18" charset="0"/>
                <a:cs typeface="Times New Roman" panose="02020603050405020304" pitchFamily="18" charset="0"/>
              </a:rPr>
              <a:t>inelastic collision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momentum is conserved, kinetic energy is not, and the two objects stick together</a:t>
            </a:r>
          </a:p>
        </p:txBody>
      </p:sp>
    </p:spTree>
    <p:extLst>
      <p:ext uri="{BB962C8B-B14F-4D97-AF65-F5344CB8AC3E}">
        <p14:creationId xmlns:p14="http://schemas.microsoft.com/office/powerpoint/2010/main" val="289851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92721" y="3395300"/>
            <a:ext cx="8158557"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 car</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 truck</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 change in the magnitude of momentum is the same for both</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impossible to determine without more information</a:t>
            </a:r>
          </a:p>
        </p:txBody>
      </p:sp>
      <p:sp>
        <p:nvSpPr>
          <p:cNvPr id="4" name="Rectangle 3"/>
          <p:cNvSpPr/>
          <p:nvPr/>
        </p:nvSpPr>
        <p:spPr>
          <a:xfrm>
            <a:off x="457200" y="1371600"/>
            <a:ext cx="7657813" cy="1815882"/>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A car and a large truck traveling at the same speed collide head-on and stick together. Which vehicle undergoes the larger change in the magnitude of its momentum?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04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498501"/>
            <a:ext cx="6896637" cy="2131151"/>
          </a:xfrm>
        </p:spPr>
        <p:txBody>
          <a:bodyPr>
            <a:normAutofit/>
          </a:bodyPr>
          <a:lstStyle/>
          <a:p>
            <a:pPr defTabSz="577850">
              <a:buFontTx/>
              <a:buAutoNum type="arabicPeriod"/>
            </a:pPr>
            <a:r>
              <a:rPr lang="en-US" altLang="en-US" dirty="0"/>
              <a:t>  </a:t>
            </a:r>
            <a:r>
              <a:rPr lang="en-US" altLang="en-US" i="1" dirty="0" err="1"/>
              <a:t>p</a:t>
            </a:r>
            <a:r>
              <a:rPr lang="en-US" altLang="en-US" baseline="-25000" dirty="0" err="1"/>
              <a:t>1</a:t>
            </a:r>
            <a:r>
              <a:rPr lang="en-US" altLang="en-US" dirty="0"/>
              <a:t> = </a:t>
            </a:r>
            <a:r>
              <a:rPr lang="en-US" altLang="en-US" i="1" dirty="0" err="1"/>
              <a:t>p</a:t>
            </a:r>
            <a:r>
              <a:rPr lang="en-US" altLang="en-US" baseline="-25000" dirty="0" err="1"/>
              <a:t>2</a:t>
            </a:r>
            <a:endParaRPr lang="en-US" altLang="en-US" baseline="-25000" dirty="0"/>
          </a:p>
          <a:p>
            <a:pPr defTabSz="577850">
              <a:buFontTx/>
              <a:buAutoNum type="arabicPeriod"/>
            </a:pPr>
            <a:r>
              <a:rPr lang="en-US" altLang="en-US" dirty="0"/>
              <a:t>  </a:t>
            </a:r>
            <a:r>
              <a:rPr lang="en-US" altLang="en-US" i="1" dirty="0" err="1"/>
              <a:t>p</a:t>
            </a:r>
            <a:r>
              <a:rPr lang="en-US" altLang="en-US" baseline="-25000" dirty="0" err="1"/>
              <a:t>1</a:t>
            </a:r>
            <a:r>
              <a:rPr lang="en-US" altLang="en-US" dirty="0"/>
              <a:t> &gt; </a:t>
            </a:r>
            <a:r>
              <a:rPr lang="en-US" altLang="en-US" i="1" dirty="0" err="1"/>
              <a:t>p</a:t>
            </a:r>
            <a:r>
              <a:rPr lang="en-US" altLang="en-US" baseline="-25000" dirty="0" err="1"/>
              <a:t>2</a:t>
            </a:r>
            <a:endParaRPr lang="en-US" altLang="en-US" baseline="-25000" dirty="0"/>
          </a:p>
          <a:p>
            <a:pPr defTabSz="577850">
              <a:buFontTx/>
              <a:buAutoNum type="arabicPeriod"/>
            </a:pPr>
            <a:r>
              <a:rPr lang="en-US" altLang="en-US" dirty="0"/>
              <a:t>  </a:t>
            </a:r>
            <a:r>
              <a:rPr lang="en-US" altLang="en-US" i="1" dirty="0" err="1"/>
              <a:t>p</a:t>
            </a:r>
            <a:r>
              <a:rPr lang="en-US" altLang="en-US" baseline="-25000" dirty="0" err="1"/>
              <a:t>1</a:t>
            </a:r>
            <a:r>
              <a:rPr lang="en-US" altLang="en-US" dirty="0"/>
              <a:t> </a:t>
            </a:r>
            <a:r>
              <a:rPr lang="en-US" altLang="en-US" dirty="0">
                <a:cs typeface="Arial" panose="020B0604020202020204" pitchFamily="34" charset="0"/>
              </a:rPr>
              <a:t>≥</a:t>
            </a:r>
            <a:r>
              <a:rPr lang="en-US" altLang="en-US" dirty="0"/>
              <a:t> </a:t>
            </a:r>
            <a:r>
              <a:rPr lang="en-US" altLang="en-US" i="1" dirty="0" err="1"/>
              <a:t>p</a:t>
            </a:r>
            <a:r>
              <a:rPr lang="en-US" altLang="en-US" baseline="-25000" dirty="0" err="1"/>
              <a:t>2</a:t>
            </a:r>
            <a:endParaRPr lang="en-US" altLang="en-US" baseline="-25000" dirty="0"/>
          </a:p>
          <a:p>
            <a:pPr defTabSz="577850">
              <a:buFontTx/>
              <a:buAutoNum type="arabicPeriod"/>
            </a:pPr>
            <a:r>
              <a:rPr lang="en-US" altLang="en-US" b="1" dirty="0"/>
              <a:t>  not enough information given to tell</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199" y="1371600"/>
            <a:ext cx="8017099" cy="1500389"/>
          </a:xfrm>
        </p:spPr>
        <p:txBody>
          <a:bodyPr>
            <a:normAutofit/>
          </a:bodyPr>
          <a:lstStyle/>
          <a:p>
            <a:pPr marL="0" indent="0">
              <a:buNone/>
            </a:pPr>
            <a:r>
              <a:rPr lang="en-US" altLang="en-US" dirty="0"/>
              <a:t>Object 1 has more kinetic energy than Object 2. How do the magnitudes of their momenta compare?</a:t>
            </a:r>
            <a:endParaRPr lang="el-GR" altLang="en-US" dirty="0">
              <a:cs typeface="Arial" panose="020B0604020202020204" pitchFamily="34" charset="0"/>
            </a:endParaRPr>
          </a:p>
        </p:txBody>
      </p:sp>
      <p:sp>
        <p:nvSpPr>
          <p:cNvPr id="2" name="Title 1"/>
          <p:cNvSpPr>
            <a:spLocks noGrp="1"/>
          </p:cNvSpPr>
          <p:nvPr>
            <p:ph type="title"/>
          </p:nvPr>
        </p:nvSpPr>
        <p:spPr/>
        <p:txBody>
          <a:bodyPr/>
          <a:lstStyle/>
          <a:p>
            <a:r>
              <a:rPr lang="en-US" dirty="0"/>
              <a:t>Reading Question 1-1</a:t>
            </a:r>
          </a:p>
        </p:txBody>
      </p:sp>
    </p:spTree>
    <p:extLst>
      <p:ext uri="{BB962C8B-B14F-4D97-AF65-F5344CB8AC3E}">
        <p14:creationId xmlns:p14="http://schemas.microsoft.com/office/powerpoint/2010/main" val="948871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Perfectly Inelastic Collisions</a:t>
            </a:r>
          </a:p>
        </p:txBody>
      </p:sp>
      <p:graphicFrame>
        <p:nvGraphicFramePr>
          <p:cNvPr id="6" name="Object 5"/>
          <p:cNvGraphicFramePr>
            <a:graphicFrameLocks noChangeAspect="1"/>
          </p:cNvGraphicFramePr>
          <p:nvPr>
            <p:extLst>
              <p:ext uri="{D42A27DB-BD31-4B8C-83A1-F6EECF244321}">
                <p14:modId xmlns:p14="http://schemas.microsoft.com/office/powerpoint/2010/main" val="2417869491"/>
              </p:ext>
            </p:extLst>
          </p:nvPr>
        </p:nvGraphicFramePr>
        <p:xfrm>
          <a:off x="4071938" y="1789802"/>
          <a:ext cx="4418012" cy="669925"/>
        </p:xfrm>
        <a:graphic>
          <a:graphicData uri="http://schemas.openxmlformats.org/presentationml/2006/ole">
            <mc:AlternateContent xmlns:mc="http://schemas.openxmlformats.org/markup-compatibility/2006">
              <mc:Choice xmlns:v="urn:schemas-microsoft-com:vml" Requires="v">
                <p:oleObj spid="_x0000_s49259" name="Equation" r:id="rId4" imgW="1409400" imgH="215640" progId="Equation.DSMT4">
                  <p:embed/>
                </p:oleObj>
              </mc:Choice>
              <mc:Fallback>
                <p:oleObj name="Equation" r:id="rId4" imgW="1409400" imgH="215640" progId="Equation.DSMT4">
                  <p:embed/>
                  <p:pic>
                    <p:nvPicPr>
                      <p:cNvPr id="0" name=""/>
                      <p:cNvPicPr>
                        <a:picLocks noChangeAspect="1" noChangeArrowheads="1"/>
                      </p:cNvPicPr>
                      <p:nvPr/>
                    </p:nvPicPr>
                    <p:blipFill>
                      <a:blip r:embed="rId5"/>
                      <a:srcRect/>
                      <a:stretch>
                        <a:fillRect/>
                      </a:stretch>
                    </p:blipFill>
                    <p:spPr bwMode="auto">
                      <a:xfrm>
                        <a:off x="4071938" y="1789802"/>
                        <a:ext cx="4418012" cy="66992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03113388"/>
              </p:ext>
            </p:extLst>
          </p:nvPr>
        </p:nvGraphicFramePr>
        <p:xfrm>
          <a:off x="4579938" y="3085747"/>
          <a:ext cx="2944812" cy="1184275"/>
        </p:xfrm>
        <a:graphic>
          <a:graphicData uri="http://schemas.openxmlformats.org/presentationml/2006/ole">
            <mc:AlternateContent xmlns:mc="http://schemas.openxmlformats.org/markup-compatibility/2006">
              <mc:Choice xmlns:v="urn:schemas-microsoft-com:vml" Requires="v">
                <p:oleObj spid="_x0000_s49260" name="Equation" r:id="rId6" imgW="939600" imgH="380880" progId="Equation.DSMT4">
                  <p:embed/>
                </p:oleObj>
              </mc:Choice>
              <mc:Fallback>
                <p:oleObj name="Equation" r:id="rId6" imgW="939600" imgH="380880" progId="Equation.DSMT4">
                  <p:embed/>
                  <p:pic>
                    <p:nvPicPr>
                      <p:cNvPr id="0" name=""/>
                      <p:cNvPicPr>
                        <a:picLocks noChangeAspect="1" noChangeArrowheads="1"/>
                      </p:cNvPicPr>
                      <p:nvPr/>
                    </p:nvPicPr>
                    <p:blipFill>
                      <a:blip r:embed="rId7"/>
                      <a:srcRect/>
                      <a:stretch>
                        <a:fillRect/>
                      </a:stretch>
                    </p:blipFill>
                    <p:spPr bwMode="auto">
                      <a:xfrm>
                        <a:off x="4579938" y="3085747"/>
                        <a:ext cx="2944812" cy="1184275"/>
                      </a:xfrm>
                      <a:prstGeom prst="rect">
                        <a:avLst/>
                      </a:prstGeom>
                      <a:noFill/>
                    </p:spPr>
                  </p:pic>
                </p:oleObj>
              </mc:Fallback>
            </mc:AlternateContent>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7044" y="1392382"/>
            <a:ext cx="2622054" cy="5187462"/>
          </a:xfrm>
          <a:prstGeom prst="rect">
            <a:avLst/>
          </a:prstGeom>
        </p:spPr>
      </p:pic>
    </p:spTree>
    <p:extLst>
      <p:ext uri="{BB962C8B-B14F-4D97-AF65-F5344CB8AC3E}">
        <p14:creationId xmlns:p14="http://schemas.microsoft.com/office/powerpoint/2010/main" val="312084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3826187"/>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0</a:t>
            </a:r>
            <a:endParaRPr lang="en-US" altLang="en-US" sz="2800" i="1" dirty="0">
              <a:latin typeface="Times New Roman" panose="02020603050405020304" pitchFamily="18" charset="0"/>
              <a:cs typeface="Times New Roman" panose="02020603050405020304" pitchFamily="18" charset="0"/>
            </a:endParaRPr>
          </a:p>
          <a:p>
            <a:pPr marL="609600" indent="-609600">
              <a:buClr>
                <a:schemeClr val="tx1"/>
              </a:buClr>
              <a:buFontTx/>
              <a:buAutoNum type="arabicPeriod"/>
            </a:pPr>
            <a:r>
              <a:rPr lang="en-US" altLang="en-US" sz="2800" i="1" dirty="0">
                <a:latin typeface="Times New Roman" panose="02020603050405020304" pitchFamily="18" charset="0"/>
                <a:cs typeface="Times New Roman" panose="02020603050405020304" pitchFamily="18" charset="0"/>
              </a:rPr>
              <a:t>v</a:t>
            </a:r>
            <a:r>
              <a:rPr lang="en-US" altLang="en-US" sz="2800" dirty="0">
                <a:latin typeface="Times New Roman" panose="02020603050405020304" pitchFamily="18" charset="0"/>
                <a:cs typeface="Times New Roman" panose="02020603050405020304" pitchFamily="18" charset="0"/>
              </a:rPr>
              <a:t>/2</a:t>
            </a:r>
          </a:p>
          <a:p>
            <a:pPr marL="609600" indent="-609600">
              <a:buClr>
                <a:schemeClr val="tx1"/>
              </a:buClr>
              <a:buFontTx/>
              <a:buAutoNum type="arabicPeriod"/>
            </a:pPr>
            <a:r>
              <a:rPr lang="en-US" altLang="en-US" sz="2800" i="1" dirty="0">
                <a:latin typeface="Times New Roman" panose="02020603050405020304" pitchFamily="18" charset="0"/>
                <a:cs typeface="Times New Roman" panose="02020603050405020304" pitchFamily="18" charset="0"/>
              </a:rPr>
              <a:t>v</a:t>
            </a:r>
          </a:p>
          <a:p>
            <a:pPr marL="609600" indent="-609600">
              <a:buClr>
                <a:schemeClr val="tx1"/>
              </a:buClr>
              <a:buFontTx/>
              <a:buAutoNum type="arabicPeriod"/>
            </a:pPr>
            <a:r>
              <a:rPr lang="en-US" altLang="en-US" sz="2800" dirty="0" err="1">
                <a:latin typeface="Times New Roman" panose="02020603050405020304" pitchFamily="18" charset="0"/>
                <a:cs typeface="Times New Roman" panose="02020603050405020304" pitchFamily="18" charset="0"/>
              </a:rPr>
              <a:t>2</a:t>
            </a:r>
            <a:r>
              <a:rPr lang="en-US" altLang="en-US" sz="2800" i="1" dirty="0" err="1">
                <a:latin typeface="Times New Roman" panose="02020603050405020304" pitchFamily="18" charset="0"/>
                <a:cs typeface="Times New Roman" panose="02020603050405020304" pitchFamily="18" charset="0"/>
              </a:rPr>
              <a:t>v</a:t>
            </a:r>
            <a:endParaRPr lang="en-US" alt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457200" y="1371600"/>
            <a:ext cx="8046720" cy="2246769"/>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An object of mass </a:t>
            </a:r>
            <a:r>
              <a:rPr lang="en-US" altLang="en-US" sz="2800" i="1" dirty="0">
                <a:latin typeface="Times New Roman" panose="02020603050405020304" pitchFamily="18" charset="0"/>
                <a:cs typeface="Times New Roman" panose="02020603050405020304" pitchFamily="18" charset="0"/>
              </a:rPr>
              <a:t>m </a:t>
            </a:r>
            <a:r>
              <a:rPr lang="en-US" altLang="en-US" sz="2800" dirty="0">
                <a:latin typeface="Times New Roman" panose="02020603050405020304" pitchFamily="18" charset="0"/>
                <a:cs typeface="Times New Roman" panose="02020603050405020304" pitchFamily="18" charset="0"/>
              </a:rPr>
              <a:t>moves to the right with a speed </a:t>
            </a:r>
            <a:r>
              <a:rPr lang="en-US" altLang="en-US" sz="2800" i="1" dirty="0">
                <a:latin typeface="Times New Roman" panose="02020603050405020304" pitchFamily="18" charset="0"/>
                <a:cs typeface="Times New Roman" panose="02020603050405020304" pitchFamily="18" charset="0"/>
              </a:rPr>
              <a:t>v</a:t>
            </a:r>
            <a:r>
              <a:rPr lang="en-US" altLang="en-US" sz="2800" dirty="0">
                <a:latin typeface="Times New Roman" panose="02020603050405020304" pitchFamily="18" charset="0"/>
                <a:cs typeface="Times New Roman" panose="02020603050405020304" pitchFamily="18" charset="0"/>
              </a:rPr>
              <a:t>. It collides head-on with an object of mass </a:t>
            </a:r>
            <a:r>
              <a:rPr lang="en-US" altLang="en-US" sz="2800" dirty="0" err="1">
                <a:latin typeface="Times New Roman" panose="02020603050405020304" pitchFamily="18" charset="0"/>
                <a:cs typeface="Times New Roman" panose="02020603050405020304" pitchFamily="18" charset="0"/>
              </a:rPr>
              <a:t>3</a:t>
            </a:r>
            <a:r>
              <a:rPr lang="en-US" altLang="en-US" sz="2800" i="1" dirty="0" err="1">
                <a:latin typeface="Times New Roman" panose="02020603050405020304" pitchFamily="18" charset="0"/>
                <a:cs typeface="Times New Roman" panose="02020603050405020304" pitchFamily="18" charset="0"/>
              </a:rPr>
              <a:t>m</a:t>
            </a:r>
            <a:r>
              <a:rPr lang="en-US" altLang="en-US" sz="2800" dirty="0">
                <a:latin typeface="Times New Roman" panose="02020603050405020304" pitchFamily="18" charset="0"/>
                <a:cs typeface="Times New Roman" panose="02020603050405020304" pitchFamily="18" charset="0"/>
              </a:rPr>
              <a:t> moving with speed </a:t>
            </a:r>
            <a:r>
              <a:rPr lang="en-US" altLang="en-US" sz="2800" i="1" dirty="0">
                <a:latin typeface="Times New Roman" panose="02020603050405020304" pitchFamily="18" charset="0"/>
                <a:cs typeface="Times New Roman" panose="02020603050405020304" pitchFamily="18" charset="0"/>
              </a:rPr>
              <a:t>v</a:t>
            </a:r>
            <a:r>
              <a:rPr lang="en-US" altLang="en-US" sz="2800" dirty="0">
                <a:latin typeface="Times New Roman" panose="02020603050405020304" pitchFamily="18" charset="0"/>
                <a:cs typeface="Times New Roman" panose="02020603050405020304" pitchFamily="18" charset="0"/>
              </a:rPr>
              <a:t>/3 in the opposite direction. If the two objects stick together, what is the speed of the combined object, of mass </a:t>
            </a:r>
            <a:r>
              <a:rPr lang="en-US" altLang="en-US" sz="2800" dirty="0" err="1">
                <a:latin typeface="Times New Roman" panose="02020603050405020304" pitchFamily="18" charset="0"/>
                <a:cs typeface="Times New Roman" panose="02020603050405020304" pitchFamily="18" charset="0"/>
              </a:rPr>
              <a:t>4</a:t>
            </a:r>
            <a:r>
              <a:rPr lang="en-US" altLang="en-US" sz="2800" i="1" dirty="0" err="1">
                <a:latin typeface="Times New Roman" panose="02020603050405020304" pitchFamily="18" charset="0"/>
                <a:cs typeface="Times New Roman" panose="02020603050405020304" pitchFamily="18" charset="0"/>
              </a:rPr>
              <a:t>m</a:t>
            </a:r>
            <a:r>
              <a:rPr lang="en-US" altLang="en-US" sz="2800" dirty="0">
                <a:latin typeface="Times New Roman" panose="02020603050405020304" pitchFamily="18" charset="0"/>
                <a:cs typeface="Times New Roman" panose="02020603050405020304" pitchFamily="18" charset="0"/>
              </a:rPr>
              <a:t>, after the collision?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690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3395300"/>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elastic</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inelastic</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perfectly inelastic</a:t>
            </a:r>
          </a:p>
        </p:txBody>
      </p:sp>
      <p:sp>
        <p:nvSpPr>
          <p:cNvPr id="4" name="Rectangle 3"/>
          <p:cNvSpPr/>
          <p:nvPr/>
        </p:nvSpPr>
        <p:spPr>
          <a:xfrm>
            <a:off x="457200" y="1371600"/>
            <a:ext cx="7940842" cy="1815882"/>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A skater is using very low-friction rollerblades. A friend throws a Frisbee at her, on the straight line along which she is coasting. She catches the Frisbee and holds it. What type of collision is this?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560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2964413"/>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elastic</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inelastic</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perfectly inelastic</a:t>
            </a:r>
          </a:p>
        </p:txBody>
      </p:sp>
      <p:sp>
        <p:nvSpPr>
          <p:cNvPr id="4" name="Rectangle 3"/>
          <p:cNvSpPr/>
          <p:nvPr/>
        </p:nvSpPr>
        <p:spPr>
          <a:xfrm>
            <a:off x="457200" y="1371600"/>
            <a:ext cx="7940842" cy="1384995"/>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This time, the skater tries to catch the Frisbee, but it bounces off her hands and falls to the ground in front of her. What type of collision is this?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3402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Rectangle 3"/>
          <p:cNvSpPr/>
          <p:nvPr/>
        </p:nvSpPr>
        <p:spPr>
          <a:xfrm>
            <a:off x="457200" y="1371600"/>
            <a:ext cx="7940842" cy="1384995"/>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Now, the skater catches the Frisbee and immediately throws it back with the same speed (relative to the ground) to her friend. What type of collision is this?</a:t>
            </a:r>
            <a:endParaRPr lang="en-US" sz="2800" dirty="0">
              <a:latin typeface="Times New Roman" panose="02020603050405020304" pitchFamily="18" charset="0"/>
              <a:cs typeface="Times New Roman" panose="02020603050405020304" pitchFamily="18" charset="0"/>
            </a:endParaRPr>
          </a:p>
        </p:txBody>
      </p:sp>
      <p:sp>
        <p:nvSpPr>
          <p:cNvPr id="7" name="TPAnswers"/>
          <p:cNvSpPr txBox="1">
            <a:spLocks noChangeArrowheads="1"/>
          </p:cNvSpPr>
          <p:nvPr>
            <p:custDataLst>
              <p:tags r:id="rId1"/>
            </p:custDataLst>
          </p:nvPr>
        </p:nvSpPr>
        <p:spPr>
          <a:xfrm>
            <a:off x="457200" y="2964413"/>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elastic</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inelastic</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perfectly inelastic</a:t>
            </a:r>
          </a:p>
        </p:txBody>
      </p:sp>
    </p:spTree>
    <p:extLst>
      <p:ext uri="{BB962C8B-B14F-4D97-AF65-F5344CB8AC3E}">
        <p14:creationId xmlns:p14="http://schemas.microsoft.com/office/powerpoint/2010/main" val="2883251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3247060"/>
            <a:ext cx="7385671" cy="3049711"/>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 objects must have momenta with the same magnitude but opposite directions.</a:t>
            </a:r>
          </a:p>
          <a:p>
            <a:pPr marL="457200" indent="-4572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 objects must have the same mass.</a:t>
            </a:r>
          </a:p>
          <a:p>
            <a:pPr marL="457200" indent="-4572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 objects must have the same velocity.</a:t>
            </a:r>
          </a:p>
          <a:p>
            <a:pPr marL="457200" indent="-4572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 objects must have the same speed, with velocity vectors in opposite directions.</a:t>
            </a:r>
          </a:p>
        </p:txBody>
      </p:sp>
      <p:sp>
        <p:nvSpPr>
          <p:cNvPr id="4" name="Rectangle 3"/>
          <p:cNvSpPr/>
          <p:nvPr/>
        </p:nvSpPr>
        <p:spPr>
          <a:xfrm>
            <a:off x="457200" y="1371600"/>
            <a:ext cx="7940842" cy="1815882"/>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In a perfectly inelastic one-dimensional collision between two objects, what condition alone is necessary so that </a:t>
            </a:r>
            <a:r>
              <a:rPr lang="en-US" altLang="en-US" sz="2800" i="1" dirty="0">
                <a:latin typeface="Times New Roman" panose="02020603050405020304" pitchFamily="18" charset="0"/>
                <a:cs typeface="Times New Roman" panose="02020603050405020304" pitchFamily="18" charset="0"/>
              </a:rPr>
              <a:t>all</a:t>
            </a:r>
            <a:r>
              <a:rPr lang="en-US" altLang="en-US" sz="2800" dirty="0">
                <a:latin typeface="Times New Roman" panose="02020603050405020304" pitchFamily="18" charset="0"/>
                <a:cs typeface="Times New Roman" panose="02020603050405020304" pitchFamily="18" charset="0"/>
              </a:rPr>
              <a:t> of the original kinetic energy of the system is gone after the collision?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542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Elastic Collisions</a:t>
            </a:r>
          </a:p>
        </p:txBody>
      </p:sp>
      <p:graphicFrame>
        <p:nvGraphicFramePr>
          <p:cNvPr id="6" name="Object 5"/>
          <p:cNvGraphicFramePr>
            <a:graphicFrameLocks noChangeAspect="1"/>
          </p:cNvGraphicFramePr>
          <p:nvPr>
            <p:extLst>
              <p:ext uri="{D42A27DB-BD31-4B8C-83A1-F6EECF244321}">
                <p14:modId xmlns:p14="http://schemas.microsoft.com/office/powerpoint/2010/main" val="2379460788"/>
              </p:ext>
            </p:extLst>
          </p:nvPr>
        </p:nvGraphicFramePr>
        <p:xfrm>
          <a:off x="2263775" y="4985192"/>
          <a:ext cx="4616450" cy="631825"/>
        </p:xfrm>
        <a:graphic>
          <a:graphicData uri="http://schemas.openxmlformats.org/presentationml/2006/ole">
            <mc:AlternateContent xmlns:mc="http://schemas.openxmlformats.org/markup-compatibility/2006">
              <mc:Choice xmlns:v="urn:schemas-microsoft-com:vml" Requires="v">
                <p:oleObj spid="_x0000_s50337" name="Equation" r:id="rId4" imgW="1473120" imgH="203040" progId="Equation.DSMT4">
                  <p:embed/>
                </p:oleObj>
              </mc:Choice>
              <mc:Fallback>
                <p:oleObj name="Equation" r:id="rId4" imgW="1473120" imgH="203040" progId="Equation.DSMT4">
                  <p:embed/>
                  <p:pic>
                    <p:nvPicPr>
                      <p:cNvPr id="0" name=""/>
                      <p:cNvPicPr>
                        <a:picLocks noChangeAspect="1" noChangeArrowheads="1"/>
                      </p:cNvPicPr>
                      <p:nvPr/>
                    </p:nvPicPr>
                    <p:blipFill>
                      <a:blip r:embed="rId5"/>
                      <a:srcRect/>
                      <a:stretch>
                        <a:fillRect/>
                      </a:stretch>
                    </p:blipFill>
                    <p:spPr bwMode="auto">
                      <a:xfrm>
                        <a:off x="2263775" y="4985192"/>
                        <a:ext cx="4616450" cy="631825"/>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02431390"/>
              </p:ext>
            </p:extLst>
          </p:nvPr>
        </p:nvGraphicFramePr>
        <p:xfrm>
          <a:off x="1388269" y="5656263"/>
          <a:ext cx="6367462" cy="1065212"/>
        </p:xfrm>
        <a:graphic>
          <a:graphicData uri="http://schemas.openxmlformats.org/presentationml/2006/ole">
            <mc:AlternateContent xmlns:mc="http://schemas.openxmlformats.org/markup-compatibility/2006">
              <mc:Choice xmlns:v="urn:schemas-microsoft-com:vml" Requires="v">
                <p:oleObj spid="_x0000_s50338" name="Equation" r:id="rId6" imgW="2031840" imgH="342720" progId="Equation.DSMT4">
                  <p:embed/>
                </p:oleObj>
              </mc:Choice>
              <mc:Fallback>
                <p:oleObj name="Equation" r:id="rId6" imgW="2031840" imgH="342720" progId="Equation.DSMT4">
                  <p:embed/>
                  <p:pic>
                    <p:nvPicPr>
                      <p:cNvPr id="0" name=""/>
                      <p:cNvPicPr>
                        <a:picLocks noChangeAspect="1" noChangeArrowheads="1"/>
                      </p:cNvPicPr>
                      <p:nvPr/>
                    </p:nvPicPr>
                    <p:blipFill>
                      <a:blip r:embed="rId7"/>
                      <a:srcRect/>
                      <a:stretch>
                        <a:fillRect/>
                      </a:stretch>
                    </p:blipFill>
                    <p:spPr bwMode="auto">
                      <a:xfrm>
                        <a:off x="1388269" y="5656263"/>
                        <a:ext cx="6367462" cy="1065212"/>
                      </a:xfrm>
                      <a:prstGeom prst="rect">
                        <a:avLst/>
                      </a:prstGeom>
                      <a:noFill/>
                    </p:spPr>
                  </p:pic>
                </p:oleObj>
              </mc:Fallback>
            </mc:AlternateContent>
          </a:graphicData>
        </a:graphic>
      </p:graphicFrame>
      <p:pic>
        <p:nvPicPr>
          <p:cNvPr id="3" name="Picture 2"/>
          <p:cNvPicPr>
            <a:picLocks noChangeAspect="1"/>
          </p:cNvPicPr>
          <p:nvPr/>
        </p:nvPicPr>
        <p:blipFill>
          <a:blip r:embed="rId8"/>
          <a:stretch>
            <a:fillRect/>
          </a:stretch>
        </p:blipFill>
        <p:spPr>
          <a:xfrm>
            <a:off x="363415" y="2016448"/>
            <a:ext cx="3999279" cy="2787149"/>
          </a:xfrm>
          <a:prstGeom prst="rect">
            <a:avLst/>
          </a:prstGeom>
        </p:spPr>
      </p:pic>
      <p:pic>
        <p:nvPicPr>
          <p:cNvPr id="5" name="Picture 4"/>
          <p:cNvPicPr>
            <a:picLocks noChangeAspect="1"/>
          </p:cNvPicPr>
          <p:nvPr/>
        </p:nvPicPr>
        <p:blipFill>
          <a:blip r:embed="rId9"/>
          <a:stretch>
            <a:fillRect/>
          </a:stretch>
        </p:blipFill>
        <p:spPr>
          <a:xfrm>
            <a:off x="4783015" y="1570193"/>
            <a:ext cx="3903785" cy="3046547"/>
          </a:xfrm>
          <a:prstGeom prst="rect">
            <a:avLst/>
          </a:prstGeom>
        </p:spPr>
      </p:pic>
    </p:spTree>
    <p:extLst>
      <p:ext uri="{BB962C8B-B14F-4D97-AF65-F5344CB8AC3E}">
        <p14:creationId xmlns:p14="http://schemas.microsoft.com/office/powerpoint/2010/main" val="10872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Elastic Collisions</a:t>
            </a:r>
          </a:p>
        </p:txBody>
      </p:sp>
      <p:graphicFrame>
        <p:nvGraphicFramePr>
          <p:cNvPr id="6" name="Object 5"/>
          <p:cNvGraphicFramePr>
            <a:graphicFrameLocks noChangeAspect="1"/>
          </p:cNvGraphicFramePr>
          <p:nvPr>
            <p:extLst>
              <p:ext uri="{D42A27DB-BD31-4B8C-83A1-F6EECF244321}">
                <p14:modId xmlns:p14="http://schemas.microsoft.com/office/powerpoint/2010/main" val="384522468"/>
              </p:ext>
            </p:extLst>
          </p:nvPr>
        </p:nvGraphicFramePr>
        <p:xfrm>
          <a:off x="2263775" y="1371600"/>
          <a:ext cx="4616450" cy="631825"/>
        </p:xfrm>
        <a:graphic>
          <a:graphicData uri="http://schemas.openxmlformats.org/presentationml/2006/ole">
            <mc:AlternateContent xmlns:mc="http://schemas.openxmlformats.org/markup-compatibility/2006">
              <mc:Choice xmlns:v="urn:schemas-microsoft-com:vml" Requires="v">
                <p:oleObj spid="_x0000_s51688" name="Equation" r:id="rId4" imgW="1473120" imgH="203040" progId="Equation.DSMT4">
                  <p:embed/>
                </p:oleObj>
              </mc:Choice>
              <mc:Fallback>
                <p:oleObj name="Equation" r:id="rId4" imgW="1473120" imgH="203040" progId="Equation.DSMT4">
                  <p:embed/>
                  <p:pic>
                    <p:nvPicPr>
                      <p:cNvPr id="0" name=""/>
                      <p:cNvPicPr>
                        <a:picLocks noChangeAspect="1" noChangeArrowheads="1"/>
                      </p:cNvPicPr>
                      <p:nvPr/>
                    </p:nvPicPr>
                    <p:blipFill>
                      <a:blip r:embed="rId5"/>
                      <a:srcRect/>
                      <a:stretch>
                        <a:fillRect/>
                      </a:stretch>
                    </p:blipFill>
                    <p:spPr bwMode="auto">
                      <a:xfrm>
                        <a:off x="2263775" y="1371600"/>
                        <a:ext cx="4616450" cy="631825"/>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22768225"/>
              </p:ext>
            </p:extLst>
          </p:nvPr>
        </p:nvGraphicFramePr>
        <p:xfrm>
          <a:off x="1238501" y="2206777"/>
          <a:ext cx="6367462" cy="1065212"/>
        </p:xfrm>
        <a:graphic>
          <a:graphicData uri="http://schemas.openxmlformats.org/presentationml/2006/ole">
            <mc:AlternateContent xmlns:mc="http://schemas.openxmlformats.org/markup-compatibility/2006">
              <mc:Choice xmlns:v="urn:schemas-microsoft-com:vml" Requires="v">
                <p:oleObj spid="_x0000_s51689" name="Equation" r:id="rId6" imgW="2031840" imgH="342720" progId="Equation.DSMT4">
                  <p:embed/>
                </p:oleObj>
              </mc:Choice>
              <mc:Fallback>
                <p:oleObj name="Equation" r:id="rId6" imgW="2031840" imgH="342720" progId="Equation.DSMT4">
                  <p:embed/>
                  <p:pic>
                    <p:nvPicPr>
                      <p:cNvPr id="0" name=""/>
                      <p:cNvPicPr>
                        <a:picLocks noChangeAspect="1" noChangeArrowheads="1"/>
                      </p:cNvPicPr>
                      <p:nvPr/>
                    </p:nvPicPr>
                    <p:blipFill>
                      <a:blip r:embed="rId7"/>
                      <a:srcRect/>
                      <a:stretch>
                        <a:fillRect/>
                      </a:stretch>
                    </p:blipFill>
                    <p:spPr bwMode="auto">
                      <a:xfrm>
                        <a:off x="1238501" y="2206777"/>
                        <a:ext cx="6367462" cy="106521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17306546"/>
              </p:ext>
            </p:extLst>
          </p:nvPr>
        </p:nvGraphicFramePr>
        <p:xfrm>
          <a:off x="1905000" y="3452199"/>
          <a:ext cx="5133975" cy="749300"/>
        </p:xfrm>
        <a:graphic>
          <a:graphicData uri="http://schemas.openxmlformats.org/presentationml/2006/ole">
            <mc:AlternateContent xmlns:mc="http://schemas.openxmlformats.org/markup-compatibility/2006">
              <mc:Choice xmlns:v="urn:schemas-microsoft-com:vml" Requires="v">
                <p:oleObj spid="_x0000_s51690" name="Equation" r:id="rId8" imgW="1638000" imgH="241200" progId="Equation.DSMT4">
                  <p:embed/>
                </p:oleObj>
              </mc:Choice>
              <mc:Fallback>
                <p:oleObj name="Equation" r:id="rId8" imgW="1638000" imgH="241200" progId="Equation.DSMT4">
                  <p:embed/>
                  <p:pic>
                    <p:nvPicPr>
                      <p:cNvPr id="0" name=""/>
                      <p:cNvPicPr>
                        <a:picLocks noChangeAspect="1" noChangeArrowheads="1"/>
                      </p:cNvPicPr>
                      <p:nvPr/>
                    </p:nvPicPr>
                    <p:blipFill>
                      <a:blip r:embed="rId9"/>
                      <a:srcRect/>
                      <a:stretch>
                        <a:fillRect/>
                      </a:stretch>
                    </p:blipFill>
                    <p:spPr bwMode="auto">
                      <a:xfrm>
                        <a:off x="1905000" y="3452199"/>
                        <a:ext cx="5133975" cy="74930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73304119"/>
              </p:ext>
            </p:extLst>
          </p:nvPr>
        </p:nvGraphicFramePr>
        <p:xfrm>
          <a:off x="885825" y="4386793"/>
          <a:ext cx="7800975" cy="749300"/>
        </p:xfrm>
        <a:graphic>
          <a:graphicData uri="http://schemas.openxmlformats.org/presentationml/2006/ole">
            <mc:AlternateContent xmlns:mc="http://schemas.openxmlformats.org/markup-compatibility/2006">
              <mc:Choice xmlns:v="urn:schemas-microsoft-com:vml" Requires="v">
                <p:oleObj spid="_x0000_s51691" name="Equation" r:id="rId10" imgW="2489040" imgH="241200" progId="Equation.DSMT4">
                  <p:embed/>
                </p:oleObj>
              </mc:Choice>
              <mc:Fallback>
                <p:oleObj name="Equation" r:id="rId10" imgW="2489040" imgH="241200" progId="Equation.DSMT4">
                  <p:embed/>
                  <p:pic>
                    <p:nvPicPr>
                      <p:cNvPr id="0" name=""/>
                      <p:cNvPicPr>
                        <a:picLocks noChangeAspect="1" noChangeArrowheads="1"/>
                      </p:cNvPicPr>
                      <p:nvPr/>
                    </p:nvPicPr>
                    <p:blipFill>
                      <a:blip r:embed="rId11"/>
                      <a:srcRect/>
                      <a:stretch>
                        <a:fillRect/>
                      </a:stretch>
                    </p:blipFill>
                    <p:spPr bwMode="auto">
                      <a:xfrm>
                        <a:off x="885825" y="4386793"/>
                        <a:ext cx="7800975" cy="749300"/>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47693793"/>
              </p:ext>
            </p:extLst>
          </p:nvPr>
        </p:nvGraphicFramePr>
        <p:xfrm>
          <a:off x="2163763" y="5133901"/>
          <a:ext cx="4616450" cy="749300"/>
        </p:xfrm>
        <a:graphic>
          <a:graphicData uri="http://schemas.openxmlformats.org/presentationml/2006/ole">
            <mc:AlternateContent xmlns:mc="http://schemas.openxmlformats.org/markup-compatibility/2006">
              <mc:Choice xmlns:v="urn:schemas-microsoft-com:vml" Requires="v">
                <p:oleObj spid="_x0000_s51692" name="Equation" r:id="rId12" imgW="1473120" imgH="241200" progId="Equation.DSMT4">
                  <p:embed/>
                </p:oleObj>
              </mc:Choice>
              <mc:Fallback>
                <p:oleObj name="Equation" r:id="rId12" imgW="1473120" imgH="241200" progId="Equation.DSMT4">
                  <p:embed/>
                  <p:pic>
                    <p:nvPicPr>
                      <p:cNvPr id="0" name=""/>
                      <p:cNvPicPr>
                        <a:picLocks noChangeAspect="1" noChangeArrowheads="1"/>
                      </p:cNvPicPr>
                      <p:nvPr/>
                    </p:nvPicPr>
                    <p:blipFill>
                      <a:blip r:embed="rId13"/>
                      <a:srcRect/>
                      <a:stretch>
                        <a:fillRect/>
                      </a:stretch>
                    </p:blipFill>
                    <p:spPr bwMode="auto">
                      <a:xfrm>
                        <a:off x="2163763" y="5133901"/>
                        <a:ext cx="4616450" cy="749300"/>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97731927"/>
              </p:ext>
            </p:extLst>
          </p:nvPr>
        </p:nvGraphicFramePr>
        <p:xfrm>
          <a:off x="2760662" y="6067525"/>
          <a:ext cx="3622675" cy="749300"/>
        </p:xfrm>
        <a:graphic>
          <a:graphicData uri="http://schemas.openxmlformats.org/presentationml/2006/ole">
            <mc:AlternateContent xmlns:mc="http://schemas.openxmlformats.org/markup-compatibility/2006">
              <mc:Choice xmlns:v="urn:schemas-microsoft-com:vml" Requires="v">
                <p:oleObj spid="_x0000_s51693" name="Equation" r:id="rId14" imgW="1155600" imgH="241200" progId="Equation.DSMT4">
                  <p:embed/>
                </p:oleObj>
              </mc:Choice>
              <mc:Fallback>
                <p:oleObj name="Equation" r:id="rId14" imgW="1155600" imgH="241200" progId="Equation.DSMT4">
                  <p:embed/>
                  <p:pic>
                    <p:nvPicPr>
                      <p:cNvPr id="0" name=""/>
                      <p:cNvPicPr>
                        <a:picLocks noChangeAspect="1" noChangeArrowheads="1"/>
                      </p:cNvPicPr>
                      <p:nvPr/>
                    </p:nvPicPr>
                    <p:blipFill>
                      <a:blip r:embed="rId15"/>
                      <a:srcRect/>
                      <a:stretch>
                        <a:fillRect/>
                      </a:stretch>
                    </p:blipFill>
                    <p:spPr bwMode="auto">
                      <a:xfrm>
                        <a:off x="2760662" y="6067525"/>
                        <a:ext cx="3622675" cy="749300"/>
                      </a:xfrm>
                      <a:prstGeom prst="rect">
                        <a:avLst/>
                      </a:prstGeom>
                      <a:noFill/>
                    </p:spPr>
                  </p:pic>
                </p:oleObj>
              </mc:Fallback>
            </mc:AlternateContent>
          </a:graphicData>
        </a:graphic>
      </p:graphicFrame>
    </p:spTree>
    <p:extLst>
      <p:ext uri="{BB962C8B-B14F-4D97-AF65-F5344CB8AC3E}">
        <p14:creationId xmlns:p14="http://schemas.microsoft.com/office/powerpoint/2010/main" val="89427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371600"/>
            <a:ext cx="7988969" cy="483209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1. Coordinates </a:t>
            </a:r>
          </a:p>
          <a:p>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2. Diagram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3. Conservation of Momentum </a:t>
            </a:r>
          </a:p>
          <a:p>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4. Conservation of Energy (Only for perfectly elastic collisions!)</a:t>
            </a:r>
          </a:p>
          <a:p>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5. Solve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4533"/>
          </a:xfrm>
          <a:prstGeom prst="rect">
            <a:avLst/>
          </a:prstGeom>
        </p:spPr>
      </p:pic>
      <p:sp>
        <p:nvSpPr>
          <p:cNvPr id="2" name="Title 1"/>
          <p:cNvSpPr>
            <a:spLocks noGrp="1"/>
          </p:cNvSpPr>
          <p:nvPr>
            <p:ph type="title"/>
          </p:nvPr>
        </p:nvSpPr>
        <p:spPr/>
        <p:txBody>
          <a:bodyPr>
            <a:normAutofit fontScale="90000"/>
          </a:bodyPr>
          <a:lstStyle/>
          <a:p>
            <a:r>
              <a:rPr lang="en-US" dirty="0"/>
              <a:t>Problem-Solving Strategy: </a:t>
            </a:r>
            <a:br>
              <a:rPr lang="en-US" dirty="0"/>
            </a:br>
            <a:r>
              <a:rPr lang="en-US" dirty="0"/>
              <a:t>One-Dimensional Collisions</a:t>
            </a:r>
          </a:p>
        </p:txBody>
      </p:sp>
      <p:graphicFrame>
        <p:nvGraphicFramePr>
          <p:cNvPr id="6" name="Object 5"/>
          <p:cNvGraphicFramePr>
            <a:graphicFrameLocks noChangeAspect="1"/>
          </p:cNvGraphicFramePr>
          <p:nvPr>
            <p:extLst>
              <p:ext uri="{D42A27DB-BD31-4B8C-83A1-F6EECF244321}">
                <p14:modId xmlns:p14="http://schemas.microsoft.com/office/powerpoint/2010/main" val="2024909820"/>
              </p:ext>
            </p:extLst>
          </p:nvPr>
        </p:nvGraphicFramePr>
        <p:xfrm>
          <a:off x="2263774" y="3628452"/>
          <a:ext cx="4616450" cy="631825"/>
        </p:xfrm>
        <a:graphic>
          <a:graphicData uri="http://schemas.openxmlformats.org/presentationml/2006/ole">
            <mc:AlternateContent xmlns:mc="http://schemas.openxmlformats.org/markup-compatibility/2006">
              <mc:Choice xmlns:v="urn:schemas-microsoft-com:vml" Requires="v">
                <p:oleObj spid="_x0000_s52382" name="Equation" r:id="rId5" imgW="1473120" imgH="203040" progId="Equation.DSMT4">
                  <p:embed/>
                </p:oleObj>
              </mc:Choice>
              <mc:Fallback>
                <p:oleObj name="Equation" r:id="rId5" imgW="1473120" imgH="203040" progId="Equation.DSMT4">
                  <p:embed/>
                  <p:pic>
                    <p:nvPicPr>
                      <p:cNvPr id="0" name=""/>
                      <p:cNvPicPr>
                        <a:picLocks noChangeAspect="1" noChangeArrowheads="1"/>
                      </p:cNvPicPr>
                      <p:nvPr/>
                    </p:nvPicPr>
                    <p:blipFill>
                      <a:blip r:embed="rId6"/>
                      <a:srcRect/>
                      <a:stretch>
                        <a:fillRect/>
                      </a:stretch>
                    </p:blipFill>
                    <p:spPr bwMode="auto">
                      <a:xfrm>
                        <a:off x="2263774" y="3628452"/>
                        <a:ext cx="4616450" cy="631825"/>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75136151"/>
              </p:ext>
            </p:extLst>
          </p:nvPr>
        </p:nvGraphicFramePr>
        <p:xfrm>
          <a:off x="2640346" y="5082024"/>
          <a:ext cx="3622675" cy="749300"/>
        </p:xfrm>
        <a:graphic>
          <a:graphicData uri="http://schemas.openxmlformats.org/presentationml/2006/ole">
            <mc:AlternateContent xmlns:mc="http://schemas.openxmlformats.org/markup-compatibility/2006">
              <mc:Choice xmlns:v="urn:schemas-microsoft-com:vml" Requires="v">
                <p:oleObj spid="_x0000_s52383" name="Equation" r:id="rId7" imgW="1155600" imgH="241200" progId="Equation.DSMT4">
                  <p:embed/>
                </p:oleObj>
              </mc:Choice>
              <mc:Fallback>
                <p:oleObj name="Equation" r:id="rId7" imgW="1155600" imgH="241200" progId="Equation.DSMT4">
                  <p:embed/>
                  <p:pic>
                    <p:nvPicPr>
                      <p:cNvPr id="0" name=""/>
                      <p:cNvPicPr>
                        <a:picLocks noChangeAspect="1" noChangeArrowheads="1"/>
                      </p:cNvPicPr>
                      <p:nvPr/>
                    </p:nvPicPr>
                    <p:blipFill>
                      <a:blip r:embed="rId8"/>
                      <a:srcRect/>
                      <a:stretch>
                        <a:fillRect/>
                      </a:stretch>
                    </p:blipFill>
                    <p:spPr bwMode="auto">
                      <a:xfrm>
                        <a:off x="2640346" y="5082024"/>
                        <a:ext cx="3622675" cy="749300"/>
                      </a:xfrm>
                      <a:prstGeom prst="rect">
                        <a:avLst/>
                      </a:prstGeom>
                      <a:noFill/>
                    </p:spPr>
                  </p:pic>
                </p:oleObj>
              </mc:Fallback>
            </mc:AlternateContent>
          </a:graphicData>
        </a:graphic>
      </p:graphicFrame>
    </p:spTree>
    <p:extLst>
      <p:ext uri="{BB962C8B-B14F-4D97-AF65-F5344CB8AC3E}">
        <p14:creationId xmlns:p14="http://schemas.microsoft.com/office/powerpoint/2010/main" val="4257304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73815" y="4254500"/>
            <a:ext cx="819637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altLang="en-US" sz="2800" dirty="0">
                <a:latin typeface="Times New Roman" panose="02020603050405020304" pitchFamily="18" charset="0"/>
                <a:cs typeface="Times New Roman" panose="02020603050405020304" pitchFamily="18" charset="0"/>
              </a:rPr>
              <a:t>1.  0         2.  </a:t>
            </a:r>
            <a:r>
              <a:rPr lang="en-US" altLang="en-US" sz="2800" i="1" dirty="0">
                <a:latin typeface="Times New Roman" panose="02020603050405020304" pitchFamily="18" charset="0"/>
                <a:cs typeface="Times New Roman" panose="02020603050405020304" pitchFamily="18" charset="0"/>
              </a:rPr>
              <a:t>v</a:t>
            </a:r>
            <a:r>
              <a:rPr lang="en-US" altLang="en-US" sz="2800" dirty="0">
                <a:latin typeface="Times New Roman" panose="02020603050405020304" pitchFamily="18" charset="0"/>
                <a:cs typeface="Times New Roman" panose="02020603050405020304" pitchFamily="18" charset="0"/>
              </a:rPr>
              <a:t>/2         3.  </a:t>
            </a:r>
            <a:r>
              <a:rPr lang="en-US" altLang="en-US" sz="2800" i="1" dirty="0">
                <a:latin typeface="Times New Roman" panose="02020603050405020304" pitchFamily="18" charset="0"/>
                <a:cs typeface="Times New Roman" panose="02020603050405020304" pitchFamily="18" charset="0"/>
              </a:rPr>
              <a:t>v         </a:t>
            </a:r>
            <a:r>
              <a:rPr lang="en-US" altLang="en-US" sz="2800" dirty="0">
                <a:latin typeface="Times New Roman" panose="02020603050405020304" pitchFamily="18" charset="0"/>
                <a:cs typeface="Times New Roman" panose="02020603050405020304" pitchFamily="18" charset="0"/>
              </a:rPr>
              <a:t>4. </a:t>
            </a:r>
            <a:r>
              <a:rPr lang="en-US" altLang="en-US" sz="2800" i="1"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3</a:t>
            </a:r>
            <a:r>
              <a:rPr lang="en-US" altLang="en-US" sz="2800" i="1" dirty="0" err="1">
                <a:latin typeface="Times New Roman" panose="02020603050405020304" pitchFamily="18" charset="0"/>
                <a:cs typeface="Times New Roman" panose="02020603050405020304" pitchFamily="18" charset="0"/>
              </a:rPr>
              <a:t>v</a:t>
            </a:r>
            <a:r>
              <a:rPr lang="en-US" altLang="en-US" sz="2800" i="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5.  </a:t>
            </a:r>
            <a:r>
              <a:rPr lang="en-US" altLang="en-US" sz="2800" dirty="0" err="1">
                <a:latin typeface="Times New Roman" panose="02020603050405020304" pitchFamily="18" charset="0"/>
                <a:cs typeface="Times New Roman" panose="02020603050405020304" pitchFamily="18" charset="0"/>
              </a:rPr>
              <a:t>2</a:t>
            </a:r>
            <a:r>
              <a:rPr lang="en-US" altLang="en-US" sz="2800" i="1" dirty="0" err="1">
                <a:latin typeface="Times New Roman" panose="02020603050405020304" pitchFamily="18" charset="0"/>
                <a:cs typeface="Times New Roman" panose="02020603050405020304" pitchFamily="18" charset="0"/>
              </a:rPr>
              <a:t>v</a:t>
            </a:r>
            <a:endParaRPr lang="en-US" altLang="en-US" sz="2800" i="1" dirty="0">
              <a:latin typeface="Times New Roman" panose="02020603050405020304" pitchFamily="18" charset="0"/>
              <a:cs typeface="Times New Roman" panose="02020603050405020304" pitchFamily="18" charset="0"/>
            </a:endParaRPr>
          </a:p>
        </p:txBody>
      </p:sp>
      <p:sp>
        <p:nvSpPr>
          <p:cNvPr id="4" name="Rectangle 3"/>
          <p:cNvSpPr/>
          <p:nvPr/>
        </p:nvSpPr>
        <p:spPr>
          <a:xfrm>
            <a:off x="457200" y="1371600"/>
            <a:ext cx="7940842" cy="2677656"/>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 bowling ball onboard a space station is floating at rest relative to the station and an astronaut nudges a Ping-Pong ball toward it at speed </a:t>
            </a:r>
            <a:r>
              <a:rPr lang="en-US" sz="2800" i="1" dirty="0">
                <a:latin typeface="Times New Roman" panose="02020603050405020304" pitchFamily="18" charset="0"/>
                <a:cs typeface="Times New Roman" panose="02020603050405020304" pitchFamily="18" charset="0"/>
              </a:rPr>
              <a:t>v</a:t>
            </a:r>
            <a:r>
              <a:rPr lang="en-US" sz="2800" dirty="0">
                <a:latin typeface="Times New Roman" panose="02020603050405020304" pitchFamily="18" charset="0"/>
                <a:cs typeface="Times New Roman" panose="02020603050405020304" pitchFamily="18" charset="0"/>
              </a:rPr>
              <a:t>, initiating a perfectly elastic head-on collision. Which answer is closest to the Ping-Pong ball’s speed after the collision?</a:t>
            </a:r>
          </a:p>
        </p:txBody>
      </p:sp>
    </p:spTree>
    <p:extLst>
      <p:ext uri="{BB962C8B-B14F-4D97-AF65-F5344CB8AC3E}">
        <p14:creationId xmlns:p14="http://schemas.microsoft.com/office/powerpoint/2010/main" val="2383051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804713"/>
            <a:ext cx="8330239" cy="3083761"/>
          </a:xfrm>
        </p:spPr>
        <p:txBody>
          <a:bodyPr>
            <a:normAutofit/>
          </a:bodyPr>
          <a:lstStyle/>
          <a:p>
            <a:pPr marL="609600" indent="-609600">
              <a:buClr>
                <a:schemeClr val="tx1"/>
              </a:buClr>
              <a:buFontTx/>
              <a:buAutoNum type="arabicPeriod"/>
            </a:pPr>
            <a:r>
              <a:rPr lang="en-US" altLang="en-US" dirty="0"/>
              <a:t>only the Earth.</a:t>
            </a:r>
          </a:p>
          <a:p>
            <a:pPr marL="609600" indent="-609600">
              <a:buClr>
                <a:schemeClr val="tx1"/>
              </a:buClr>
              <a:buFontTx/>
              <a:buAutoNum type="arabicPeriod"/>
            </a:pPr>
            <a:r>
              <a:rPr lang="en-US" altLang="en-US" dirty="0"/>
              <a:t>only the boulder.</a:t>
            </a:r>
          </a:p>
          <a:p>
            <a:pPr marL="609600" indent="-609600">
              <a:buClr>
                <a:schemeClr val="tx1"/>
              </a:buClr>
              <a:buFontTx/>
              <a:buAutoNum type="arabicPeriod"/>
            </a:pPr>
            <a:r>
              <a:rPr lang="en-US" altLang="en-US" dirty="0"/>
              <a:t>both the Earth and the boulder.</a:t>
            </a:r>
          </a:p>
          <a:p>
            <a:pPr marL="609600" indent="-609600">
              <a:buClr>
                <a:schemeClr val="tx1"/>
              </a:buClr>
              <a:buFontTx/>
              <a:buAutoNum type="arabicPeriod"/>
            </a:pPr>
            <a:r>
              <a:rPr lang="en-US" altLang="en-US" dirty="0"/>
              <a:t>none of these.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684167" cy="1431759"/>
          </a:xfrm>
        </p:spPr>
        <p:txBody>
          <a:bodyPr>
            <a:noAutofit/>
          </a:bodyPr>
          <a:lstStyle/>
          <a:p>
            <a:pPr marL="0" indent="0">
              <a:buNone/>
            </a:pPr>
            <a:r>
              <a:rPr lang="en-US" altLang="en-US" dirty="0"/>
              <a:t>A boulder falls off a cliff toward the ground with no air resistance. The isolated system for which momentum is conserved is</a:t>
            </a:r>
            <a:endParaRPr lang="en-US" dirty="0"/>
          </a:p>
        </p:txBody>
      </p:sp>
      <p:sp>
        <p:nvSpPr>
          <p:cNvPr id="2" name="Title 1"/>
          <p:cNvSpPr>
            <a:spLocks noGrp="1"/>
          </p:cNvSpPr>
          <p:nvPr>
            <p:ph type="title"/>
          </p:nvPr>
        </p:nvSpPr>
        <p:spPr/>
        <p:txBody>
          <a:bodyPr/>
          <a:lstStyle/>
          <a:p>
            <a:r>
              <a:rPr lang="en-US" dirty="0"/>
              <a:t>Reading Question 1-2</a:t>
            </a:r>
          </a:p>
        </p:txBody>
      </p:sp>
    </p:spTree>
    <p:extLst>
      <p:ext uri="{BB962C8B-B14F-4D97-AF65-F5344CB8AC3E}">
        <p14:creationId xmlns:p14="http://schemas.microsoft.com/office/powerpoint/2010/main" val="1020843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Glancing Collisions</a:t>
            </a:r>
          </a:p>
        </p:txBody>
      </p:sp>
      <p:graphicFrame>
        <p:nvGraphicFramePr>
          <p:cNvPr id="6" name="Object 5"/>
          <p:cNvGraphicFramePr>
            <a:graphicFrameLocks noChangeAspect="1"/>
          </p:cNvGraphicFramePr>
          <p:nvPr>
            <p:extLst>
              <p:ext uri="{D42A27DB-BD31-4B8C-83A1-F6EECF244321}">
                <p14:modId xmlns:p14="http://schemas.microsoft.com/office/powerpoint/2010/main" val="3601728337"/>
              </p:ext>
            </p:extLst>
          </p:nvPr>
        </p:nvGraphicFramePr>
        <p:xfrm>
          <a:off x="2077242" y="1371600"/>
          <a:ext cx="4935538" cy="1303338"/>
        </p:xfrm>
        <a:graphic>
          <a:graphicData uri="http://schemas.openxmlformats.org/presentationml/2006/ole">
            <mc:AlternateContent xmlns:mc="http://schemas.openxmlformats.org/markup-compatibility/2006">
              <mc:Choice xmlns:v="urn:schemas-microsoft-com:vml" Requires="v">
                <p:oleObj spid="_x0000_s53406" name="Equation" r:id="rId4" imgW="1574640" imgH="419040" progId="Equation.DSMT4">
                  <p:embed/>
                </p:oleObj>
              </mc:Choice>
              <mc:Fallback>
                <p:oleObj name="Equation" r:id="rId4" imgW="1574640" imgH="419040" progId="Equation.DSMT4">
                  <p:embed/>
                  <p:pic>
                    <p:nvPicPr>
                      <p:cNvPr id="0" name=""/>
                      <p:cNvPicPr>
                        <a:picLocks noChangeAspect="1" noChangeArrowheads="1"/>
                      </p:cNvPicPr>
                      <p:nvPr/>
                    </p:nvPicPr>
                    <p:blipFill>
                      <a:blip r:embed="rId5"/>
                      <a:srcRect/>
                      <a:stretch>
                        <a:fillRect/>
                      </a:stretch>
                    </p:blipFill>
                    <p:spPr bwMode="auto">
                      <a:xfrm>
                        <a:off x="2077242" y="1371600"/>
                        <a:ext cx="4935538" cy="1303338"/>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57373522"/>
              </p:ext>
            </p:extLst>
          </p:nvPr>
        </p:nvGraphicFramePr>
        <p:xfrm>
          <a:off x="531812" y="5507420"/>
          <a:ext cx="8080375" cy="1303338"/>
        </p:xfrm>
        <a:graphic>
          <a:graphicData uri="http://schemas.openxmlformats.org/presentationml/2006/ole">
            <mc:AlternateContent xmlns:mc="http://schemas.openxmlformats.org/markup-compatibility/2006">
              <mc:Choice xmlns:v="urn:schemas-microsoft-com:vml" Requires="v">
                <p:oleObj spid="_x0000_s53407" name="Equation" r:id="rId6" imgW="2577960" imgH="419040" progId="Equation.DSMT4">
                  <p:embed/>
                </p:oleObj>
              </mc:Choice>
              <mc:Fallback>
                <p:oleObj name="Equation" r:id="rId6" imgW="2577960" imgH="419040" progId="Equation.DSMT4">
                  <p:embed/>
                  <p:pic>
                    <p:nvPicPr>
                      <p:cNvPr id="0" name=""/>
                      <p:cNvPicPr>
                        <a:picLocks noChangeAspect="1" noChangeArrowheads="1"/>
                      </p:cNvPicPr>
                      <p:nvPr/>
                    </p:nvPicPr>
                    <p:blipFill>
                      <a:blip r:embed="rId7"/>
                      <a:srcRect/>
                      <a:stretch>
                        <a:fillRect/>
                      </a:stretch>
                    </p:blipFill>
                    <p:spPr bwMode="auto">
                      <a:xfrm>
                        <a:off x="531812" y="5507420"/>
                        <a:ext cx="8080375" cy="1303338"/>
                      </a:xfrm>
                      <a:prstGeom prst="rect">
                        <a:avLst/>
                      </a:prstGeom>
                      <a:noFill/>
                    </p:spPr>
                  </p:pic>
                </p:oleObj>
              </mc:Fallback>
            </mc:AlternateContent>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2003" y="2674938"/>
            <a:ext cx="5926015" cy="2847104"/>
          </a:xfrm>
          <a:prstGeom prst="rect">
            <a:avLst/>
          </a:prstGeom>
        </p:spPr>
      </p:pic>
    </p:spTree>
    <p:extLst>
      <p:ext uri="{BB962C8B-B14F-4D97-AF65-F5344CB8AC3E}">
        <p14:creationId xmlns:p14="http://schemas.microsoft.com/office/powerpoint/2010/main" val="14600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4533"/>
          </a:xfrm>
          <a:prstGeom prst="rect">
            <a:avLst/>
          </a:prstGeom>
        </p:spPr>
      </p:pic>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fontScale="90000"/>
          </a:bodyPr>
          <a:lstStyle/>
          <a:p>
            <a:r>
              <a:rPr lang="en-US" dirty="0"/>
              <a:t>Problem-Solving Strategy: </a:t>
            </a:r>
            <a:br>
              <a:rPr lang="en-US" dirty="0"/>
            </a:br>
            <a:r>
              <a:rPr lang="en-US" dirty="0"/>
              <a:t>Two-Dimensional Collisions</a:t>
            </a:r>
          </a:p>
        </p:txBody>
      </p:sp>
      <p:sp>
        <p:nvSpPr>
          <p:cNvPr id="3" name="Rectangle 2"/>
          <p:cNvSpPr/>
          <p:nvPr/>
        </p:nvSpPr>
        <p:spPr>
          <a:xfrm>
            <a:off x="457200" y="1371600"/>
            <a:ext cx="8101264" cy="483209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1. Coordinate Axes</a:t>
            </a:r>
          </a:p>
          <a:p>
            <a:r>
              <a:rPr lang="en-US" sz="2800" dirty="0">
                <a:latin typeface="Times New Roman" panose="02020603050405020304" pitchFamily="18" charset="0"/>
                <a:cs typeface="Times New Roman" panose="02020603050405020304" pitchFamily="18" charset="0"/>
              </a:rPr>
              <a:t>2. Diagram</a:t>
            </a:r>
          </a:p>
          <a:p>
            <a:r>
              <a:rPr lang="en-US" sz="2800" dirty="0">
                <a:latin typeface="Times New Roman" panose="02020603050405020304" pitchFamily="18" charset="0"/>
                <a:cs typeface="Times New Roman" panose="02020603050405020304" pitchFamily="18" charset="0"/>
              </a:rPr>
              <a:t>3. Conservation of Momentum</a:t>
            </a:r>
          </a:p>
          <a:p>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4. Conservation of Energy (</a:t>
            </a:r>
            <a:r>
              <a:rPr lang="en-US" sz="2800" i="1" dirty="0">
                <a:latin typeface="Times New Roman" panose="02020603050405020304" pitchFamily="18" charset="0"/>
                <a:cs typeface="Times New Roman" panose="02020603050405020304" pitchFamily="18" charset="0"/>
              </a:rPr>
              <a:t>Skip </a:t>
            </a:r>
            <a:r>
              <a:rPr lang="en-US" sz="2800" dirty="0">
                <a:latin typeface="Times New Roman" panose="02020603050405020304" pitchFamily="18" charset="0"/>
                <a:cs typeface="Times New Roman" panose="02020603050405020304" pitchFamily="18" charset="0"/>
              </a:rPr>
              <a:t>this step if the collision is not perfectly elastic.)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5. Solve</a:t>
            </a:r>
          </a:p>
        </p:txBody>
      </p:sp>
      <p:graphicFrame>
        <p:nvGraphicFramePr>
          <p:cNvPr id="7" name="Object 6"/>
          <p:cNvGraphicFramePr>
            <a:graphicFrameLocks noChangeAspect="1"/>
          </p:cNvGraphicFramePr>
          <p:nvPr>
            <p:extLst>
              <p:ext uri="{D42A27DB-BD31-4B8C-83A1-F6EECF244321}">
                <p14:modId xmlns:p14="http://schemas.microsoft.com/office/powerpoint/2010/main" val="710998833"/>
              </p:ext>
            </p:extLst>
          </p:nvPr>
        </p:nvGraphicFramePr>
        <p:xfrm>
          <a:off x="2104231" y="2709069"/>
          <a:ext cx="4935538" cy="1303338"/>
        </p:xfrm>
        <a:graphic>
          <a:graphicData uri="http://schemas.openxmlformats.org/presentationml/2006/ole">
            <mc:AlternateContent xmlns:mc="http://schemas.openxmlformats.org/markup-compatibility/2006">
              <mc:Choice xmlns:v="urn:schemas-microsoft-com:vml" Requires="v">
                <p:oleObj spid="_x0000_s54427" name="Equation" r:id="rId5" imgW="1574640" imgH="419040" progId="Equation.DSMT4">
                  <p:embed/>
                </p:oleObj>
              </mc:Choice>
              <mc:Fallback>
                <p:oleObj name="Equation" r:id="rId5" imgW="1574640" imgH="419040" progId="Equation.DSMT4">
                  <p:embed/>
                  <p:pic>
                    <p:nvPicPr>
                      <p:cNvPr id="0" name=""/>
                      <p:cNvPicPr>
                        <a:picLocks noChangeAspect="1" noChangeArrowheads="1"/>
                      </p:cNvPicPr>
                      <p:nvPr/>
                    </p:nvPicPr>
                    <p:blipFill>
                      <a:blip r:embed="rId6"/>
                      <a:srcRect/>
                      <a:stretch>
                        <a:fillRect/>
                      </a:stretch>
                    </p:blipFill>
                    <p:spPr bwMode="auto">
                      <a:xfrm>
                        <a:off x="2104231" y="2709069"/>
                        <a:ext cx="4935538" cy="1303338"/>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25925032"/>
              </p:ext>
            </p:extLst>
          </p:nvPr>
        </p:nvGraphicFramePr>
        <p:xfrm>
          <a:off x="1324101" y="4737563"/>
          <a:ext cx="6367462" cy="1065212"/>
        </p:xfrm>
        <a:graphic>
          <a:graphicData uri="http://schemas.openxmlformats.org/presentationml/2006/ole">
            <mc:AlternateContent xmlns:mc="http://schemas.openxmlformats.org/markup-compatibility/2006">
              <mc:Choice xmlns:v="urn:schemas-microsoft-com:vml" Requires="v">
                <p:oleObj spid="_x0000_s54428" name="Equation" r:id="rId7" imgW="2031840" imgH="342720" progId="Equation.DSMT4">
                  <p:embed/>
                </p:oleObj>
              </mc:Choice>
              <mc:Fallback>
                <p:oleObj name="Equation" r:id="rId7" imgW="2031840" imgH="342720" progId="Equation.DSMT4">
                  <p:embed/>
                  <p:pic>
                    <p:nvPicPr>
                      <p:cNvPr id="0" name=""/>
                      <p:cNvPicPr>
                        <a:picLocks noChangeAspect="1" noChangeArrowheads="1"/>
                      </p:cNvPicPr>
                      <p:nvPr/>
                    </p:nvPicPr>
                    <p:blipFill>
                      <a:blip r:embed="rId8"/>
                      <a:srcRect/>
                      <a:stretch>
                        <a:fillRect/>
                      </a:stretch>
                    </p:blipFill>
                    <p:spPr bwMode="auto">
                      <a:xfrm>
                        <a:off x="1324101" y="4737563"/>
                        <a:ext cx="6367462" cy="1065212"/>
                      </a:xfrm>
                      <a:prstGeom prst="rect">
                        <a:avLst/>
                      </a:prstGeom>
                      <a:noFill/>
                    </p:spPr>
                  </p:pic>
                </p:oleObj>
              </mc:Fallback>
            </mc:AlternateContent>
          </a:graphicData>
        </a:graphic>
      </p:graphicFrame>
    </p:spTree>
    <p:extLst>
      <p:ext uri="{BB962C8B-B14F-4D97-AF65-F5344CB8AC3E}">
        <p14:creationId xmlns:p14="http://schemas.microsoft.com/office/powerpoint/2010/main" val="1733383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Rocket Propulsion</a:t>
            </a:r>
          </a:p>
        </p:txBody>
      </p:sp>
      <p:pic>
        <p:nvPicPr>
          <p:cNvPr id="6" name="Picture 5"/>
          <p:cNvPicPr>
            <a:picLocks noChangeAspect="1"/>
          </p:cNvPicPr>
          <p:nvPr/>
        </p:nvPicPr>
        <p:blipFill>
          <a:blip r:embed="rId3"/>
          <a:stretch>
            <a:fillRect/>
          </a:stretch>
        </p:blipFill>
        <p:spPr>
          <a:xfrm>
            <a:off x="785650" y="1379904"/>
            <a:ext cx="3786350" cy="4976446"/>
          </a:xfrm>
          <a:prstGeom prst="rect">
            <a:avLst/>
          </a:prstGeom>
        </p:spPr>
      </p:pic>
      <p:pic>
        <p:nvPicPr>
          <p:cNvPr id="7" name="Picture 6"/>
          <p:cNvPicPr>
            <a:picLocks noChangeAspect="1"/>
          </p:cNvPicPr>
          <p:nvPr/>
        </p:nvPicPr>
        <p:blipFill>
          <a:blip r:embed="rId4"/>
          <a:stretch>
            <a:fillRect/>
          </a:stretch>
        </p:blipFill>
        <p:spPr>
          <a:xfrm>
            <a:off x="4900450" y="1379904"/>
            <a:ext cx="3652331" cy="5134708"/>
          </a:xfrm>
          <a:prstGeom prst="rect">
            <a:avLst/>
          </a:prstGeom>
        </p:spPr>
      </p:pic>
    </p:spTree>
    <p:extLst>
      <p:ext uri="{BB962C8B-B14F-4D97-AF65-F5344CB8AC3E}">
        <p14:creationId xmlns:p14="http://schemas.microsoft.com/office/powerpoint/2010/main" val="3881703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Rocket Propulsion</a:t>
            </a:r>
          </a:p>
        </p:txBody>
      </p:sp>
      <p:pic>
        <p:nvPicPr>
          <p:cNvPr id="61442" name="Picture 2" descr="https://upload.wikimedia.org/wikipedia/commons/7/7c/Goddard_and_Roc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707" y="1501617"/>
            <a:ext cx="3954585" cy="485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753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55" y="2271712"/>
            <a:ext cx="4100300" cy="4456592"/>
          </a:xfrm>
          <a:prstGeom prst="rect">
            <a:avLst/>
          </a:prstGeom>
        </p:spPr>
      </p:pic>
      <p:sp>
        <p:nvSpPr>
          <p:cNvPr id="2" name="Title 1"/>
          <p:cNvSpPr>
            <a:spLocks noGrp="1"/>
          </p:cNvSpPr>
          <p:nvPr>
            <p:ph type="title"/>
          </p:nvPr>
        </p:nvSpPr>
        <p:spPr/>
        <p:txBody>
          <a:bodyPr>
            <a:normAutofit/>
          </a:bodyPr>
          <a:lstStyle/>
          <a:p>
            <a:r>
              <a:rPr lang="en-US" dirty="0"/>
              <a:t>Rocket Propulsion</a:t>
            </a:r>
          </a:p>
        </p:txBody>
      </p:sp>
      <p:graphicFrame>
        <p:nvGraphicFramePr>
          <p:cNvPr id="7" name="Object 6"/>
          <p:cNvGraphicFramePr>
            <a:graphicFrameLocks noChangeAspect="1"/>
          </p:cNvGraphicFramePr>
          <p:nvPr>
            <p:extLst>
              <p:ext uri="{D42A27DB-BD31-4B8C-83A1-F6EECF244321}">
                <p14:modId xmlns:p14="http://schemas.microsoft.com/office/powerpoint/2010/main" val="2270260856"/>
              </p:ext>
            </p:extLst>
          </p:nvPr>
        </p:nvGraphicFramePr>
        <p:xfrm>
          <a:off x="2573337" y="1600200"/>
          <a:ext cx="6210300" cy="671512"/>
        </p:xfrm>
        <a:graphic>
          <a:graphicData uri="http://schemas.openxmlformats.org/presentationml/2006/ole">
            <mc:AlternateContent xmlns:mc="http://schemas.openxmlformats.org/markup-compatibility/2006">
              <mc:Choice xmlns:v="urn:schemas-microsoft-com:vml" Requires="v">
                <p:oleObj spid="_x0000_s60481" name="Equation" r:id="rId5" imgW="1981080" imgH="215640" progId="Equation.DSMT4">
                  <p:embed/>
                </p:oleObj>
              </mc:Choice>
              <mc:Fallback>
                <p:oleObj name="Equation" r:id="rId5" imgW="1981080" imgH="215640" progId="Equation.DSMT4">
                  <p:embed/>
                  <p:pic>
                    <p:nvPicPr>
                      <p:cNvPr id="0" name=""/>
                      <p:cNvPicPr>
                        <a:picLocks noChangeAspect="1" noChangeArrowheads="1"/>
                      </p:cNvPicPr>
                      <p:nvPr/>
                    </p:nvPicPr>
                    <p:blipFill>
                      <a:blip r:embed="rId6"/>
                      <a:srcRect/>
                      <a:stretch>
                        <a:fillRect/>
                      </a:stretch>
                    </p:blipFill>
                    <p:spPr bwMode="auto">
                      <a:xfrm>
                        <a:off x="2573337" y="1600200"/>
                        <a:ext cx="6210300" cy="67151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91543774"/>
              </p:ext>
            </p:extLst>
          </p:nvPr>
        </p:nvGraphicFramePr>
        <p:xfrm>
          <a:off x="3570287" y="2708130"/>
          <a:ext cx="5213350" cy="592137"/>
        </p:xfrm>
        <a:graphic>
          <a:graphicData uri="http://schemas.openxmlformats.org/presentationml/2006/ole">
            <mc:AlternateContent xmlns:mc="http://schemas.openxmlformats.org/markup-compatibility/2006">
              <mc:Choice xmlns:v="urn:schemas-microsoft-com:vml" Requires="v">
                <p:oleObj spid="_x0000_s60482" name="Equation" r:id="rId7" imgW="1663560" imgH="190440" progId="Equation.DSMT4">
                  <p:embed/>
                </p:oleObj>
              </mc:Choice>
              <mc:Fallback>
                <p:oleObj name="Equation" r:id="rId7" imgW="1663560" imgH="190440" progId="Equation.DSMT4">
                  <p:embed/>
                  <p:pic>
                    <p:nvPicPr>
                      <p:cNvPr id="0" name=""/>
                      <p:cNvPicPr>
                        <a:picLocks noChangeAspect="1" noChangeArrowheads="1"/>
                      </p:cNvPicPr>
                      <p:nvPr/>
                    </p:nvPicPr>
                    <p:blipFill>
                      <a:blip r:embed="rId8"/>
                      <a:srcRect/>
                      <a:stretch>
                        <a:fillRect/>
                      </a:stretch>
                    </p:blipFill>
                    <p:spPr bwMode="auto">
                      <a:xfrm>
                        <a:off x="3570287" y="2708130"/>
                        <a:ext cx="5213350" cy="592137"/>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705551"/>
              </p:ext>
            </p:extLst>
          </p:nvPr>
        </p:nvGraphicFramePr>
        <p:xfrm>
          <a:off x="5402262" y="3731715"/>
          <a:ext cx="3381375" cy="1382713"/>
        </p:xfrm>
        <a:graphic>
          <a:graphicData uri="http://schemas.openxmlformats.org/presentationml/2006/ole">
            <mc:AlternateContent xmlns:mc="http://schemas.openxmlformats.org/markup-compatibility/2006">
              <mc:Choice xmlns:v="urn:schemas-microsoft-com:vml" Requires="v">
                <p:oleObj spid="_x0000_s60483" name="Equation" r:id="rId9" imgW="1079280" imgH="444240" progId="Equation.DSMT4">
                  <p:embed/>
                </p:oleObj>
              </mc:Choice>
              <mc:Fallback>
                <p:oleObj name="Equation" r:id="rId9" imgW="1079280" imgH="444240" progId="Equation.DSMT4">
                  <p:embed/>
                  <p:pic>
                    <p:nvPicPr>
                      <p:cNvPr id="0" name=""/>
                      <p:cNvPicPr>
                        <a:picLocks noChangeAspect="1" noChangeArrowheads="1"/>
                      </p:cNvPicPr>
                      <p:nvPr/>
                    </p:nvPicPr>
                    <p:blipFill>
                      <a:blip r:embed="rId10"/>
                      <a:srcRect/>
                      <a:stretch>
                        <a:fillRect/>
                      </a:stretch>
                    </p:blipFill>
                    <p:spPr bwMode="auto">
                      <a:xfrm>
                        <a:off x="5402262" y="3731715"/>
                        <a:ext cx="3381375" cy="1382713"/>
                      </a:xfrm>
                      <a:prstGeom prst="rect">
                        <a:avLst/>
                      </a:prstGeom>
                      <a:noFill/>
                    </p:spPr>
                  </p:pic>
                </p:oleObj>
              </mc:Fallback>
            </mc:AlternateContent>
          </a:graphicData>
        </a:graphic>
      </p:graphicFrame>
    </p:spTree>
    <p:extLst>
      <p:ext uri="{BB962C8B-B14F-4D97-AF65-F5344CB8AC3E}">
        <p14:creationId xmlns:p14="http://schemas.microsoft.com/office/powerpoint/2010/main" val="7674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Rocket Propulsion</a:t>
            </a:r>
          </a:p>
        </p:txBody>
      </p:sp>
      <p:graphicFrame>
        <p:nvGraphicFramePr>
          <p:cNvPr id="7" name="Object 6"/>
          <p:cNvGraphicFramePr>
            <a:graphicFrameLocks noChangeAspect="1"/>
          </p:cNvGraphicFramePr>
          <p:nvPr>
            <p:extLst>
              <p:ext uri="{D42A27DB-BD31-4B8C-83A1-F6EECF244321}">
                <p14:modId xmlns:p14="http://schemas.microsoft.com/office/powerpoint/2010/main" val="3025252939"/>
              </p:ext>
            </p:extLst>
          </p:nvPr>
        </p:nvGraphicFramePr>
        <p:xfrm>
          <a:off x="928687" y="1600200"/>
          <a:ext cx="7286625" cy="2251075"/>
        </p:xfrm>
        <a:graphic>
          <a:graphicData uri="http://schemas.openxmlformats.org/presentationml/2006/ole">
            <mc:AlternateContent xmlns:mc="http://schemas.openxmlformats.org/markup-compatibility/2006">
              <mc:Choice xmlns:v="urn:schemas-microsoft-com:vml" Requires="v">
                <p:oleObj spid="_x0000_s56394" name="Equation" r:id="rId4" imgW="2323800" imgH="723600" progId="Equation.DSMT4">
                  <p:embed/>
                </p:oleObj>
              </mc:Choice>
              <mc:Fallback>
                <p:oleObj name="Equation" r:id="rId4" imgW="2323800" imgH="723600" progId="Equation.DSMT4">
                  <p:embed/>
                  <p:pic>
                    <p:nvPicPr>
                      <p:cNvPr id="0" name=""/>
                      <p:cNvPicPr>
                        <a:picLocks noChangeAspect="1" noChangeArrowheads="1"/>
                      </p:cNvPicPr>
                      <p:nvPr/>
                    </p:nvPicPr>
                    <p:blipFill>
                      <a:blip r:embed="rId5"/>
                      <a:srcRect/>
                      <a:stretch>
                        <a:fillRect/>
                      </a:stretch>
                    </p:blipFill>
                    <p:spPr bwMode="auto">
                      <a:xfrm>
                        <a:off x="928687" y="1600200"/>
                        <a:ext cx="7286625" cy="2251075"/>
                      </a:xfrm>
                      <a:prstGeom prst="rect">
                        <a:avLst/>
                      </a:prstGeom>
                      <a:noFill/>
                    </p:spPr>
                  </p:pic>
                </p:oleObj>
              </mc:Fallback>
            </mc:AlternateContent>
          </a:graphicData>
        </a:graphic>
      </p:graphicFrame>
    </p:spTree>
    <p:extLst>
      <p:ext uri="{BB962C8B-B14F-4D97-AF65-F5344CB8AC3E}">
        <p14:creationId xmlns:p14="http://schemas.microsoft.com/office/powerpoint/2010/main" val="1503900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11" name="TPQuestion"/>
          <p:cNvSpPr txBox="1">
            <a:spLocks noChangeArrowheads="1"/>
          </p:cNvSpPr>
          <p:nvPr/>
        </p:nvSpPr>
        <p:spPr>
          <a:xfrm>
            <a:off x="457199" y="1371600"/>
            <a:ext cx="7928043" cy="1569660"/>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400" b="0" dirty="0">
                <a:solidFill>
                  <a:schemeClr val="tx1"/>
                </a:solidFill>
              </a:rPr>
              <a:t>A 100 g lump of clay hits a wall at 70 cm/s and sticks. A 100 g rubber ball hits the same wall at 60 cm/s and rebounds with a speed of 30 cm/s. Which object experiences the larger impulse delivered by the wall during the collision? </a:t>
            </a:r>
          </a:p>
        </p:txBody>
      </p:sp>
      <p:sp>
        <p:nvSpPr>
          <p:cNvPr id="12" name="TPAnswers"/>
          <p:cNvSpPr txBox="1">
            <a:spLocks noChangeArrowheads="1"/>
          </p:cNvSpPr>
          <p:nvPr>
            <p:custDataLst>
              <p:tags r:id="rId1"/>
            </p:custDataLst>
          </p:nvPr>
        </p:nvSpPr>
        <p:spPr>
          <a:xfrm>
            <a:off x="457200" y="2900007"/>
            <a:ext cx="6573345" cy="3859518"/>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Clr>
                <a:srgbClr val="000000"/>
              </a:buClr>
              <a:buFontTx/>
              <a:buAutoNum type="arabicPeriod"/>
            </a:pPr>
            <a:r>
              <a:rPr lang="en-US" altLang="en-US" sz="2400" dirty="0"/>
              <a:t>The clay</a:t>
            </a:r>
          </a:p>
          <a:p>
            <a:pPr marL="457200" indent="-457200">
              <a:buClr>
                <a:srgbClr val="000000"/>
              </a:buClr>
              <a:buFontTx/>
              <a:buAutoNum type="arabicPeriod"/>
            </a:pPr>
            <a:r>
              <a:rPr lang="en-US" altLang="en-US" sz="2400" dirty="0"/>
              <a:t>The ball</a:t>
            </a:r>
          </a:p>
          <a:p>
            <a:pPr marL="457200" indent="-457200">
              <a:buClr>
                <a:srgbClr val="000000"/>
              </a:buClr>
              <a:buFontTx/>
              <a:buAutoNum type="arabicPeriod"/>
            </a:pPr>
            <a:r>
              <a:rPr lang="en-US" altLang="en-US" sz="2400" dirty="0"/>
              <a:t>Both impulses are the same</a:t>
            </a:r>
          </a:p>
          <a:p>
            <a:pPr marL="457200" indent="-457200">
              <a:buClr>
                <a:srgbClr val="000000"/>
              </a:buClr>
              <a:buFontTx/>
              <a:buAutoNum type="arabicPeriod"/>
            </a:pPr>
            <a:r>
              <a:rPr lang="en-US" altLang="en-US" sz="2400" dirty="0"/>
              <a:t>Cannot be determined without knowing the duration of the collision</a:t>
            </a:r>
          </a:p>
          <a:p>
            <a:pPr marL="457200" indent="-457200">
              <a:buClr>
                <a:srgbClr val="000000"/>
              </a:buClr>
              <a:buFontTx/>
              <a:buAutoNum type="arabicPeriod"/>
            </a:pPr>
            <a:r>
              <a:rPr lang="en-US" altLang="en-US" sz="2400" dirty="0"/>
              <a:t>Cannot be determined without knowing the forces exerted by the wall</a:t>
            </a:r>
          </a:p>
          <a:p>
            <a:pPr marL="457200" indent="-457200">
              <a:buClr>
                <a:srgbClr val="000000"/>
              </a:buClr>
              <a:buFontTx/>
              <a:buAutoNum type="arabicPeriod"/>
            </a:pPr>
            <a:r>
              <a:rPr lang="en-US" altLang="en-US" sz="2400" dirty="0"/>
              <a:t>Both #4 and #5 are true</a:t>
            </a:r>
          </a:p>
          <a:p>
            <a:pPr marL="457200" indent="-457200">
              <a:buClr>
                <a:srgbClr val="000000"/>
              </a:buClr>
              <a:buFontTx/>
              <a:buAutoNum type="arabicPeriod"/>
            </a:pPr>
            <a:r>
              <a:rPr lang="en-US" altLang="en-US" sz="2400" dirty="0"/>
              <a:t>Cannot be determined for some other reason</a:t>
            </a:r>
          </a:p>
        </p:txBody>
      </p:sp>
      <p:pic>
        <p:nvPicPr>
          <p:cNvPr id="13" name="Picture 93" descr="fig1"/>
          <p:cNvPicPr>
            <a:picLocks noChangeAspect="1" noChangeArrowheads="1"/>
          </p:cNvPicPr>
          <p:nvPr/>
        </p:nvPicPr>
        <p:blipFill>
          <a:blip r:embed="rId5">
            <a:extLst>
              <a:ext uri="{28A0092B-C50C-407E-A947-70E740481C1C}">
                <a14:useLocalDpi xmlns:a14="http://schemas.microsoft.com/office/drawing/2010/main" val="0"/>
              </a:ext>
            </a:extLst>
          </a:blip>
          <a:srcRect r="10835"/>
          <a:stretch>
            <a:fillRect/>
          </a:stretch>
        </p:blipFill>
        <p:spPr bwMode="auto">
          <a:xfrm>
            <a:off x="7030544" y="2529191"/>
            <a:ext cx="1656256" cy="432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680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11" name="TPQuestion"/>
          <p:cNvSpPr txBox="1">
            <a:spLocks noChangeArrowheads="1"/>
          </p:cNvSpPr>
          <p:nvPr/>
        </p:nvSpPr>
        <p:spPr>
          <a:xfrm>
            <a:off x="457200" y="1371600"/>
            <a:ext cx="7848600" cy="1800225"/>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block having mass </a:t>
            </a:r>
            <a:r>
              <a:rPr lang="en-US" altLang="en-US" sz="2800" b="0" i="1" dirty="0">
                <a:solidFill>
                  <a:schemeClr val="tx1"/>
                </a:solidFill>
              </a:rPr>
              <a:t>m</a:t>
            </a:r>
            <a:r>
              <a:rPr lang="en-US" altLang="en-US" sz="2800" b="0" dirty="0">
                <a:solidFill>
                  <a:schemeClr val="tx1"/>
                </a:solidFill>
              </a:rPr>
              <a:t> travels along a horizontal frictionless surface with speed </a:t>
            </a:r>
            <a:r>
              <a:rPr lang="en-US" altLang="en-US" sz="2800" b="0" i="1" dirty="0">
                <a:solidFill>
                  <a:schemeClr val="tx1"/>
                </a:solidFill>
              </a:rPr>
              <a:t>v</a:t>
            </a:r>
            <a:r>
              <a:rPr lang="en-US" altLang="en-US" sz="2800" b="0" dirty="0">
                <a:solidFill>
                  <a:schemeClr val="tx1"/>
                </a:solidFill>
              </a:rPr>
              <a:t>. What is the </a:t>
            </a:r>
            <a:r>
              <a:rPr lang="en-US" altLang="en-US" sz="2800" dirty="0">
                <a:solidFill>
                  <a:schemeClr val="tx1"/>
                </a:solidFill>
              </a:rPr>
              <a:t>smallest</a:t>
            </a:r>
            <a:r>
              <a:rPr lang="en-US" altLang="en-US" sz="2800" b="0" dirty="0">
                <a:solidFill>
                  <a:schemeClr val="tx1"/>
                </a:solidFill>
              </a:rPr>
              <a:t> amount of work that must be done on the block to reverse its direction? </a:t>
            </a:r>
          </a:p>
        </p:txBody>
      </p:sp>
      <p:sp>
        <p:nvSpPr>
          <p:cNvPr id="12" name="TPAnswers"/>
          <p:cNvSpPr txBox="1">
            <a:spLocks noChangeArrowheads="1"/>
          </p:cNvSpPr>
          <p:nvPr>
            <p:custDataLst>
              <p:tags r:id="rId1"/>
            </p:custDataLst>
          </p:nvPr>
        </p:nvSpPr>
        <p:spPr>
          <a:xfrm>
            <a:off x="457200" y="3171825"/>
            <a:ext cx="4648200" cy="3595687"/>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6400" indent="-406400">
              <a:buClr>
                <a:srgbClr val="000000"/>
              </a:buClr>
              <a:buFontTx/>
              <a:buAutoNum type="arabicPeriod"/>
            </a:pPr>
            <a:r>
              <a:rPr lang="en-US" altLang="en-US" sz="2800" dirty="0"/>
              <a:t> –</a:t>
            </a:r>
            <a:r>
              <a:rPr lang="en-US" altLang="en-US" sz="2800" i="1" dirty="0" err="1"/>
              <a:t>mv</a:t>
            </a:r>
            <a:r>
              <a:rPr lang="en-US" altLang="en-US" sz="2800" dirty="0" err="1"/>
              <a:t>²</a:t>
            </a:r>
            <a:r>
              <a:rPr lang="en-US" altLang="en-US" sz="2800" dirty="0"/>
              <a:t> </a:t>
            </a:r>
          </a:p>
          <a:p>
            <a:pPr marL="406400" indent="-406400">
              <a:buClr>
                <a:srgbClr val="000000"/>
              </a:buClr>
              <a:buFontTx/>
              <a:buAutoNum type="arabicPeriod"/>
            </a:pPr>
            <a:r>
              <a:rPr lang="en-US" altLang="en-US" sz="2800" dirty="0"/>
              <a:t> –</a:t>
            </a:r>
            <a:r>
              <a:rPr lang="en-US" altLang="en-US" sz="2800" dirty="0" err="1"/>
              <a:t>½</a:t>
            </a:r>
            <a:r>
              <a:rPr lang="en-US" altLang="en-US" sz="2800" i="1" dirty="0" err="1"/>
              <a:t>mv</a:t>
            </a:r>
            <a:r>
              <a:rPr lang="en-US" altLang="en-US" sz="2800" dirty="0" err="1"/>
              <a:t>²</a:t>
            </a:r>
            <a:r>
              <a:rPr lang="en-US" altLang="en-US" sz="2800" dirty="0"/>
              <a:t> </a:t>
            </a:r>
          </a:p>
          <a:p>
            <a:pPr marL="406400" indent="-406400">
              <a:buClr>
                <a:srgbClr val="000000"/>
              </a:buClr>
              <a:buFontTx/>
              <a:buAutoNum type="arabicPeriod"/>
            </a:pPr>
            <a:r>
              <a:rPr lang="en-US" altLang="en-US" sz="2800" dirty="0"/>
              <a:t> 0 </a:t>
            </a:r>
          </a:p>
          <a:p>
            <a:pPr marL="406400" indent="-406400">
              <a:buClr>
                <a:srgbClr val="000000"/>
              </a:buClr>
              <a:buFontTx/>
              <a:buAutoNum type="arabicPeriod"/>
            </a:pPr>
            <a:r>
              <a:rPr lang="en-US" altLang="en-US" sz="2800" dirty="0"/>
              <a:t> </a:t>
            </a:r>
            <a:r>
              <a:rPr lang="en-US" altLang="en-US" sz="2800" dirty="0" err="1"/>
              <a:t>½</a:t>
            </a:r>
            <a:r>
              <a:rPr lang="en-US" altLang="en-US" sz="2800" i="1" dirty="0" err="1"/>
              <a:t>mv</a:t>
            </a:r>
            <a:r>
              <a:rPr lang="en-US" altLang="en-US" sz="2800" dirty="0" err="1"/>
              <a:t>²</a:t>
            </a:r>
            <a:r>
              <a:rPr lang="en-US" altLang="en-US" sz="2800" dirty="0"/>
              <a:t> </a:t>
            </a:r>
          </a:p>
          <a:p>
            <a:pPr marL="406400" indent="-406400">
              <a:buClr>
                <a:srgbClr val="000000"/>
              </a:buClr>
              <a:buFontTx/>
              <a:buAutoNum type="arabicPeriod"/>
            </a:pPr>
            <a:r>
              <a:rPr lang="en-US" altLang="en-US" sz="2800" dirty="0"/>
              <a:t> </a:t>
            </a:r>
            <a:r>
              <a:rPr lang="en-US" altLang="en-US" sz="2800" i="1" dirty="0" err="1"/>
              <a:t>mv</a:t>
            </a:r>
            <a:r>
              <a:rPr lang="en-US" altLang="en-US" sz="2800" dirty="0" err="1"/>
              <a:t>²</a:t>
            </a:r>
            <a:r>
              <a:rPr lang="en-US" altLang="en-US" sz="2800" dirty="0"/>
              <a:t> </a:t>
            </a:r>
          </a:p>
          <a:p>
            <a:pPr marL="406400" indent="-406400">
              <a:buClr>
                <a:srgbClr val="000000"/>
              </a:buClr>
              <a:buFontTx/>
              <a:buAutoNum type="arabicPeriod"/>
            </a:pPr>
            <a:r>
              <a:rPr lang="en-US" altLang="en-US" sz="2800" dirty="0"/>
              <a:t> None of the above </a:t>
            </a:r>
          </a:p>
          <a:p>
            <a:pPr marL="406400" indent="-406400">
              <a:buClr>
                <a:srgbClr val="000000"/>
              </a:buClr>
              <a:buFontTx/>
              <a:buAutoNum type="arabicPeriod"/>
            </a:pPr>
            <a:r>
              <a:rPr lang="en-US" altLang="en-US" sz="2800" dirty="0"/>
              <a:t> Cannot be determined </a:t>
            </a:r>
          </a:p>
        </p:txBody>
      </p:sp>
    </p:spTree>
    <p:extLst>
      <p:ext uri="{BB962C8B-B14F-4D97-AF65-F5344CB8AC3E}">
        <p14:creationId xmlns:p14="http://schemas.microsoft.com/office/powerpoint/2010/main" val="2763621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12" name="TPQuestion"/>
          <p:cNvSpPr txBox="1">
            <a:spLocks noChangeArrowheads="1"/>
          </p:cNvSpPr>
          <p:nvPr/>
        </p:nvSpPr>
        <p:spPr>
          <a:xfrm>
            <a:off x="457200" y="1371600"/>
            <a:ext cx="8229600" cy="1384995"/>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block having mass </a:t>
            </a:r>
            <a:r>
              <a:rPr lang="en-US" altLang="en-US" sz="2800" b="0" i="1" dirty="0">
                <a:solidFill>
                  <a:schemeClr val="tx1"/>
                </a:solidFill>
              </a:rPr>
              <a:t>m</a:t>
            </a:r>
            <a:r>
              <a:rPr lang="en-US" altLang="en-US" sz="2800" b="0" dirty="0">
                <a:solidFill>
                  <a:schemeClr val="tx1"/>
                </a:solidFill>
              </a:rPr>
              <a:t> travels along a horizontal frictionless surface with velocity </a:t>
            </a:r>
            <a:r>
              <a:rPr lang="en-US" altLang="en-US" sz="2800" b="0" i="1" dirty="0" err="1">
                <a:solidFill>
                  <a:schemeClr val="tx1"/>
                </a:solidFill>
              </a:rPr>
              <a:t>v</a:t>
            </a:r>
            <a:r>
              <a:rPr lang="en-US" altLang="en-US" sz="2800" b="0" i="1" baseline="-25000" dirty="0" err="1">
                <a:solidFill>
                  <a:schemeClr val="tx1"/>
                </a:solidFill>
              </a:rPr>
              <a:t>x</a:t>
            </a:r>
            <a:r>
              <a:rPr lang="en-US" altLang="en-US" sz="2800" b="0" dirty="0">
                <a:solidFill>
                  <a:schemeClr val="tx1"/>
                </a:solidFill>
              </a:rPr>
              <a:t>. What impulse must be delivered to the block to reverse its direction? </a:t>
            </a:r>
          </a:p>
        </p:txBody>
      </p:sp>
      <p:sp>
        <p:nvSpPr>
          <p:cNvPr id="13" name="TPAnswers"/>
          <p:cNvSpPr txBox="1">
            <a:spLocks noChangeArrowheads="1"/>
          </p:cNvSpPr>
          <p:nvPr>
            <p:custDataLst>
              <p:tags r:id="rId1"/>
            </p:custDataLst>
          </p:nvPr>
        </p:nvSpPr>
        <p:spPr>
          <a:xfrm>
            <a:off x="457200" y="2777952"/>
            <a:ext cx="4648200" cy="3595687"/>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a:t>
            </a:r>
            <a:r>
              <a:rPr lang="en-US" altLang="en-US" sz="2800" dirty="0" err="1"/>
              <a:t>2</a:t>
            </a:r>
            <a:r>
              <a:rPr lang="en-US" altLang="en-US" sz="2800" i="1" dirty="0" err="1"/>
              <a:t>mv</a:t>
            </a:r>
            <a:r>
              <a:rPr lang="en-US" altLang="en-US" sz="2800" i="1" baseline="-25000" dirty="0" err="1"/>
              <a:t>x</a:t>
            </a:r>
            <a:r>
              <a:rPr lang="en-US" altLang="en-US" sz="2800" dirty="0"/>
              <a:t> </a:t>
            </a:r>
          </a:p>
          <a:p>
            <a:pPr marL="609600" indent="-609600">
              <a:buClr>
                <a:srgbClr val="000000"/>
              </a:buClr>
              <a:buFontTx/>
              <a:buAutoNum type="arabicPeriod"/>
            </a:pPr>
            <a:r>
              <a:rPr lang="en-US" altLang="en-US" sz="2800" dirty="0"/>
              <a:t>–</a:t>
            </a:r>
            <a:r>
              <a:rPr lang="en-US" altLang="en-US" sz="2800" i="1" dirty="0" err="1"/>
              <a:t>mv</a:t>
            </a:r>
            <a:r>
              <a:rPr lang="en-US" altLang="en-US" sz="2800" i="1" baseline="-25000" dirty="0" err="1"/>
              <a:t>x</a:t>
            </a:r>
            <a:r>
              <a:rPr lang="en-US" altLang="en-US" sz="2800" dirty="0"/>
              <a:t> </a:t>
            </a:r>
          </a:p>
          <a:p>
            <a:pPr marL="609600" indent="-609600">
              <a:buClr>
                <a:srgbClr val="000000"/>
              </a:buClr>
              <a:buFontTx/>
              <a:buAutoNum type="arabicPeriod"/>
            </a:pPr>
            <a:r>
              <a:rPr lang="en-US" altLang="en-US" sz="2800" dirty="0"/>
              <a:t>0 </a:t>
            </a:r>
          </a:p>
          <a:p>
            <a:pPr marL="609600" indent="-609600">
              <a:buClr>
                <a:srgbClr val="000000"/>
              </a:buClr>
              <a:buFontTx/>
              <a:buAutoNum type="arabicPeriod"/>
            </a:pPr>
            <a:r>
              <a:rPr lang="en-US" altLang="en-US" sz="2800" i="1" dirty="0" err="1"/>
              <a:t>mv</a:t>
            </a:r>
            <a:r>
              <a:rPr lang="en-US" altLang="en-US" sz="2800" i="1" baseline="-25000" dirty="0" err="1"/>
              <a:t>x</a:t>
            </a:r>
            <a:r>
              <a:rPr lang="en-US" altLang="en-US" sz="2800" i="1" baseline="-25000" dirty="0"/>
              <a:t> </a:t>
            </a:r>
            <a:endParaRPr lang="en-US" altLang="en-US" sz="2800" dirty="0"/>
          </a:p>
          <a:p>
            <a:pPr marL="609600" indent="-609600">
              <a:buClr>
                <a:srgbClr val="000000"/>
              </a:buClr>
              <a:buFontTx/>
              <a:buAutoNum type="arabicPeriod"/>
            </a:pPr>
            <a:r>
              <a:rPr lang="en-US" altLang="en-US" sz="2800" dirty="0" err="1"/>
              <a:t>2</a:t>
            </a:r>
            <a:r>
              <a:rPr lang="en-US" altLang="en-US" sz="2800" i="1" dirty="0" err="1"/>
              <a:t>mv</a:t>
            </a:r>
            <a:r>
              <a:rPr lang="en-US" altLang="en-US" sz="2800" i="1" baseline="-25000" dirty="0" err="1"/>
              <a:t>x</a:t>
            </a:r>
            <a:r>
              <a:rPr lang="en-US" altLang="en-US" sz="2800" dirty="0"/>
              <a:t> </a:t>
            </a:r>
          </a:p>
          <a:p>
            <a:pPr marL="609600" indent="-609600">
              <a:buClr>
                <a:srgbClr val="000000"/>
              </a:buClr>
              <a:buFontTx/>
              <a:buAutoNum type="arabicPeriod"/>
            </a:pPr>
            <a:r>
              <a:rPr lang="en-US" altLang="en-US" sz="2800" dirty="0"/>
              <a:t>None of the above </a:t>
            </a:r>
          </a:p>
          <a:p>
            <a:pPr marL="609600" indent="-609600">
              <a:buClr>
                <a:srgbClr val="000000"/>
              </a:buClr>
              <a:buFontTx/>
              <a:buAutoNum type="arabicPeriod"/>
            </a:pPr>
            <a:r>
              <a:rPr lang="en-US" altLang="en-US" sz="2800" dirty="0"/>
              <a:t>Cannot be determined</a:t>
            </a:r>
            <a:r>
              <a:rPr lang="en-US" altLang="en-US" sz="2800" dirty="0">
                <a:solidFill>
                  <a:schemeClr val="bg1"/>
                </a:solidFill>
              </a:rPr>
              <a:t> </a:t>
            </a:r>
          </a:p>
        </p:txBody>
      </p:sp>
    </p:spTree>
    <p:extLst>
      <p:ext uri="{BB962C8B-B14F-4D97-AF65-F5344CB8AC3E}">
        <p14:creationId xmlns:p14="http://schemas.microsoft.com/office/powerpoint/2010/main" val="2396649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3" descr="fig1"/>
          <p:cNvPicPr>
            <a:picLocks noChangeAspect="1" noChangeArrowheads="1"/>
          </p:cNvPicPr>
          <p:nvPr/>
        </p:nvPicPr>
        <p:blipFill>
          <a:blip r:embed="rId4">
            <a:extLst>
              <a:ext uri="{28A0092B-C50C-407E-A947-70E740481C1C}">
                <a14:useLocalDpi xmlns:a14="http://schemas.microsoft.com/office/drawing/2010/main" val="0"/>
              </a:ext>
            </a:extLst>
          </a:blip>
          <a:srcRect t="10959"/>
          <a:stretch>
            <a:fillRect/>
          </a:stretch>
        </p:blipFill>
        <p:spPr bwMode="auto">
          <a:xfrm>
            <a:off x="3960713" y="4206240"/>
            <a:ext cx="5039711" cy="2426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12" name="TPAnswers"/>
          <p:cNvSpPr txBox="1">
            <a:spLocks noChangeArrowheads="1"/>
          </p:cNvSpPr>
          <p:nvPr>
            <p:custDataLst>
              <p:tags r:id="rId1"/>
            </p:custDataLst>
          </p:nvPr>
        </p:nvSpPr>
        <p:spPr>
          <a:xfrm>
            <a:off x="457200" y="3417653"/>
            <a:ext cx="7615136" cy="1557349"/>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800" dirty="0"/>
              <a:t>1.  60 cm/s        2.  50 cm/s         3.  40 cm/s</a:t>
            </a:r>
          </a:p>
          <a:p>
            <a:pPr marL="0" indent="0">
              <a:buClr>
                <a:srgbClr val="000000"/>
              </a:buClr>
              <a:buNone/>
            </a:pPr>
            <a:r>
              <a:rPr lang="en-US" altLang="en-US" sz="2800" dirty="0"/>
              <a:t>4.  30 cm/s        5.  20 cm/s         6.  10 cm/s</a:t>
            </a:r>
          </a:p>
          <a:p>
            <a:pPr marL="0" indent="0">
              <a:buClr>
                <a:srgbClr val="000000"/>
              </a:buClr>
              <a:buNone/>
            </a:pPr>
            <a:r>
              <a:rPr lang="en-US" altLang="en-US" sz="2800" dirty="0"/>
              <a:t>7.  0 cm/s          8.  Impossible to determine</a:t>
            </a:r>
          </a:p>
        </p:txBody>
      </p:sp>
      <p:sp>
        <p:nvSpPr>
          <p:cNvPr id="13" name="TPQuestion"/>
          <p:cNvSpPr txBox="1">
            <a:spLocks noChangeArrowheads="1"/>
          </p:cNvSpPr>
          <p:nvPr/>
        </p:nvSpPr>
        <p:spPr>
          <a:xfrm>
            <a:off x="457200" y="1371600"/>
            <a:ext cx="8052881" cy="1815882"/>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500-g lump of clay is dropped onto a 1-kg cart moving at 60 cm/s. The clay is moving at 30 cm/s just before landing on the cart. After the collision, the speed of the cart and clay is closest to:</a:t>
            </a:r>
          </a:p>
        </p:txBody>
      </p:sp>
    </p:spTree>
    <p:extLst>
      <p:ext uri="{BB962C8B-B14F-4D97-AF65-F5344CB8AC3E}">
        <p14:creationId xmlns:p14="http://schemas.microsoft.com/office/powerpoint/2010/main" val="3901416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804713"/>
            <a:ext cx="8330239" cy="3083761"/>
          </a:xfrm>
        </p:spPr>
        <p:txBody>
          <a:bodyPr>
            <a:normAutofit/>
          </a:bodyPr>
          <a:lstStyle/>
          <a:p>
            <a:pPr marL="609600" indent="-609600">
              <a:buClr>
                <a:schemeClr val="tx1"/>
              </a:buClr>
              <a:buFontTx/>
              <a:buAutoNum type="arabicPeriod"/>
            </a:pPr>
            <a:r>
              <a:rPr lang="en-US" altLang="en-US" dirty="0"/>
              <a:t>only the Earth.</a:t>
            </a:r>
          </a:p>
          <a:p>
            <a:pPr marL="609600" indent="-609600">
              <a:buClr>
                <a:schemeClr val="tx1"/>
              </a:buClr>
              <a:buFontTx/>
              <a:buAutoNum type="arabicPeriod"/>
            </a:pPr>
            <a:r>
              <a:rPr lang="en-US" altLang="en-US" dirty="0"/>
              <a:t>only the boulder.</a:t>
            </a:r>
          </a:p>
          <a:p>
            <a:pPr marL="609600" indent="-609600">
              <a:buClr>
                <a:schemeClr val="tx1"/>
              </a:buClr>
              <a:buFontTx/>
              <a:buAutoNum type="arabicPeriod"/>
            </a:pPr>
            <a:r>
              <a:rPr lang="en-US" altLang="en-US" b="1" dirty="0"/>
              <a:t>both the Earth and the boulder.</a:t>
            </a:r>
          </a:p>
          <a:p>
            <a:pPr marL="609600" indent="-609600">
              <a:buClr>
                <a:schemeClr val="tx1"/>
              </a:buClr>
              <a:buFontTx/>
              <a:buAutoNum type="arabicPeriod"/>
            </a:pPr>
            <a:r>
              <a:rPr lang="en-US" altLang="en-US" dirty="0"/>
              <a:t>none of these.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684167" cy="1431759"/>
          </a:xfrm>
        </p:spPr>
        <p:txBody>
          <a:bodyPr>
            <a:noAutofit/>
          </a:bodyPr>
          <a:lstStyle/>
          <a:p>
            <a:pPr marL="0" indent="0">
              <a:buNone/>
            </a:pPr>
            <a:r>
              <a:rPr lang="en-US" altLang="en-US" dirty="0"/>
              <a:t>A boulder falls off a cliff toward the ground with no air resistance. The isolated system for which momentum is conserved is</a:t>
            </a:r>
            <a:endParaRPr lang="en-US" dirty="0"/>
          </a:p>
        </p:txBody>
      </p:sp>
      <p:sp>
        <p:nvSpPr>
          <p:cNvPr id="2" name="Title 1"/>
          <p:cNvSpPr>
            <a:spLocks noGrp="1"/>
          </p:cNvSpPr>
          <p:nvPr>
            <p:ph type="title"/>
          </p:nvPr>
        </p:nvSpPr>
        <p:spPr/>
        <p:txBody>
          <a:bodyPr/>
          <a:lstStyle/>
          <a:p>
            <a:r>
              <a:rPr lang="en-US" dirty="0"/>
              <a:t>Reading Question 1-2</a:t>
            </a:r>
          </a:p>
        </p:txBody>
      </p:sp>
    </p:spTree>
    <p:extLst>
      <p:ext uri="{BB962C8B-B14F-4D97-AF65-F5344CB8AC3E}">
        <p14:creationId xmlns:p14="http://schemas.microsoft.com/office/powerpoint/2010/main" val="30282177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11" name="TPQuestion"/>
          <p:cNvSpPr txBox="1">
            <a:spLocks noChangeArrowheads="1"/>
          </p:cNvSpPr>
          <p:nvPr/>
        </p:nvSpPr>
        <p:spPr>
          <a:xfrm>
            <a:off x="457200" y="1371600"/>
            <a:ext cx="7924800" cy="1373188"/>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Cart A with momentum </a:t>
            </a:r>
            <a:r>
              <a:rPr lang="en-US" altLang="en-US" sz="2800" b="0" i="1" dirty="0">
                <a:solidFill>
                  <a:schemeClr val="tx1"/>
                </a:solidFill>
              </a:rPr>
              <a:t>p</a:t>
            </a:r>
            <a:r>
              <a:rPr lang="en-US" altLang="en-US" sz="2800" b="0" dirty="0">
                <a:solidFill>
                  <a:schemeClr val="tx1"/>
                </a:solidFill>
              </a:rPr>
              <a:t> (in magnitude) collides with cart B at rest and rebounds. What can you say about the momentum of cart B after the collision? </a:t>
            </a:r>
          </a:p>
        </p:txBody>
      </p:sp>
      <p:sp>
        <p:nvSpPr>
          <p:cNvPr id="12" name="TPAnswers"/>
          <p:cNvSpPr txBox="1">
            <a:spLocks noChangeArrowheads="1"/>
          </p:cNvSpPr>
          <p:nvPr>
            <p:custDataLst>
              <p:tags r:id="rId1"/>
            </p:custDataLst>
          </p:nvPr>
        </p:nvSpPr>
        <p:spPr>
          <a:xfrm>
            <a:off x="457200" y="2848697"/>
            <a:ext cx="7924800" cy="2074414"/>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lnSpc>
                <a:spcPct val="80000"/>
              </a:lnSpc>
              <a:buClr>
                <a:srgbClr val="000000"/>
              </a:buClr>
              <a:buFontTx/>
              <a:buAutoNum type="arabicPeriod"/>
            </a:pPr>
            <a:r>
              <a:rPr lang="en-US" altLang="en-US" sz="2800" dirty="0"/>
              <a:t>It is smaller than </a:t>
            </a:r>
            <a:r>
              <a:rPr lang="en-US" altLang="en-US" sz="2800" i="1" dirty="0"/>
              <a:t>p</a:t>
            </a:r>
            <a:r>
              <a:rPr lang="en-US" altLang="en-US" sz="2800" dirty="0"/>
              <a:t>. </a:t>
            </a:r>
          </a:p>
          <a:p>
            <a:pPr marL="609600" indent="-609600">
              <a:lnSpc>
                <a:spcPct val="80000"/>
              </a:lnSpc>
              <a:buClr>
                <a:srgbClr val="000000"/>
              </a:buClr>
              <a:buFontTx/>
              <a:buAutoNum type="arabicPeriod"/>
            </a:pPr>
            <a:r>
              <a:rPr lang="en-US" altLang="en-US" sz="2800" dirty="0"/>
              <a:t>It is equal to </a:t>
            </a:r>
            <a:r>
              <a:rPr lang="en-US" altLang="en-US" sz="2800" i="1" dirty="0"/>
              <a:t>p</a:t>
            </a:r>
            <a:r>
              <a:rPr lang="en-US" altLang="en-US" sz="2800" dirty="0"/>
              <a:t>. </a:t>
            </a:r>
          </a:p>
          <a:p>
            <a:pPr marL="609600" indent="-609600">
              <a:lnSpc>
                <a:spcPct val="80000"/>
              </a:lnSpc>
              <a:buClr>
                <a:srgbClr val="000000"/>
              </a:buClr>
              <a:buFontTx/>
              <a:buAutoNum type="arabicPeriod"/>
            </a:pPr>
            <a:r>
              <a:rPr lang="en-US" altLang="en-US" sz="2800" dirty="0"/>
              <a:t>It is larger than </a:t>
            </a:r>
            <a:r>
              <a:rPr lang="en-US" altLang="en-US" sz="2800" i="1" dirty="0"/>
              <a:t>p</a:t>
            </a:r>
            <a:r>
              <a:rPr lang="en-US" altLang="en-US" sz="2800" dirty="0"/>
              <a:t>. </a:t>
            </a:r>
          </a:p>
          <a:p>
            <a:pPr marL="609600" indent="-609600">
              <a:lnSpc>
                <a:spcPct val="80000"/>
              </a:lnSpc>
              <a:buClr>
                <a:srgbClr val="000000"/>
              </a:buClr>
              <a:buFontTx/>
              <a:buAutoNum type="arabicPeriod"/>
            </a:pPr>
            <a:r>
              <a:rPr lang="en-US" altLang="en-US" sz="2800" dirty="0"/>
              <a:t>It is impossible to predict what the momentum of cart B will be after the collision. </a:t>
            </a:r>
          </a:p>
        </p:txBody>
      </p:sp>
      <p:pic>
        <p:nvPicPr>
          <p:cNvPr id="14" name="Picture 93" descr="fi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397" y="5027020"/>
            <a:ext cx="5405395" cy="161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48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12" name="TPQuestion"/>
          <p:cNvSpPr txBox="1">
            <a:spLocks noChangeArrowheads="1"/>
          </p:cNvSpPr>
          <p:nvPr/>
        </p:nvSpPr>
        <p:spPr>
          <a:xfrm>
            <a:off x="457200" y="1371600"/>
            <a:ext cx="7924800" cy="2246769"/>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Cart A with momentum </a:t>
            </a:r>
            <a:r>
              <a:rPr lang="en-US" altLang="en-US" sz="2800" b="0" i="1" dirty="0">
                <a:solidFill>
                  <a:schemeClr val="tx1"/>
                </a:solidFill>
              </a:rPr>
              <a:t>p</a:t>
            </a:r>
            <a:r>
              <a:rPr lang="en-US" altLang="en-US" sz="2800" b="0" dirty="0">
                <a:solidFill>
                  <a:schemeClr val="tx1"/>
                </a:solidFill>
              </a:rPr>
              <a:t> (in magnitude) and speed </a:t>
            </a:r>
            <a:r>
              <a:rPr lang="en-US" altLang="en-US" sz="2800" b="0" dirty="0" err="1">
                <a:solidFill>
                  <a:schemeClr val="tx1"/>
                </a:solidFill>
              </a:rPr>
              <a:t>2</a:t>
            </a:r>
            <a:r>
              <a:rPr lang="en-US" altLang="en-US" sz="2800" b="0" i="1" dirty="0" err="1">
                <a:solidFill>
                  <a:schemeClr val="tx1"/>
                </a:solidFill>
              </a:rPr>
              <a:t>v</a:t>
            </a:r>
            <a:r>
              <a:rPr lang="en-US" altLang="en-US" sz="2800" b="0" dirty="0">
                <a:solidFill>
                  <a:schemeClr val="tx1"/>
                </a:solidFill>
              </a:rPr>
              <a:t> collides with cart B at rest. After the collision, cart A has speed </a:t>
            </a:r>
            <a:r>
              <a:rPr lang="en-US" altLang="en-US" sz="2800" b="0" i="1" dirty="0">
                <a:solidFill>
                  <a:schemeClr val="tx1"/>
                </a:solidFill>
              </a:rPr>
              <a:t>v</a:t>
            </a:r>
            <a:r>
              <a:rPr lang="en-US" altLang="en-US" sz="2800" b="0" dirty="0">
                <a:solidFill>
                  <a:schemeClr val="tx1"/>
                </a:solidFill>
              </a:rPr>
              <a:t> and cart B has speed </a:t>
            </a:r>
            <a:r>
              <a:rPr lang="en-US" altLang="en-US" sz="2800" b="0" dirty="0" err="1">
                <a:solidFill>
                  <a:schemeClr val="tx1"/>
                </a:solidFill>
              </a:rPr>
              <a:t>3</a:t>
            </a:r>
            <a:r>
              <a:rPr lang="en-US" altLang="en-US" sz="2800" b="0" i="1" dirty="0" err="1">
                <a:solidFill>
                  <a:schemeClr val="tx1"/>
                </a:solidFill>
              </a:rPr>
              <a:t>v</a:t>
            </a:r>
            <a:r>
              <a:rPr lang="en-US" altLang="en-US" sz="2800" b="0" dirty="0">
                <a:solidFill>
                  <a:schemeClr val="tx1"/>
                </a:solidFill>
              </a:rPr>
              <a:t>, as shown. What can you say about the momentum of cart B after the collision? </a:t>
            </a:r>
          </a:p>
        </p:txBody>
      </p:sp>
      <p:sp>
        <p:nvSpPr>
          <p:cNvPr id="13" name="TPAnswers"/>
          <p:cNvSpPr txBox="1">
            <a:spLocks noChangeArrowheads="1"/>
          </p:cNvSpPr>
          <p:nvPr>
            <p:custDataLst>
              <p:tags r:id="rId1"/>
            </p:custDataLst>
          </p:nvPr>
        </p:nvSpPr>
        <p:spPr>
          <a:xfrm>
            <a:off x="457198" y="3710266"/>
            <a:ext cx="8229599" cy="2505301"/>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Clr>
                <a:srgbClr val="000000"/>
              </a:buClr>
              <a:buAutoNum type="arabicPeriod"/>
            </a:pPr>
            <a:r>
              <a:rPr lang="en-US" altLang="en-US" sz="2800" dirty="0"/>
              <a:t>It is smaller than </a:t>
            </a:r>
            <a:r>
              <a:rPr lang="en-US" altLang="en-US" sz="2800" i="1" dirty="0"/>
              <a:t>p</a:t>
            </a:r>
            <a:r>
              <a:rPr lang="en-US" altLang="en-US" sz="2800" dirty="0"/>
              <a:t>.    </a:t>
            </a:r>
          </a:p>
          <a:p>
            <a:pPr marL="514350" indent="-514350">
              <a:buClr>
                <a:srgbClr val="000000"/>
              </a:buClr>
              <a:buAutoNum type="arabicPeriod"/>
            </a:pPr>
            <a:r>
              <a:rPr lang="en-US" altLang="en-US" sz="2800" dirty="0"/>
              <a:t>It is equal to </a:t>
            </a:r>
            <a:r>
              <a:rPr lang="en-US" altLang="en-US" sz="2800" i="1" dirty="0"/>
              <a:t>p</a:t>
            </a:r>
            <a:r>
              <a:rPr lang="en-US" altLang="en-US" sz="2800" dirty="0"/>
              <a:t>. </a:t>
            </a:r>
          </a:p>
          <a:p>
            <a:pPr marL="514350" indent="-514350">
              <a:buClr>
                <a:srgbClr val="000000"/>
              </a:buClr>
              <a:buAutoNum type="arabicPeriod" startAt="3"/>
            </a:pPr>
            <a:r>
              <a:rPr lang="en-US" altLang="en-US" sz="2800" dirty="0"/>
              <a:t>It is larger than </a:t>
            </a:r>
            <a:r>
              <a:rPr lang="en-US" altLang="en-US" sz="2800" i="1" dirty="0"/>
              <a:t>p</a:t>
            </a:r>
            <a:r>
              <a:rPr lang="en-US" altLang="en-US" sz="2800" dirty="0"/>
              <a:t>. </a:t>
            </a:r>
          </a:p>
          <a:p>
            <a:pPr marL="514350" indent="-514350">
              <a:buClr>
                <a:srgbClr val="000000"/>
              </a:buClr>
              <a:buAutoNum type="arabicPeriod" startAt="3"/>
            </a:pPr>
            <a:r>
              <a:rPr lang="en-US" altLang="en-US" sz="2800" dirty="0"/>
              <a:t>It is impossible to predict what the momentum of cart B will be after the collision. </a:t>
            </a:r>
          </a:p>
        </p:txBody>
      </p:sp>
      <p:pic>
        <p:nvPicPr>
          <p:cNvPr id="7" name="Picture 93" descr="fi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73" y="3700354"/>
            <a:ext cx="4800600" cy="143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201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8" name="TPQuestion"/>
          <p:cNvSpPr txBox="1">
            <a:spLocks noChangeArrowheads="1"/>
          </p:cNvSpPr>
          <p:nvPr/>
        </p:nvSpPr>
        <p:spPr>
          <a:xfrm>
            <a:off x="457200" y="1371600"/>
            <a:ext cx="7924800" cy="1815882"/>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500-g block traveling at 60 cm/s slides onto a 1-kg cart as shown. The block stops sliding before reaching the end of the cart. As the block is sliding on the cart, which object has the larger net force on it? </a:t>
            </a:r>
          </a:p>
        </p:txBody>
      </p:sp>
      <p:pic>
        <p:nvPicPr>
          <p:cNvPr id="11" name="Picture 93" descr="fi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60" y="5503376"/>
            <a:ext cx="7793875" cy="1001712"/>
          </a:xfrm>
          <a:prstGeom prst="rect">
            <a:avLst/>
          </a:prstGeom>
          <a:noFill/>
          <a:extLst>
            <a:ext uri="{909E8E84-426E-40DD-AFC4-6F175D3DCCD1}">
              <a14:hiddenFill xmlns:a14="http://schemas.microsoft.com/office/drawing/2010/main">
                <a:solidFill>
                  <a:srgbClr val="FFFFFF"/>
                </a:solidFill>
              </a14:hiddenFill>
            </a:ext>
          </a:extLst>
        </p:spPr>
      </p:pic>
      <p:sp>
        <p:nvSpPr>
          <p:cNvPr id="12" name="TPAnswers"/>
          <p:cNvSpPr txBox="1">
            <a:spLocks noChangeArrowheads="1"/>
          </p:cNvSpPr>
          <p:nvPr>
            <p:custDataLst>
              <p:tags r:id="rId1"/>
            </p:custDataLst>
          </p:nvPr>
        </p:nvSpPr>
        <p:spPr>
          <a:xfrm>
            <a:off x="457197" y="3227816"/>
            <a:ext cx="8229600" cy="2074414"/>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the cart</a:t>
            </a:r>
          </a:p>
          <a:p>
            <a:pPr marL="609600" indent="-609600">
              <a:buClr>
                <a:srgbClr val="000000"/>
              </a:buClr>
              <a:buFontTx/>
              <a:buAutoNum type="arabicPeriod"/>
            </a:pPr>
            <a:r>
              <a:rPr lang="en-US" altLang="en-US" sz="2800" dirty="0"/>
              <a:t>the block</a:t>
            </a:r>
          </a:p>
          <a:p>
            <a:pPr marL="609600" indent="-609600">
              <a:buClr>
                <a:srgbClr val="000000"/>
              </a:buClr>
              <a:buFontTx/>
              <a:buAutoNum type="arabicPeriod"/>
            </a:pPr>
            <a:r>
              <a:rPr lang="en-US" altLang="en-US" sz="2800" dirty="0"/>
              <a:t>neither; the acceleration is the same</a:t>
            </a:r>
          </a:p>
          <a:p>
            <a:pPr marL="609600" indent="-609600">
              <a:buClr>
                <a:srgbClr val="000000"/>
              </a:buClr>
              <a:buFontTx/>
              <a:buAutoNum type="arabicPeriod"/>
            </a:pPr>
            <a:r>
              <a:rPr lang="en-US" altLang="en-US" sz="2800" dirty="0"/>
              <a:t>impossible to determine</a:t>
            </a:r>
          </a:p>
        </p:txBody>
      </p:sp>
    </p:spTree>
    <p:extLst>
      <p:ext uri="{BB962C8B-B14F-4D97-AF65-F5344CB8AC3E}">
        <p14:creationId xmlns:p14="http://schemas.microsoft.com/office/powerpoint/2010/main" val="2593932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12" name="TPQuestion"/>
          <p:cNvSpPr txBox="1">
            <a:spLocks noChangeArrowheads="1"/>
          </p:cNvSpPr>
          <p:nvPr/>
        </p:nvSpPr>
        <p:spPr>
          <a:xfrm>
            <a:off x="457200" y="1371600"/>
            <a:ext cx="7924800" cy="1815882"/>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500‑g block traveling at 60 cm/s slides onto a 1‑kg cart as shown. The block stops sliding before reaching the end of the cart. As the block is sliding on the cart, which object has the larger acceleration?</a:t>
            </a:r>
          </a:p>
        </p:txBody>
      </p:sp>
      <p:sp>
        <p:nvSpPr>
          <p:cNvPr id="13" name="TPAnswers"/>
          <p:cNvSpPr txBox="1">
            <a:spLocks noChangeArrowheads="1"/>
          </p:cNvSpPr>
          <p:nvPr>
            <p:custDataLst>
              <p:tags r:id="rId1"/>
            </p:custDataLst>
          </p:nvPr>
        </p:nvSpPr>
        <p:spPr>
          <a:xfrm>
            <a:off x="457197" y="3227816"/>
            <a:ext cx="8229600" cy="2074414"/>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the cart</a:t>
            </a:r>
          </a:p>
          <a:p>
            <a:pPr marL="609600" indent="-609600">
              <a:buClr>
                <a:srgbClr val="000000"/>
              </a:buClr>
              <a:buFontTx/>
              <a:buAutoNum type="arabicPeriod"/>
            </a:pPr>
            <a:r>
              <a:rPr lang="en-US" altLang="en-US" sz="2800" dirty="0"/>
              <a:t>the block</a:t>
            </a:r>
          </a:p>
          <a:p>
            <a:pPr marL="609600" indent="-609600">
              <a:buClr>
                <a:srgbClr val="000000"/>
              </a:buClr>
              <a:buFontTx/>
              <a:buAutoNum type="arabicPeriod"/>
            </a:pPr>
            <a:r>
              <a:rPr lang="en-US" altLang="en-US" sz="2800" dirty="0"/>
              <a:t>neither; the acceleration is the same</a:t>
            </a:r>
          </a:p>
          <a:p>
            <a:pPr marL="609600" indent="-609600">
              <a:buClr>
                <a:srgbClr val="000000"/>
              </a:buClr>
              <a:buFontTx/>
              <a:buAutoNum type="arabicPeriod"/>
            </a:pPr>
            <a:r>
              <a:rPr lang="en-US" altLang="en-US" sz="2800" dirty="0"/>
              <a:t>impossible to determine</a:t>
            </a:r>
          </a:p>
        </p:txBody>
      </p:sp>
      <p:pic>
        <p:nvPicPr>
          <p:cNvPr id="14" name="Picture 93" descr="fi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60" y="5503376"/>
            <a:ext cx="7793875" cy="100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20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12" name="TPQuestion"/>
          <p:cNvSpPr txBox="1">
            <a:spLocks noChangeArrowheads="1"/>
          </p:cNvSpPr>
          <p:nvPr/>
        </p:nvSpPr>
        <p:spPr>
          <a:xfrm>
            <a:off x="457200" y="1371600"/>
            <a:ext cx="7924800" cy="1815882"/>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500‑g block traveling at 60 cm/s slides onto a 1‑kg cart as shown. The block stops sliding before reaching the end of the cart. The final speed of the cart is </a:t>
            </a:r>
            <a:r>
              <a:rPr lang="en-US" altLang="en-US" sz="2800" dirty="0">
                <a:solidFill>
                  <a:schemeClr val="tx1"/>
                </a:solidFill>
              </a:rPr>
              <a:t>closest</a:t>
            </a:r>
            <a:r>
              <a:rPr lang="en-US" altLang="en-US" sz="2800" b="0" dirty="0">
                <a:solidFill>
                  <a:schemeClr val="tx1"/>
                </a:solidFill>
              </a:rPr>
              <a:t> to:</a:t>
            </a:r>
          </a:p>
        </p:txBody>
      </p:sp>
      <p:sp>
        <p:nvSpPr>
          <p:cNvPr id="14" name="TPAnswers"/>
          <p:cNvSpPr txBox="1">
            <a:spLocks noChangeArrowheads="1"/>
          </p:cNvSpPr>
          <p:nvPr>
            <p:custDataLst>
              <p:tags r:id="rId1"/>
            </p:custDataLst>
          </p:nvPr>
        </p:nvSpPr>
        <p:spPr>
          <a:xfrm>
            <a:off x="457200" y="3299845"/>
            <a:ext cx="7577847" cy="1557349"/>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800" dirty="0"/>
              <a:t>1.  0                    2.  10 cm/s                 3.  20 cm/s</a:t>
            </a:r>
          </a:p>
          <a:p>
            <a:pPr marL="0" indent="0">
              <a:buClr>
                <a:srgbClr val="000000"/>
              </a:buClr>
              <a:buNone/>
            </a:pPr>
            <a:r>
              <a:rPr lang="en-US" altLang="en-US" sz="2800" dirty="0"/>
              <a:t>4.  30 cm/s         5.  40 cm/s                 6.  50 cm/s</a:t>
            </a:r>
          </a:p>
          <a:p>
            <a:pPr marL="0" indent="0">
              <a:buClr>
                <a:srgbClr val="000000"/>
              </a:buClr>
              <a:buNone/>
            </a:pPr>
            <a:r>
              <a:rPr lang="en-US" altLang="en-US" sz="2800" dirty="0"/>
              <a:t>7.  60 cm/s         8.  impossible to determine</a:t>
            </a:r>
          </a:p>
        </p:txBody>
      </p:sp>
      <p:pic>
        <p:nvPicPr>
          <p:cNvPr id="15" name="Picture 93" descr="fi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60" y="5503376"/>
            <a:ext cx="7793875" cy="100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085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pic>
        <p:nvPicPr>
          <p:cNvPr id="4" name="Picture 3"/>
          <p:cNvPicPr>
            <a:picLocks noChangeAspect="1"/>
          </p:cNvPicPr>
          <p:nvPr/>
        </p:nvPicPr>
        <p:blipFill>
          <a:blip r:embed="rId4"/>
          <a:stretch>
            <a:fillRect/>
          </a:stretch>
        </p:blipFill>
        <p:spPr>
          <a:xfrm>
            <a:off x="1319222" y="1648979"/>
            <a:ext cx="6505551" cy="4232085"/>
          </a:xfrm>
          <a:prstGeom prst="rect">
            <a:avLst/>
          </a:prstGeom>
        </p:spPr>
      </p:pic>
    </p:spTree>
    <p:extLst>
      <p:ext uri="{BB962C8B-B14F-4D97-AF65-F5344CB8AC3E}">
        <p14:creationId xmlns:p14="http://schemas.microsoft.com/office/powerpoint/2010/main" val="174507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12" name="TPQuestion"/>
          <p:cNvSpPr txBox="1">
            <a:spLocks noChangeArrowheads="1"/>
          </p:cNvSpPr>
          <p:nvPr/>
        </p:nvSpPr>
        <p:spPr>
          <a:xfrm>
            <a:off x="457199" y="1371600"/>
            <a:ext cx="8025319" cy="3046988"/>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400" b="0" dirty="0">
                <a:solidFill>
                  <a:schemeClr val="tx1"/>
                </a:solidFill>
              </a:rPr>
              <a:t>Compare two collisions that are perfectly inelastic. In case (A) a car traveling with speed </a:t>
            </a:r>
            <a:r>
              <a:rPr lang="en-US" altLang="en-US" sz="2400" b="0" i="1" dirty="0">
                <a:solidFill>
                  <a:schemeClr val="tx1"/>
                </a:solidFill>
              </a:rPr>
              <a:t>V</a:t>
            </a:r>
            <a:r>
              <a:rPr lang="en-US" altLang="en-US" sz="2400" b="0" dirty="0">
                <a:solidFill>
                  <a:schemeClr val="tx1"/>
                </a:solidFill>
              </a:rPr>
              <a:t> collides head-on with a sports car having half the mass and traveling in the opposite direction with twice the speed. In case (B) an identical car traveling with the same speed </a:t>
            </a:r>
            <a:r>
              <a:rPr lang="en-US" altLang="en-US" sz="2400" b="0" i="1" dirty="0">
                <a:solidFill>
                  <a:schemeClr val="tx1"/>
                </a:solidFill>
              </a:rPr>
              <a:t>V</a:t>
            </a:r>
            <a:r>
              <a:rPr lang="en-US" altLang="en-US" sz="2400" b="0" dirty="0">
                <a:solidFill>
                  <a:schemeClr val="tx1"/>
                </a:solidFill>
              </a:rPr>
              <a:t> collides head-on with a light truck having twice the mass and traveling in the opposite direction with half the speed. In which case is the impulse delivered to the car during the collision larger?</a:t>
            </a:r>
          </a:p>
        </p:txBody>
      </p:sp>
      <p:sp>
        <p:nvSpPr>
          <p:cNvPr id="13" name="TPAnswers"/>
          <p:cNvSpPr txBox="1">
            <a:spLocks noChangeArrowheads="1"/>
          </p:cNvSpPr>
          <p:nvPr>
            <p:custDataLst>
              <p:tags r:id="rId1"/>
            </p:custDataLst>
          </p:nvPr>
        </p:nvSpPr>
        <p:spPr>
          <a:xfrm>
            <a:off x="457200" y="4533262"/>
            <a:ext cx="4648200" cy="1771650"/>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400" dirty="0"/>
              <a:t>A</a:t>
            </a:r>
          </a:p>
          <a:p>
            <a:pPr marL="609600" indent="-609600">
              <a:buClr>
                <a:srgbClr val="000000"/>
              </a:buClr>
              <a:buFontTx/>
              <a:buAutoNum type="arabicPeriod"/>
            </a:pPr>
            <a:r>
              <a:rPr lang="en-US" altLang="en-US" sz="2400" dirty="0"/>
              <a:t>B</a:t>
            </a:r>
          </a:p>
          <a:p>
            <a:pPr marL="609600" indent="-609600">
              <a:buClr>
                <a:srgbClr val="000000"/>
              </a:buClr>
              <a:buFontTx/>
              <a:buAutoNum type="arabicPeriod"/>
            </a:pPr>
            <a:r>
              <a:rPr lang="en-US" altLang="en-US" sz="2400" dirty="0"/>
              <a:t>Both the same</a:t>
            </a:r>
          </a:p>
          <a:p>
            <a:pPr marL="609600" indent="-609600">
              <a:buClr>
                <a:srgbClr val="000000"/>
              </a:buClr>
              <a:buFontTx/>
              <a:buAutoNum type="arabicPeriod"/>
            </a:pPr>
            <a:r>
              <a:rPr lang="en-US" altLang="en-US" sz="2400" dirty="0"/>
              <a:t>Cannot be determined</a:t>
            </a:r>
          </a:p>
        </p:txBody>
      </p:sp>
      <p:pic>
        <p:nvPicPr>
          <p:cNvPr id="14" name="Picture 93" descr="fi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127" y="4360158"/>
            <a:ext cx="4769563" cy="2117857"/>
          </a:xfrm>
          <a:prstGeom prst="rect">
            <a:avLst/>
          </a:prstGeom>
          <a:solidFill>
            <a:schemeClr val="bg1"/>
          </a:solidFill>
        </p:spPr>
      </p:pic>
    </p:spTree>
    <p:extLst>
      <p:ext uri="{BB962C8B-B14F-4D97-AF65-F5344CB8AC3E}">
        <p14:creationId xmlns:p14="http://schemas.microsoft.com/office/powerpoint/2010/main" val="1043117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3" descr="fi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901" y="5038590"/>
            <a:ext cx="4618848" cy="1682885"/>
          </a:xfrm>
          <a:prstGeom prst="rect">
            <a:avLst/>
          </a:prstGeom>
          <a:solidFill>
            <a:schemeClr val="bg1"/>
          </a:solidFill>
        </p:spPr>
      </p:pic>
      <p:pic>
        <p:nvPicPr>
          <p:cNvPr id="9" name="Picture 8"/>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10" name="TPQuestion"/>
          <p:cNvSpPr txBox="1">
            <a:spLocks noChangeArrowheads="1"/>
          </p:cNvSpPr>
          <p:nvPr/>
        </p:nvSpPr>
        <p:spPr>
          <a:xfrm>
            <a:off x="457200" y="1371600"/>
            <a:ext cx="8001000" cy="1800225"/>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cart of mass </a:t>
            </a:r>
            <a:r>
              <a:rPr lang="en-US" altLang="en-US" sz="2800" b="0" i="1" dirty="0">
                <a:solidFill>
                  <a:schemeClr val="tx1"/>
                </a:solidFill>
              </a:rPr>
              <a:t>m</a:t>
            </a:r>
            <a:r>
              <a:rPr lang="en-US" altLang="en-US" sz="2800" b="0" dirty="0">
                <a:solidFill>
                  <a:schemeClr val="tx1"/>
                </a:solidFill>
              </a:rPr>
              <a:t> is moving with speed </a:t>
            </a:r>
            <a:r>
              <a:rPr lang="en-US" altLang="en-US" sz="2800" b="0" i="1" dirty="0">
                <a:solidFill>
                  <a:schemeClr val="tx1"/>
                </a:solidFill>
              </a:rPr>
              <a:t>v</a:t>
            </a:r>
            <a:r>
              <a:rPr lang="en-US" altLang="en-US" sz="2800" b="0" dirty="0">
                <a:solidFill>
                  <a:schemeClr val="tx1"/>
                </a:solidFill>
              </a:rPr>
              <a:t>. Is it possible for the cart's kinetic energy or the magnitude of its momentum to be larger after it collides with something?</a:t>
            </a:r>
          </a:p>
        </p:txBody>
      </p:sp>
      <p:sp>
        <p:nvSpPr>
          <p:cNvPr id="11" name="TPAnswers"/>
          <p:cNvSpPr txBox="1">
            <a:spLocks noChangeArrowheads="1"/>
          </p:cNvSpPr>
          <p:nvPr>
            <p:custDataLst>
              <p:tags r:id="rId1"/>
            </p:custDataLst>
          </p:nvPr>
        </p:nvSpPr>
        <p:spPr>
          <a:xfrm>
            <a:off x="457200" y="3376783"/>
            <a:ext cx="8001000" cy="2074414"/>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No; it is impossible.</a:t>
            </a:r>
          </a:p>
          <a:p>
            <a:pPr marL="609600" indent="-609600">
              <a:buClr>
                <a:srgbClr val="000000"/>
              </a:buClr>
              <a:buFontTx/>
              <a:buAutoNum type="arabicPeriod"/>
            </a:pPr>
            <a:r>
              <a:rPr lang="en-US" altLang="en-US" sz="2800" dirty="0"/>
              <a:t>Yes; the kinetic energy can be larger.</a:t>
            </a:r>
          </a:p>
          <a:p>
            <a:pPr marL="609600" indent="-609600">
              <a:buClr>
                <a:srgbClr val="000000"/>
              </a:buClr>
              <a:buFontTx/>
              <a:buAutoNum type="arabicPeriod"/>
            </a:pPr>
            <a:r>
              <a:rPr lang="en-US" altLang="en-US" sz="2800" dirty="0"/>
              <a:t>Yes; the momentum can be larger.</a:t>
            </a:r>
          </a:p>
          <a:p>
            <a:pPr marL="609600" indent="-609600">
              <a:buClr>
                <a:srgbClr val="000000"/>
              </a:buClr>
              <a:buFontTx/>
              <a:buAutoNum type="arabicPeriod"/>
            </a:pPr>
            <a:r>
              <a:rPr lang="en-US" altLang="en-US" sz="2800" dirty="0"/>
              <a:t>Yes; both can be larger.</a:t>
            </a:r>
          </a:p>
        </p:txBody>
      </p:sp>
    </p:spTree>
    <p:extLst>
      <p:ext uri="{BB962C8B-B14F-4D97-AF65-F5344CB8AC3E}">
        <p14:creationId xmlns:p14="http://schemas.microsoft.com/office/powerpoint/2010/main" val="3448478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10" name="TPQuestion"/>
          <p:cNvSpPr txBox="1">
            <a:spLocks noChangeArrowheads="1"/>
          </p:cNvSpPr>
          <p:nvPr/>
        </p:nvSpPr>
        <p:spPr>
          <a:xfrm>
            <a:off x="457200" y="1371600"/>
            <a:ext cx="7848600" cy="1815882"/>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Two blocks, </a:t>
            </a:r>
            <a:r>
              <a:rPr lang="en-US" altLang="en-US" sz="2800" b="0" i="1" dirty="0">
                <a:solidFill>
                  <a:schemeClr val="tx1"/>
                </a:solidFill>
              </a:rPr>
              <a:t>M</a:t>
            </a:r>
            <a:r>
              <a:rPr lang="en-US" altLang="en-US" sz="2800" b="0" dirty="0">
                <a:solidFill>
                  <a:schemeClr val="tx1"/>
                </a:solidFill>
              </a:rPr>
              <a:t> = </a:t>
            </a:r>
            <a:r>
              <a:rPr lang="en-US" altLang="en-US" sz="2800" b="0" dirty="0" err="1">
                <a:solidFill>
                  <a:schemeClr val="tx1"/>
                </a:solidFill>
              </a:rPr>
              <a:t>2</a:t>
            </a:r>
            <a:r>
              <a:rPr lang="en-US" altLang="en-US" sz="2800" b="0" i="1" dirty="0" err="1">
                <a:solidFill>
                  <a:schemeClr val="tx1"/>
                </a:solidFill>
              </a:rPr>
              <a:t>m</a:t>
            </a:r>
            <a:r>
              <a:rPr lang="en-US" altLang="en-US" sz="2800" b="0" dirty="0">
                <a:solidFill>
                  <a:schemeClr val="tx1"/>
                </a:solidFill>
              </a:rPr>
              <a:t>, sit on a horizontal frictionless surface with a compressed massless spring between them. After the spring is released </a:t>
            </a:r>
            <a:r>
              <a:rPr lang="en-US" altLang="en-US" sz="2800" b="0" i="1" dirty="0">
                <a:solidFill>
                  <a:schemeClr val="tx1"/>
                </a:solidFill>
              </a:rPr>
              <a:t>M</a:t>
            </a:r>
            <a:r>
              <a:rPr lang="en-US" altLang="en-US" sz="2800" b="0" dirty="0">
                <a:solidFill>
                  <a:schemeClr val="tx1"/>
                </a:solidFill>
              </a:rPr>
              <a:t> has velocity </a:t>
            </a:r>
            <a:r>
              <a:rPr lang="en-US" altLang="en-US" sz="2800" b="0" i="1" dirty="0">
                <a:solidFill>
                  <a:schemeClr val="tx1"/>
                </a:solidFill>
              </a:rPr>
              <a:t>v</a:t>
            </a:r>
            <a:r>
              <a:rPr lang="en-US" altLang="en-US" sz="2800" b="0" dirty="0">
                <a:solidFill>
                  <a:schemeClr val="tx1"/>
                </a:solidFill>
              </a:rPr>
              <a:t>. The total energy initially stored in the spring was: </a:t>
            </a:r>
          </a:p>
        </p:txBody>
      </p:sp>
      <p:sp>
        <p:nvSpPr>
          <p:cNvPr id="11" name="TPAnswers"/>
          <p:cNvSpPr txBox="1">
            <a:spLocks noChangeArrowheads="1"/>
          </p:cNvSpPr>
          <p:nvPr>
            <p:custDataLst>
              <p:tags r:id="rId1"/>
            </p:custDataLst>
          </p:nvPr>
        </p:nvSpPr>
        <p:spPr>
          <a:xfrm>
            <a:off x="457200" y="3187482"/>
            <a:ext cx="4648200" cy="3625608"/>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6400" indent="-406400">
              <a:buClr>
                <a:srgbClr val="000000"/>
              </a:buClr>
              <a:buFontTx/>
              <a:buAutoNum type="arabicPeriod"/>
            </a:pPr>
            <a:r>
              <a:rPr lang="en-US" altLang="en-US" sz="2800" dirty="0"/>
              <a:t> </a:t>
            </a:r>
            <a:r>
              <a:rPr lang="en-US" altLang="en-US" sz="2800" i="1" dirty="0" err="1"/>
              <a:t>mv</a:t>
            </a:r>
            <a:r>
              <a:rPr lang="en-US" altLang="en-US" sz="2800" dirty="0" err="1"/>
              <a:t>²</a:t>
            </a:r>
            <a:r>
              <a:rPr lang="en-US" altLang="en-US" sz="2800" dirty="0"/>
              <a:t> </a:t>
            </a:r>
          </a:p>
          <a:p>
            <a:pPr marL="406400" indent="-406400">
              <a:buClr>
                <a:srgbClr val="000000"/>
              </a:buClr>
              <a:buFontTx/>
              <a:buAutoNum type="arabicPeriod"/>
            </a:pPr>
            <a:r>
              <a:rPr lang="en-US" altLang="en-US" sz="2800" dirty="0" err="1"/>
              <a:t>2</a:t>
            </a:r>
            <a:r>
              <a:rPr lang="en-US" altLang="en-US" sz="2800" i="1" dirty="0" err="1"/>
              <a:t>mv</a:t>
            </a:r>
            <a:r>
              <a:rPr lang="en-US" altLang="en-US" sz="2800" dirty="0" err="1"/>
              <a:t>²</a:t>
            </a:r>
            <a:r>
              <a:rPr lang="en-US" altLang="en-US" sz="2800" dirty="0"/>
              <a:t> </a:t>
            </a:r>
          </a:p>
          <a:p>
            <a:pPr marL="406400" indent="-406400">
              <a:buClr>
                <a:srgbClr val="000000"/>
              </a:buClr>
              <a:buFontTx/>
              <a:buAutoNum type="arabicPeriod"/>
            </a:pPr>
            <a:r>
              <a:rPr lang="en-US" altLang="en-US" sz="2800" dirty="0" err="1"/>
              <a:t>3</a:t>
            </a:r>
            <a:r>
              <a:rPr lang="en-US" altLang="en-US" sz="2800" i="1" dirty="0" err="1"/>
              <a:t>mv</a:t>
            </a:r>
            <a:r>
              <a:rPr lang="en-US" altLang="en-US" sz="2800" dirty="0" err="1"/>
              <a:t>²</a:t>
            </a:r>
            <a:r>
              <a:rPr lang="en-US" altLang="en-US" sz="2800" dirty="0"/>
              <a:t> </a:t>
            </a:r>
          </a:p>
          <a:p>
            <a:pPr marL="406400" indent="-406400">
              <a:buClr>
                <a:srgbClr val="000000"/>
              </a:buClr>
              <a:buFontTx/>
              <a:buAutoNum type="arabicPeriod"/>
            </a:pPr>
            <a:r>
              <a:rPr lang="en-US" altLang="en-US" sz="2800" dirty="0" err="1"/>
              <a:t>4</a:t>
            </a:r>
            <a:r>
              <a:rPr lang="en-US" altLang="en-US" sz="2800" i="1" dirty="0" err="1"/>
              <a:t>mv</a:t>
            </a:r>
            <a:r>
              <a:rPr lang="en-US" altLang="en-US" sz="2800" dirty="0" err="1"/>
              <a:t>²</a:t>
            </a:r>
            <a:r>
              <a:rPr lang="en-US" altLang="en-US" sz="2800" dirty="0"/>
              <a:t> </a:t>
            </a:r>
          </a:p>
          <a:p>
            <a:pPr marL="406400" indent="-406400">
              <a:buClr>
                <a:srgbClr val="000000"/>
              </a:buClr>
              <a:buFontTx/>
              <a:buAutoNum type="arabicPeriod"/>
            </a:pPr>
            <a:r>
              <a:rPr lang="en-US" altLang="en-US" sz="2800" dirty="0" err="1"/>
              <a:t>5</a:t>
            </a:r>
            <a:r>
              <a:rPr lang="en-US" altLang="en-US" sz="2800" i="1" dirty="0" err="1"/>
              <a:t>mv</a:t>
            </a:r>
            <a:r>
              <a:rPr lang="en-US" altLang="en-US" sz="2800" dirty="0" err="1"/>
              <a:t>²</a:t>
            </a:r>
            <a:r>
              <a:rPr lang="en-US" altLang="en-US" sz="2800" dirty="0"/>
              <a:t> </a:t>
            </a:r>
          </a:p>
          <a:p>
            <a:pPr marL="406400" indent="-406400">
              <a:buClr>
                <a:srgbClr val="000000"/>
              </a:buClr>
              <a:buFontTx/>
              <a:buAutoNum type="arabicPeriod"/>
            </a:pPr>
            <a:r>
              <a:rPr lang="en-US" altLang="en-US" sz="2800" dirty="0"/>
              <a:t>None of the above </a:t>
            </a:r>
          </a:p>
          <a:p>
            <a:pPr marL="406400" indent="-406400">
              <a:buClr>
                <a:srgbClr val="000000"/>
              </a:buClr>
              <a:buFontTx/>
              <a:buAutoNum type="arabicPeriod"/>
            </a:pPr>
            <a:r>
              <a:rPr lang="en-US" altLang="en-US" sz="2800" dirty="0"/>
              <a:t>Cannot be determined </a:t>
            </a:r>
          </a:p>
        </p:txBody>
      </p:sp>
      <p:pic>
        <p:nvPicPr>
          <p:cNvPr id="12" name="Picture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837" y="3414712"/>
            <a:ext cx="5106963" cy="201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329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TOPIC summary</a:t>
            </a:r>
          </a:p>
        </p:txBody>
      </p:sp>
      <p:sp>
        <p:nvSpPr>
          <p:cNvPr id="7" name="Text Placeholder 6"/>
          <p:cNvSpPr>
            <a:spLocks noGrp="1"/>
          </p:cNvSpPr>
          <p:nvPr>
            <p:ph type="body" idx="1"/>
          </p:nvPr>
        </p:nvSpPr>
        <p:spPr/>
        <p:txBody>
          <a:bodyPr/>
          <a:lstStyle/>
          <a:p>
            <a:r>
              <a:rPr lang="en-US" b="1" dirty="0"/>
              <a:t>Topic 6: Momentum, Impulse, and Collisions</a:t>
            </a:r>
          </a:p>
        </p:txBody>
      </p:sp>
      <p:sp>
        <p:nvSpPr>
          <p:cNvPr id="4" name="Footer Placeholder 3"/>
          <p:cNvSpPr>
            <a:spLocks noGrp="1"/>
          </p:cNvSpPr>
          <p:nvPr>
            <p:ph type="ftr" sz="quarter" idx="11"/>
          </p:nvPr>
        </p:nvSpPr>
        <p:spPr/>
        <p:txBody>
          <a:bodyPr/>
          <a:lstStyle/>
          <a:p>
            <a:r>
              <a:rPr lang="en-US"/>
              <a:t>©Cengage</a:t>
            </a:r>
            <a:endParaRPr lang="en-US" dirty="0"/>
          </a:p>
        </p:txBody>
      </p:sp>
    </p:spTree>
    <p:extLst>
      <p:ext uri="{BB962C8B-B14F-4D97-AF65-F5344CB8AC3E}">
        <p14:creationId xmlns:p14="http://schemas.microsoft.com/office/powerpoint/2010/main" val="1547143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743269"/>
            <a:ext cx="8250029" cy="1623929"/>
          </a:xfrm>
        </p:spPr>
        <p:txBody>
          <a:bodyPr>
            <a:noAutofit/>
          </a:bodyPr>
          <a:lstStyle/>
          <a:p>
            <a:pPr marL="609600" indent="-609600">
              <a:buClr>
                <a:schemeClr val="tx1"/>
              </a:buClr>
              <a:buFontTx/>
              <a:buAutoNum type="arabicPeriod"/>
            </a:pPr>
            <a:r>
              <a:rPr lang="en-US" altLang="en-US" sz="2400" dirty="0"/>
              <a:t>the car</a:t>
            </a:r>
          </a:p>
          <a:p>
            <a:pPr marL="609600" indent="-609600">
              <a:buClr>
                <a:schemeClr val="tx1"/>
              </a:buClr>
              <a:buFontTx/>
              <a:buAutoNum type="arabicPeriod"/>
            </a:pPr>
            <a:r>
              <a:rPr lang="en-US" altLang="en-US" sz="2400" dirty="0"/>
              <a:t>the truck</a:t>
            </a:r>
          </a:p>
          <a:p>
            <a:pPr marL="609600" indent="-609600">
              <a:buClr>
                <a:schemeClr val="tx1"/>
              </a:buClr>
              <a:buFontTx/>
              <a:buAutoNum type="arabicPeriod"/>
            </a:pPr>
            <a:r>
              <a:rPr lang="en-US" altLang="en-US" sz="2400" dirty="0"/>
              <a:t>Both vehicles experience the same magnitude change in momentum.</a:t>
            </a:r>
          </a:p>
          <a:p>
            <a:pPr marL="609600" indent="-609600">
              <a:buClr>
                <a:schemeClr val="tx1"/>
              </a:buClr>
              <a:buFontTx/>
              <a:buAutoNum type="arabicPeriod"/>
            </a:pPr>
            <a:r>
              <a:rPr lang="en-US" altLang="en-US" sz="2400" dirty="0"/>
              <a:t>Impossible to determine.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013032" cy="1784685"/>
          </a:xfrm>
        </p:spPr>
        <p:txBody>
          <a:bodyPr>
            <a:noAutofit/>
          </a:bodyPr>
          <a:lstStyle/>
          <a:p>
            <a:pPr marL="0" indent="0">
              <a:buNone/>
            </a:pPr>
            <a:r>
              <a:rPr lang="en-US" altLang="en-US" dirty="0"/>
              <a:t>A car and a large truck make a head-on collision and stick together. Prior to the collision, the truck's velocity was twice that of the car. Which vehicle experiences the larger change in the magnitude of its momentum?</a:t>
            </a:r>
            <a:br>
              <a:rPr lang="en-US" altLang="en-US" dirty="0"/>
            </a:br>
            <a:br>
              <a:rPr lang="en-US" altLang="en-US" sz="1050" dirty="0"/>
            </a:br>
            <a:endParaRPr lang="en-US" dirty="0"/>
          </a:p>
        </p:txBody>
      </p:sp>
      <p:sp>
        <p:nvSpPr>
          <p:cNvPr id="2" name="Title 1"/>
          <p:cNvSpPr>
            <a:spLocks noGrp="1"/>
          </p:cNvSpPr>
          <p:nvPr>
            <p:ph type="title"/>
          </p:nvPr>
        </p:nvSpPr>
        <p:spPr/>
        <p:txBody>
          <a:bodyPr/>
          <a:lstStyle/>
          <a:p>
            <a:r>
              <a:rPr lang="en-US" dirty="0"/>
              <a:t>Reading Question 1-3</a:t>
            </a:r>
          </a:p>
        </p:txBody>
      </p:sp>
    </p:spTree>
    <p:extLst>
      <p:ext uri="{BB962C8B-B14F-4D97-AF65-F5344CB8AC3E}">
        <p14:creationId xmlns:p14="http://schemas.microsoft.com/office/powerpoint/2010/main" val="4203382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Topic Summary</a:t>
            </a:r>
          </a:p>
        </p:txBody>
      </p:sp>
      <p:sp>
        <p:nvSpPr>
          <p:cNvPr id="6" name="TextBox 5"/>
          <p:cNvSpPr txBox="1"/>
          <p:nvPr/>
        </p:nvSpPr>
        <p:spPr>
          <a:xfrm>
            <a:off x="457200" y="1371600"/>
            <a:ext cx="7895969" cy="5262979"/>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Momentum and Impulse </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Impulse-Momentum Theorem</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Conservation of Momentum </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484114675"/>
              </p:ext>
            </p:extLst>
          </p:nvPr>
        </p:nvGraphicFramePr>
        <p:xfrm>
          <a:off x="843358" y="1897760"/>
          <a:ext cx="2792412" cy="674687"/>
        </p:xfrm>
        <a:graphic>
          <a:graphicData uri="http://schemas.openxmlformats.org/presentationml/2006/ole">
            <mc:AlternateContent xmlns:mc="http://schemas.openxmlformats.org/markup-compatibility/2006">
              <mc:Choice xmlns:v="urn:schemas-microsoft-com:vml" Requires="v">
                <p:oleObj spid="_x0000_s35432" name="Equation" r:id="rId4" imgW="888840" imgH="215640" progId="Equation.DSMT4">
                  <p:embed/>
                </p:oleObj>
              </mc:Choice>
              <mc:Fallback>
                <p:oleObj name="Equation" r:id="rId4" imgW="888840" imgH="215640" progId="Equation.DSMT4">
                  <p:embed/>
                  <p:pic>
                    <p:nvPicPr>
                      <p:cNvPr id="0" name=""/>
                      <p:cNvPicPr>
                        <a:picLocks noChangeAspect="1" noChangeArrowheads="1"/>
                      </p:cNvPicPr>
                      <p:nvPr/>
                    </p:nvPicPr>
                    <p:blipFill>
                      <a:blip r:embed="rId5"/>
                      <a:srcRect/>
                      <a:stretch>
                        <a:fillRect/>
                      </a:stretch>
                    </p:blipFill>
                    <p:spPr bwMode="auto">
                      <a:xfrm>
                        <a:off x="843358" y="1897760"/>
                        <a:ext cx="2792412" cy="674687"/>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12804643"/>
              </p:ext>
            </p:extLst>
          </p:nvPr>
        </p:nvGraphicFramePr>
        <p:xfrm>
          <a:off x="1269547" y="3231267"/>
          <a:ext cx="4348162" cy="714375"/>
        </p:xfrm>
        <a:graphic>
          <a:graphicData uri="http://schemas.openxmlformats.org/presentationml/2006/ole">
            <mc:AlternateContent xmlns:mc="http://schemas.openxmlformats.org/markup-compatibility/2006">
              <mc:Choice xmlns:v="urn:schemas-microsoft-com:vml" Requires="v">
                <p:oleObj spid="_x0000_s35433" name="Equation" r:id="rId6" imgW="1384200" imgH="228600" progId="Equation.DSMT4">
                  <p:embed/>
                </p:oleObj>
              </mc:Choice>
              <mc:Fallback>
                <p:oleObj name="Equation" r:id="rId6" imgW="1384200" imgH="228600" progId="Equation.DSMT4">
                  <p:embed/>
                  <p:pic>
                    <p:nvPicPr>
                      <p:cNvPr id="0" name=""/>
                      <p:cNvPicPr>
                        <a:picLocks noChangeAspect="1" noChangeArrowheads="1"/>
                      </p:cNvPicPr>
                      <p:nvPr/>
                    </p:nvPicPr>
                    <p:blipFill>
                      <a:blip r:embed="rId7"/>
                      <a:srcRect/>
                      <a:stretch>
                        <a:fillRect/>
                      </a:stretch>
                    </p:blipFill>
                    <p:spPr bwMode="auto">
                      <a:xfrm>
                        <a:off x="1269547" y="3231267"/>
                        <a:ext cx="4348162" cy="71437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610040734"/>
              </p:ext>
            </p:extLst>
          </p:nvPr>
        </p:nvGraphicFramePr>
        <p:xfrm>
          <a:off x="2395755" y="5898955"/>
          <a:ext cx="4865688" cy="635000"/>
        </p:xfrm>
        <a:graphic>
          <a:graphicData uri="http://schemas.openxmlformats.org/presentationml/2006/ole">
            <mc:AlternateContent xmlns:mc="http://schemas.openxmlformats.org/markup-compatibility/2006">
              <mc:Choice xmlns:v="urn:schemas-microsoft-com:vml" Requires="v">
                <p:oleObj spid="_x0000_s35434" name="Equation" r:id="rId8" imgW="1549080" imgH="203040" progId="Equation.DSMT4">
                  <p:embed/>
                </p:oleObj>
              </mc:Choice>
              <mc:Fallback>
                <p:oleObj name="Equation" r:id="rId8" imgW="1549080" imgH="203040" progId="Equation.DSMT4">
                  <p:embed/>
                  <p:pic>
                    <p:nvPicPr>
                      <p:cNvPr id="0" name=""/>
                      <p:cNvPicPr>
                        <a:picLocks noChangeAspect="1" noChangeArrowheads="1"/>
                      </p:cNvPicPr>
                      <p:nvPr/>
                    </p:nvPicPr>
                    <p:blipFill>
                      <a:blip r:embed="rId9"/>
                      <a:srcRect/>
                      <a:stretch>
                        <a:fillRect/>
                      </a:stretch>
                    </p:blipFill>
                    <p:spPr bwMode="auto">
                      <a:xfrm>
                        <a:off x="2395755" y="5898955"/>
                        <a:ext cx="4865688" cy="635000"/>
                      </a:xfrm>
                      <a:prstGeom prst="rect">
                        <a:avLst/>
                      </a:prstGeom>
                      <a:noFill/>
                    </p:spPr>
                  </p:pic>
                </p:oleObj>
              </mc:Fallback>
            </mc:AlternateContent>
          </a:graphicData>
        </a:graphic>
      </p:graphicFrame>
      <p:pic>
        <p:nvPicPr>
          <p:cNvPr id="3" name="Picture 2"/>
          <p:cNvPicPr>
            <a:picLocks noChangeAspect="1"/>
          </p:cNvPicPr>
          <p:nvPr/>
        </p:nvPicPr>
        <p:blipFill>
          <a:blip r:embed="rId10"/>
          <a:stretch>
            <a:fillRect/>
          </a:stretch>
        </p:blipFill>
        <p:spPr>
          <a:xfrm>
            <a:off x="573180" y="4647459"/>
            <a:ext cx="3645149" cy="1157850"/>
          </a:xfrm>
          <a:prstGeom prst="rect">
            <a:avLst/>
          </a:prstGeom>
        </p:spPr>
      </p:pic>
      <p:pic>
        <p:nvPicPr>
          <p:cNvPr id="4" name="Picture 3"/>
          <p:cNvPicPr>
            <a:picLocks noChangeAspect="1"/>
          </p:cNvPicPr>
          <p:nvPr/>
        </p:nvPicPr>
        <p:blipFill>
          <a:blip r:embed="rId11"/>
          <a:stretch>
            <a:fillRect/>
          </a:stretch>
        </p:blipFill>
        <p:spPr>
          <a:xfrm>
            <a:off x="4724167" y="4647459"/>
            <a:ext cx="3744982" cy="911487"/>
          </a:xfrm>
          <a:prstGeom prst="rect">
            <a:avLst/>
          </a:prstGeom>
        </p:spPr>
      </p:pic>
    </p:spTree>
    <p:extLst>
      <p:ext uri="{BB962C8B-B14F-4D97-AF65-F5344CB8AC3E}">
        <p14:creationId xmlns:p14="http://schemas.microsoft.com/office/powerpoint/2010/main" val="754426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Topic Summary</a:t>
            </a:r>
          </a:p>
        </p:txBody>
      </p:sp>
      <p:sp>
        <p:nvSpPr>
          <p:cNvPr id="6" name="TextBox 5"/>
          <p:cNvSpPr txBox="1"/>
          <p:nvPr/>
        </p:nvSpPr>
        <p:spPr>
          <a:xfrm>
            <a:off x="457200" y="1371600"/>
            <a:ext cx="7895969" cy="3970318"/>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Collisions in One Dimension </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Glancing Collisions </a:t>
            </a:r>
          </a:p>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Rocket Propulsion</a:t>
            </a:r>
            <a:endParaRPr lang="en-US" sz="28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921576922"/>
              </p:ext>
            </p:extLst>
          </p:nvPr>
        </p:nvGraphicFramePr>
        <p:xfrm>
          <a:off x="2012890" y="2053450"/>
          <a:ext cx="5633174" cy="1574944"/>
        </p:xfrm>
        <a:graphic>
          <a:graphicData uri="http://schemas.openxmlformats.org/presentationml/2006/ole">
            <mc:AlternateContent xmlns:mc="http://schemas.openxmlformats.org/markup-compatibility/2006">
              <mc:Choice xmlns:v="urn:schemas-microsoft-com:vml" Requires="v">
                <p:oleObj spid="_x0000_s57622" name="Equation" r:id="rId4" imgW="1942920" imgH="545760" progId="Equation.DSMT4">
                  <p:embed/>
                </p:oleObj>
              </mc:Choice>
              <mc:Fallback>
                <p:oleObj name="Equation" r:id="rId4" imgW="1942920" imgH="545760" progId="Equation.DSMT4">
                  <p:embed/>
                  <p:pic>
                    <p:nvPicPr>
                      <p:cNvPr id="0" name=""/>
                      <p:cNvPicPr>
                        <a:picLocks noChangeAspect="1" noChangeArrowheads="1"/>
                      </p:cNvPicPr>
                      <p:nvPr/>
                    </p:nvPicPr>
                    <p:blipFill>
                      <a:blip r:embed="rId5"/>
                      <a:srcRect/>
                      <a:stretch>
                        <a:fillRect/>
                      </a:stretch>
                    </p:blipFill>
                    <p:spPr bwMode="auto">
                      <a:xfrm>
                        <a:off x="2012890" y="2053450"/>
                        <a:ext cx="5633174" cy="1574944"/>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334750431"/>
              </p:ext>
            </p:extLst>
          </p:nvPr>
        </p:nvGraphicFramePr>
        <p:xfrm>
          <a:off x="3210707" y="3655099"/>
          <a:ext cx="3237540" cy="672717"/>
        </p:xfrm>
        <a:graphic>
          <a:graphicData uri="http://schemas.openxmlformats.org/presentationml/2006/ole">
            <mc:AlternateContent xmlns:mc="http://schemas.openxmlformats.org/markup-compatibility/2006">
              <mc:Choice xmlns:v="urn:schemas-microsoft-com:vml" Requires="v">
                <p:oleObj spid="_x0000_s57623" name="Equation" r:id="rId6" imgW="1155600" imgH="241200" progId="Equation.DSMT4">
                  <p:embed/>
                </p:oleObj>
              </mc:Choice>
              <mc:Fallback>
                <p:oleObj name="Equation" r:id="rId6" imgW="1155600" imgH="241200" progId="Equation.DSMT4">
                  <p:embed/>
                  <p:pic>
                    <p:nvPicPr>
                      <p:cNvPr id="0" name=""/>
                      <p:cNvPicPr>
                        <a:picLocks noChangeAspect="1" noChangeArrowheads="1"/>
                      </p:cNvPicPr>
                      <p:nvPr/>
                    </p:nvPicPr>
                    <p:blipFill>
                      <a:blip r:embed="rId7"/>
                      <a:srcRect/>
                      <a:stretch>
                        <a:fillRect/>
                      </a:stretch>
                    </p:blipFill>
                    <p:spPr bwMode="auto">
                      <a:xfrm>
                        <a:off x="3210707" y="3655099"/>
                        <a:ext cx="3237540" cy="672717"/>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501498066"/>
              </p:ext>
            </p:extLst>
          </p:nvPr>
        </p:nvGraphicFramePr>
        <p:xfrm>
          <a:off x="4076590" y="5470568"/>
          <a:ext cx="4442157" cy="1025657"/>
        </p:xfrm>
        <a:graphic>
          <a:graphicData uri="http://schemas.openxmlformats.org/presentationml/2006/ole">
            <mc:AlternateContent xmlns:mc="http://schemas.openxmlformats.org/markup-compatibility/2006">
              <mc:Choice xmlns:v="urn:schemas-microsoft-com:vml" Requires="v">
                <p:oleObj spid="_x0000_s57624" name="Equation" r:id="rId8" imgW="1587240" imgH="368280" progId="Equation.DSMT4">
                  <p:embed/>
                </p:oleObj>
              </mc:Choice>
              <mc:Fallback>
                <p:oleObj name="Equation" r:id="rId8" imgW="1587240" imgH="368280" progId="Equation.DSMT4">
                  <p:embed/>
                  <p:pic>
                    <p:nvPicPr>
                      <p:cNvPr id="0" name=""/>
                      <p:cNvPicPr>
                        <a:picLocks noChangeAspect="1" noChangeArrowheads="1"/>
                      </p:cNvPicPr>
                      <p:nvPr/>
                    </p:nvPicPr>
                    <p:blipFill>
                      <a:blip r:embed="rId9"/>
                      <a:srcRect/>
                      <a:stretch>
                        <a:fillRect/>
                      </a:stretch>
                    </p:blipFill>
                    <p:spPr bwMode="auto">
                      <a:xfrm>
                        <a:off x="4076590" y="5470568"/>
                        <a:ext cx="4442157" cy="1025657"/>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64941208"/>
              </p:ext>
            </p:extLst>
          </p:nvPr>
        </p:nvGraphicFramePr>
        <p:xfrm>
          <a:off x="866058" y="5368623"/>
          <a:ext cx="2929836" cy="1229548"/>
        </p:xfrm>
        <a:graphic>
          <a:graphicData uri="http://schemas.openxmlformats.org/presentationml/2006/ole">
            <mc:AlternateContent xmlns:mc="http://schemas.openxmlformats.org/markup-compatibility/2006">
              <mc:Choice xmlns:v="urn:schemas-microsoft-com:vml" Requires="v">
                <p:oleObj spid="_x0000_s57625" name="Equation" r:id="rId10" imgW="1054080" imgH="444240" progId="Equation.DSMT4">
                  <p:embed/>
                </p:oleObj>
              </mc:Choice>
              <mc:Fallback>
                <p:oleObj name="Equation" r:id="rId10" imgW="1054080" imgH="444240" progId="Equation.DSMT4">
                  <p:embed/>
                  <p:pic>
                    <p:nvPicPr>
                      <p:cNvPr id="0" name=""/>
                      <p:cNvPicPr>
                        <a:picLocks noChangeAspect="1" noChangeArrowheads="1"/>
                      </p:cNvPicPr>
                      <p:nvPr/>
                    </p:nvPicPr>
                    <p:blipFill>
                      <a:blip r:embed="rId11"/>
                      <a:srcRect/>
                      <a:stretch>
                        <a:fillRect/>
                      </a:stretch>
                    </p:blipFill>
                    <p:spPr bwMode="auto">
                      <a:xfrm>
                        <a:off x="866058" y="5368623"/>
                        <a:ext cx="2929836" cy="1229548"/>
                      </a:xfrm>
                      <a:prstGeom prst="rect">
                        <a:avLst/>
                      </a:prstGeom>
                      <a:noFill/>
                    </p:spPr>
                  </p:pic>
                </p:oleObj>
              </mc:Fallback>
            </mc:AlternateContent>
          </a:graphicData>
        </a:graphic>
      </p:graphicFrame>
    </p:spTree>
    <p:extLst>
      <p:ext uri="{BB962C8B-B14F-4D97-AF65-F5344CB8AC3E}">
        <p14:creationId xmlns:p14="http://schemas.microsoft.com/office/powerpoint/2010/main" val="1505930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5A3D-7695-E143-9606-D923655DA28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0ACC49E2-E56A-DE42-966D-177F171693AB}"/>
              </a:ext>
            </a:extLst>
          </p:cNvPr>
          <p:cNvSpPr>
            <a:spLocks noGrp="1"/>
          </p:cNvSpPr>
          <p:nvPr>
            <p:ph type="ftr" sz="quarter" idx="11"/>
          </p:nvPr>
        </p:nvSpPr>
        <p:spPr/>
        <p:txBody>
          <a:bodyPr/>
          <a:lstStyle/>
          <a:p>
            <a:r>
              <a:rPr lang="en-US"/>
              <a:t>©Cengage</a:t>
            </a:r>
            <a:endParaRPr lang="en-US" dirty="0"/>
          </a:p>
        </p:txBody>
      </p:sp>
      <p:pic>
        <p:nvPicPr>
          <p:cNvPr id="4" name="Picture 3">
            <a:extLst>
              <a:ext uri="{FF2B5EF4-FFF2-40B4-BE49-F238E27FC236}">
                <a16:creationId xmlns:a16="http://schemas.microsoft.com/office/drawing/2014/main" id="{0A9E3EEE-2E7C-F548-AD80-A193156D9A8E}"/>
              </a:ext>
            </a:extLst>
          </p:cNvPr>
          <p:cNvPicPr>
            <a:picLocks noChangeAspect="1"/>
          </p:cNvPicPr>
          <p:nvPr/>
        </p:nvPicPr>
        <p:blipFill>
          <a:blip r:embed="rId2"/>
          <a:stretch>
            <a:fillRect/>
          </a:stretch>
        </p:blipFill>
        <p:spPr>
          <a:xfrm>
            <a:off x="2094470" y="0"/>
            <a:ext cx="4955059" cy="6858000"/>
          </a:xfrm>
          <a:prstGeom prst="rect">
            <a:avLst/>
          </a:prstGeom>
        </p:spPr>
      </p:pic>
    </p:spTree>
    <p:extLst>
      <p:ext uri="{BB962C8B-B14F-4D97-AF65-F5344CB8AC3E}">
        <p14:creationId xmlns:p14="http://schemas.microsoft.com/office/powerpoint/2010/main" val="3471450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0212B-57EC-7045-AF28-762A9B08CC8E}"/>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AE6F894A-553F-8941-B2AE-BBBD8FB46878}"/>
              </a:ext>
            </a:extLst>
          </p:cNvPr>
          <p:cNvSpPr>
            <a:spLocks noGrp="1"/>
          </p:cNvSpPr>
          <p:nvPr>
            <p:ph type="ftr" sz="quarter" idx="11"/>
          </p:nvPr>
        </p:nvSpPr>
        <p:spPr/>
        <p:txBody>
          <a:bodyPr/>
          <a:lstStyle/>
          <a:p>
            <a:r>
              <a:rPr lang="en-US"/>
              <a:t>©Cengage</a:t>
            </a:r>
            <a:endParaRPr lang="en-US" dirty="0"/>
          </a:p>
        </p:txBody>
      </p:sp>
      <p:pic>
        <p:nvPicPr>
          <p:cNvPr id="4" name="Picture 3">
            <a:extLst>
              <a:ext uri="{FF2B5EF4-FFF2-40B4-BE49-F238E27FC236}">
                <a16:creationId xmlns:a16="http://schemas.microsoft.com/office/drawing/2014/main" id="{A7F5BDE8-BF02-BB48-BA02-4E7576A7E5EF}"/>
              </a:ext>
            </a:extLst>
          </p:cNvPr>
          <p:cNvPicPr>
            <a:picLocks noChangeAspect="1"/>
          </p:cNvPicPr>
          <p:nvPr/>
        </p:nvPicPr>
        <p:blipFill>
          <a:blip r:embed="rId2"/>
          <a:stretch>
            <a:fillRect/>
          </a:stretch>
        </p:blipFill>
        <p:spPr>
          <a:xfrm>
            <a:off x="2036134" y="893134"/>
            <a:ext cx="5964865" cy="5964865"/>
          </a:xfrm>
          <a:prstGeom prst="rect">
            <a:avLst/>
          </a:prstGeom>
        </p:spPr>
      </p:pic>
    </p:spTree>
    <p:extLst>
      <p:ext uri="{BB962C8B-B14F-4D97-AF65-F5344CB8AC3E}">
        <p14:creationId xmlns:p14="http://schemas.microsoft.com/office/powerpoint/2010/main" val="2182299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28D30-7FC4-CE40-8148-01F11F2F7F0E}"/>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74B5C41F-7DA5-5343-930B-809AA91259DD}"/>
              </a:ext>
            </a:extLst>
          </p:cNvPr>
          <p:cNvSpPr>
            <a:spLocks noGrp="1"/>
          </p:cNvSpPr>
          <p:nvPr>
            <p:ph type="ftr" sz="quarter" idx="11"/>
          </p:nvPr>
        </p:nvSpPr>
        <p:spPr/>
        <p:txBody>
          <a:bodyPr/>
          <a:lstStyle/>
          <a:p>
            <a:r>
              <a:rPr lang="en-US"/>
              <a:t>©Cengage</a:t>
            </a:r>
            <a:endParaRPr lang="en-US" dirty="0"/>
          </a:p>
        </p:txBody>
      </p:sp>
      <p:pic>
        <p:nvPicPr>
          <p:cNvPr id="4" name="Picture 3">
            <a:extLst>
              <a:ext uri="{FF2B5EF4-FFF2-40B4-BE49-F238E27FC236}">
                <a16:creationId xmlns:a16="http://schemas.microsoft.com/office/drawing/2014/main" id="{0941627F-553B-4841-AB70-0AA5C297BB1A}"/>
              </a:ext>
            </a:extLst>
          </p:cNvPr>
          <p:cNvPicPr>
            <a:picLocks noChangeAspect="1"/>
          </p:cNvPicPr>
          <p:nvPr/>
        </p:nvPicPr>
        <p:blipFill>
          <a:blip r:embed="rId2"/>
          <a:stretch>
            <a:fillRect/>
          </a:stretch>
        </p:blipFill>
        <p:spPr>
          <a:xfrm>
            <a:off x="1397000" y="254000"/>
            <a:ext cx="6350000" cy="6350000"/>
          </a:xfrm>
          <a:prstGeom prst="rect">
            <a:avLst/>
          </a:prstGeom>
        </p:spPr>
      </p:pic>
    </p:spTree>
    <p:extLst>
      <p:ext uri="{BB962C8B-B14F-4D97-AF65-F5344CB8AC3E}">
        <p14:creationId xmlns:p14="http://schemas.microsoft.com/office/powerpoint/2010/main" val="98530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743269"/>
            <a:ext cx="8250029" cy="1623929"/>
          </a:xfrm>
        </p:spPr>
        <p:txBody>
          <a:bodyPr>
            <a:noAutofit/>
          </a:bodyPr>
          <a:lstStyle/>
          <a:p>
            <a:pPr marL="609600" indent="-609600">
              <a:buClr>
                <a:schemeClr val="tx1"/>
              </a:buClr>
              <a:buFontTx/>
              <a:buAutoNum type="arabicPeriod"/>
            </a:pPr>
            <a:r>
              <a:rPr lang="en-US" altLang="en-US" sz="2400" dirty="0"/>
              <a:t>the car</a:t>
            </a:r>
          </a:p>
          <a:p>
            <a:pPr marL="609600" indent="-609600">
              <a:buClr>
                <a:schemeClr val="tx1"/>
              </a:buClr>
              <a:buFontTx/>
              <a:buAutoNum type="arabicPeriod"/>
            </a:pPr>
            <a:r>
              <a:rPr lang="en-US" altLang="en-US" sz="2400" dirty="0"/>
              <a:t>the truck</a:t>
            </a:r>
          </a:p>
          <a:p>
            <a:pPr marL="609600" indent="-609600">
              <a:buClr>
                <a:schemeClr val="tx1"/>
              </a:buClr>
              <a:buFontTx/>
              <a:buAutoNum type="arabicPeriod"/>
            </a:pPr>
            <a:r>
              <a:rPr lang="en-US" altLang="en-US" sz="2400" b="1" dirty="0"/>
              <a:t>Both vehicles experience the same magnitude change in momentum.</a:t>
            </a:r>
          </a:p>
          <a:p>
            <a:pPr marL="609600" indent="-609600">
              <a:buClr>
                <a:schemeClr val="tx1"/>
              </a:buClr>
              <a:buFontTx/>
              <a:buAutoNum type="arabicPeriod"/>
            </a:pPr>
            <a:r>
              <a:rPr lang="en-US" altLang="en-US" sz="2400" dirty="0"/>
              <a:t>Impossible to determine.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013032" cy="1784685"/>
          </a:xfrm>
        </p:spPr>
        <p:txBody>
          <a:bodyPr>
            <a:noAutofit/>
          </a:bodyPr>
          <a:lstStyle/>
          <a:p>
            <a:pPr marL="0" indent="0">
              <a:buNone/>
            </a:pPr>
            <a:r>
              <a:rPr lang="en-US" altLang="en-US" dirty="0"/>
              <a:t>A car and a large truck make a head-on collision and stick together. Prior to the collision, the truck's velocity was twice that of the car. Which vehicle experiences the larger change in the magnitude of its momentum?</a:t>
            </a:r>
            <a:br>
              <a:rPr lang="en-US" altLang="en-US" dirty="0"/>
            </a:br>
            <a:br>
              <a:rPr lang="en-US" altLang="en-US" sz="1050" dirty="0"/>
            </a:br>
            <a:endParaRPr lang="en-US" dirty="0"/>
          </a:p>
        </p:txBody>
      </p:sp>
      <p:sp>
        <p:nvSpPr>
          <p:cNvPr id="2" name="Title 1"/>
          <p:cNvSpPr>
            <a:spLocks noGrp="1"/>
          </p:cNvSpPr>
          <p:nvPr>
            <p:ph type="title"/>
          </p:nvPr>
        </p:nvSpPr>
        <p:spPr/>
        <p:txBody>
          <a:bodyPr/>
          <a:lstStyle/>
          <a:p>
            <a:r>
              <a:rPr lang="en-US" dirty="0"/>
              <a:t>Reading Question 1-3</a:t>
            </a:r>
          </a:p>
        </p:txBody>
      </p:sp>
    </p:spTree>
    <p:extLst>
      <p:ext uri="{BB962C8B-B14F-4D97-AF65-F5344CB8AC3E}">
        <p14:creationId xmlns:p14="http://schemas.microsoft.com/office/powerpoint/2010/main" val="2177144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626004"/>
            <a:ext cx="6508349" cy="1832477"/>
          </a:xfrm>
        </p:spPr>
        <p:txBody>
          <a:bodyPr>
            <a:noAutofit/>
          </a:bodyPr>
          <a:lstStyle/>
          <a:p>
            <a:pPr marL="609600" indent="-609600">
              <a:buClr>
                <a:schemeClr val="tx1"/>
              </a:buClr>
              <a:buFontTx/>
              <a:buAutoNum type="arabicPeriod"/>
            </a:pPr>
            <a:r>
              <a:rPr lang="en-US" altLang="en-US" dirty="0"/>
              <a:t>(</a:t>
            </a:r>
            <a:r>
              <a:rPr lang="en-US" altLang="en-US" dirty="0" err="1"/>
              <a:t>i</a:t>
            </a:r>
            <a:r>
              <a:rPr lang="en-US" altLang="en-US" dirty="0"/>
              <a:t>) only</a:t>
            </a:r>
          </a:p>
          <a:p>
            <a:pPr marL="609600" indent="-609600">
              <a:buClr>
                <a:schemeClr val="tx1"/>
              </a:buClr>
              <a:buFontTx/>
              <a:buAutoNum type="arabicPeriod"/>
            </a:pPr>
            <a:r>
              <a:rPr lang="en-US" altLang="en-US" dirty="0"/>
              <a:t>(ii) only</a:t>
            </a:r>
          </a:p>
          <a:p>
            <a:pPr marL="609600" indent="-609600">
              <a:buClr>
                <a:schemeClr val="tx1"/>
              </a:buClr>
              <a:buFontTx/>
              <a:buAutoNum type="arabicPeriod"/>
            </a:pPr>
            <a:r>
              <a:rPr lang="en-US" altLang="en-US" dirty="0"/>
              <a:t>both (</a:t>
            </a:r>
            <a:r>
              <a:rPr lang="en-US" altLang="en-US" dirty="0" err="1"/>
              <a:t>i</a:t>
            </a:r>
            <a:r>
              <a:rPr lang="en-US" altLang="en-US" dirty="0"/>
              <a:t>) and (ii)</a:t>
            </a:r>
          </a:p>
          <a:p>
            <a:pPr marL="609600" indent="-609600">
              <a:buClr>
                <a:schemeClr val="tx1"/>
              </a:buClr>
              <a:buFontTx/>
              <a:buAutoNum type="arabicPeriod"/>
            </a:pPr>
            <a:r>
              <a:rPr lang="en-US" altLang="en-US" dirty="0"/>
              <a:t>neither (</a:t>
            </a:r>
            <a:r>
              <a:rPr lang="en-US" altLang="en-US" dirty="0" err="1"/>
              <a:t>i</a:t>
            </a:r>
            <a:r>
              <a:rPr lang="en-US" altLang="en-US" dirty="0"/>
              <a:t>) nor (ii)</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909560" cy="2506577"/>
          </a:xfrm>
        </p:spPr>
        <p:txBody>
          <a:bodyPr>
            <a:noAutofit/>
          </a:bodyPr>
          <a:lstStyle/>
          <a:p>
            <a:pPr marL="0" indent="0">
              <a:buNone/>
            </a:pPr>
            <a:r>
              <a:rPr lang="en-US" altLang="en-US" dirty="0"/>
              <a:t>Two objects collide on a frictionless surface. If one had been at rest before the collision, is it possible for:</a:t>
            </a:r>
            <a:br>
              <a:rPr lang="en-US" altLang="en-US" dirty="0"/>
            </a:br>
            <a:br>
              <a:rPr lang="en-US" altLang="en-US" sz="1000" dirty="0"/>
            </a:br>
            <a:r>
              <a:rPr lang="en-US" altLang="en-US" dirty="0"/>
              <a:t>(</a:t>
            </a:r>
            <a:r>
              <a:rPr lang="en-US" altLang="en-US" dirty="0" err="1"/>
              <a:t>i</a:t>
            </a:r>
            <a:r>
              <a:rPr lang="en-US" altLang="en-US" dirty="0"/>
              <a:t>)   one object to be at rest after the collision?</a:t>
            </a:r>
            <a:br>
              <a:rPr lang="en-US" altLang="en-US" dirty="0"/>
            </a:br>
            <a:r>
              <a:rPr lang="en-US" altLang="en-US" dirty="0"/>
              <a:t>(ii)  both objects to be at rest after the collision?</a:t>
            </a:r>
            <a:endParaRPr lang="en-US" dirty="0"/>
          </a:p>
        </p:txBody>
      </p:sp>
      <p:sp>
        <p:nvSpPr>
          <p:cNvPr id="2" name="Title 1"/>
          <p:cNvSpPr>
            <a:spLocks noGrp="1"/>
          </p:cNvSpPr>
          <p:nvPr>
            <p:ph type="title"/>
          </p:nvPr>
        </p:nvSpPr>
        <p:spPr/>
        <p:txBody>
          <a:bodyPr/>
          <a:lstStyle/>
          <a:p>
            <a:r>
              <a:rPr lang="en-US" dirty="0"/>
              <a:t>Reading Question 1-4</a:t>
            </a:r>
          </a:p>
        </p:txBody>
      </p:sp>
    </p:spTree>
    <p:extLst>
      <p:ext uri="{BB962C8B-B14F-4D97-AF65-F5344CB8AC3E}">
        <p14:creationId xmlns:p14="http://schemas.microsoft.com/office/powerpoint/2010/main" val="4254803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001000" cy="2506577"/>
          </a:xfrm>
        </p:spPr>
        <p:txBody>
          <a:bodyPr>
            <a:noAutofit/>
          </a:bodyPr>
          <a:lstStyle/>
          <a:p>
            <a:pPr marL="0" indent="0">
              <a:buNone/>
            </a:pPr>
            <a:r>
              <a:rPr lang="en-US" altLang="en-US" dirty="0"/>
              <a:t>Two objects collide on a frictionless surface. If one had been at rest before the collision, is it possible for:</a:t>
            </a:r>
            <a:br>
              <a:rPr lang="en-US" altLang="en-US" dirty="0"/>
            </a:br>
            <a:br>
              <a:rPr lang="en-US" altLang="en-US" sz="1000" dirty="0"/>
            </a:br>
            <a:r>
              <a:rPr lang="en-US" altLang="en-US" dirty="0"/>
              <a:t>(</a:t>
            </a:r>
            <a:r>
              <a:rPr lang="en-US" altLang="en-US" dirty="0" err="1"/>
              <a:t>i</a:t>
            </a:r>
            <a:r>
              <a:rPr lang="en-US" altLang="en-US" dirty="0"/>
              <a:t>)   one object to be at rest after the collision?</a:t>
            </a:r>
            <a:br>
              <a:rPr lang="en-US" altLang="en-US" dirty="0"/>
            </a:br>
            <a:r>
              <a:rPr lang="en-US" altLang="en-US" dirty="0"/>
              <a:t>(ii)  both objects to be at rest after the collision?</a:t>
            </a:r>
            <a:endParaRPr lang="en-US" dirty="0"/>
          </a:p>
        </p:txBody>
      </p:sp>
      <p:sp>
        <p:nvSpPr>
          <p:cNvPr id="2" name="Title 1"/>
          <p:cNvSpPr>
            <a:spLocks noGrp="1"/>
          </p:cNvSpPr>
          <p:nvPr>
            <p:ph type="title"/>
          </p:nvPr>
        </p:nvSpPr>
        <p:spPr/>
        <p:txBody>
          <a:bodyPr/>
          <a:lstStyle/>
          <a:p>
            <a:r>
              <a:rPr lang="en-US" dirty="0"/>
              <a:t>Reading Question 1-4</a:t>
            </a:r>
          </a:p>
        </p:txBody>
      </p:sp>
      <p:sp>
        <p:nvSpPr>
          <p:cNvPr id="9" name="Content Placeholder 7"/>
          <p:cNvSpPr txBox="1">
            <a:spLocks/>
          </p:cNvSpPr>
          <p:nvPr/>
        </p:nvSpPr>
        <p:spPr>
          <a:xfrm>
            <a:off x="457200" y="3626004"/>
            <a:ext cx="6508349" cy="183247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609600" indent="-609600">
              <a:buClr>
                <a:schemeClr val="tx1"/>
              </a:buClr>
              <a:buFontTx/>
              <a:buAutoNum type="arabicPeriod"/>
            </a:pPr>
            <a:r>
              <a:rPr lang="en-US" altLang="en-US" b="1" dirty="0"/>
              <a:t>(</a:t>
            </a:r>
            <a:r>
              <a:rPr lang="en-US" altLang="en-US" b="1" dirty="0" err="1"/>
              <a:t>i</a:t>
            </a:r>
            <a:r>
              <a:rPr lang="en-US" altLang="en-US" b="1" dirty="0"/>
              <a:t>) only</a:t>
            </a:r>
          </a:p>
          <a:p>
            <a:pPr marL="609600" indent="-609600">
              <a:buClr>
                <a:schemeClr val="tx1"/>
              </a:buClr>
              <a:buFontTx/>
              <a:buAutoNum type="arabicPeriod"/>
            </a:pPr>
            <a:r>
              <a:rPr lang="en-US" altLang="en-US" dirty="0"/>
              <a:t>(ii) only</a:t>
            </a:r>
          </a:p>
          <a:p>
            <a:pPr marL="609600" indent="-609600">
              <a:buClr>
                <a:schemeClr val="tx1"/>
              </a:buClr>
              <a:buFontTx/>
              <a:buAutoNum type="arabicPeriod"/>
            </a:pPr>
            <a:r>
              <a:rPr lang="en-US" altLang="en-US" dirty="0"/>
              <a:t>both (</a:t>
            </a:r>
            <a:r>
              <a:rPr lang="en-US" altLang="en-US" dirty="0" err="1"/>
              <a:t>i</a:t>
            </a:r>
            <a:r>
              <a:rPr lang="en-US" altLang="en-US" dirty="0"/>
              <a:t>) and (ii)</a:t>
            </a:r>
          </a:p>
          <a:p>
            <a:pPr marL="609600" indent="-609600">
              <a:buClr>
                <a:schemeClr val="tx1"/>
              </a:buClr>
              <a:buFontTx/>
              <a:buAutoNum type="arabicPeriod"/>
            </a:pPr>
            <a:r>
              <a:rPr lang="en-US" altLang="en-US" dirty="0"/>
              <a:t>neither (</a:t>
            </a:r>
            <a:r>
              <a:rPr lang="en-US" altLang="en-US" dirty="0" err="1"/>
              <a:t>i</a:t>
            </a:r>
            <a:r>
              <a:rPr lang="en-US" altLang="en-US" dirty="0"/>
              <a:t>) nor (ii)</a:t>
            </a:r>
          </a:p>
        </p:txBody>
      </p:sp>
    </p:spTree>
    <p:extLst>
      <p:ext uri="{BB962C8B-B14F-4D97-AF65-F5344CB8AC3E}">
        <p14:creationId xmlns:p14="http://schemas.microsoft.com/office/powerpoint/2010/main" val="40902200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0.xml><?xml version="1.0" encoding="utf-8"?>
<p:tagLst xmlns:a="http://schemas.openxmlformats.org/drawingml/2006/main" xmlns:r="http://schemas.openxmlformats.org/officeDocument/2006/relationships" xmlns:p="http://schemas.openxmlformats.org/presentationml/2006/main">
  <p:tag name="ANSWERBULLETS" val="3"/>
  <p:tag name="OLDNUMANSWERS" val="7"/>
  <p:tag name="TEXTLENGTH" val="252"/>
  <p:tag name="FONTSIZE" val="18"/>
  <p:tag name="BULLETTYPE" val="ppBulletArabicPeriod"/>
  <p:tag name="ANSWERTEXT" val="The clay&#10;The ball&#10;Both impulses are the same&#10;Cannot be determined without knowing the duration of the collision&#10;Cannot be determined without knowing the forces exerted by the wall&#10;Both #4 and #5 are true&#10;Cannot be determined for some other reason"/>
</p:tagLst>
</file>

<file path=ppt/tags/tag11.xml><?xml version="1.0" encoding="utf-8"?>
<p:tagLst xmlns:a="http://schemas.openxmlformats.org/drawingml/2006/main" xmlns:r="http://schemas.openxmlformats.org/officeDocument/2006/relationships" xmlns:p="http://schemas.openxmlformats.org/presentationml/2006/main">
  <p:tag name="ANSWERBULLETS" val="3"/>
  <p:tag name="OLDNUMANSWERS" val="7"/>
  <p:tag name="TEXTLENGTH" val="73"/>
  <p:tag name="FONTSIZE" val="28"/>
  <p:tag name="BULLETTYPE" val="ppBulletArabicPeriod"/>
  <p:tag name="ANSWERTEXT" val="–mv² &#10;–½mv² &#10;0 &#10;½mv² &#10;mv² &#10;None of the above &#10;Cannot be determined "/>
</p:tagLst>
</file>

<file path=ppt/tags/tag12.xml><?xml version="1.0" encoding="utf-8"?>
<p:tagLst xmlns:a="http://schemas.openxmlformats.org/drawingml/2006/main" xmlns:r="http://schemas.openxmlformats.org/officeDocument/2006/relationships" xmlns:p="http://schemas.openxmlformats.org/presentationml/2006/main">
  <p:tag name="ANSWERBULLETS" val="3"/>
  <p:tag name="OLDNUMANSWERS" val="7"/>
  <p:tag name="TEXTLENGTH" val="75"/>
  <p:tag name="FONTSIZE" val="28"/>
  <p:tag name="BULLETTYPE" val="ppBulletArabicPeriod"/>
  <p:tag name="ANSWERTEXT" val="–2mvx &#10;–mvx &#10;0 &#10;mvx  &#10;2mvx &#10;None of the above  &#10;Cannot be determined "/>
</p:tagLst>
</file>

<file path=ppt/tags/tag13.xml><?xml version="1.0" encoding="utf-8"?>
<p:tagLst xmlns:a="http://schemas.openxmlformats.org/drawingml/2006/main" xmlns:r="http://schemas.openxmlformats.org/officeDocument/2006/relationships" xmlns:p="http://schemas.openxmlformats.org/presentationml/2006/main">
  <p:tag name="ANSWERBULLETS" val="3"/>
  <p:tag name="OLDNUMANSWERS" val="8"/>
  <p:tag name="TEXTLENGTH" val="85"/>
  <p:tag name="FONTSIZE" val="20"/>
  <p:tag name="BULLETTYPE" val="ppBulletArabicPeriod"/>
  <p:tag name="ANSWERTEXT" val="60 cm/s&#10;50 cm/s&#10;40 cm/s&#10;30 cm/s&#10;20 cm/s&#10;10 cm/s&#10;0 cm/s&#10;Impossible to determine"/>
</p:tagLst>
</file>

<file path=ppt/tags/tag1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52"/>
  <p:tag name="FONTSIZE" val="24"/>
  <p:tag name="BULLETTYPE" val="ppBulletArabicPeriod"/>
  <p:tag name="ANSWERTEXT" val="It is smaller than p. &#10;It is equal to p. &#10;It is larger than p. &#10;It is impossible to predict what the momentum of cart B will be after the collision. "/>
</p:tagLst>
</file>

<file path=ppt/tags/tag1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52"/>
  <p:tag name="FONTSIZE" val="20"/>
  <p:tag name="BULLETTYPE" val="ppBulletArabicPeriod"/>
  <p:tag name="ANSWERTEXT" val="It is smaller than p. &#10;It is equal to p. &#10;It is larger than p. &#10;It is impossible to predict what the momentum of cart B will be after the collision. "/>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80"/>
  <p:tag name="FONTSIZE" val="24"/>
  <p:tag name="BULLETTYPE" val="ppBulletArabicPeriod"/>
  <p:tag name="ANSWERTEXT" val="the cart&#10;the block&#10;neither; the net force is the same&#10;impossible to determine"/>
</p:tagLst>
</file>

<file path=ppt/tags/tag1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80"/>
  <p:tag name="FONTSIZE" val="24"/>
  <p:tag name="BULLETTYPE" val="ppBulletArabicPeriod"/>
  <p:tag name="ANSWERTEXT" val="the cart&#10;the block&#10;neither; the net force is the same&#10;impossible to determine"/>
</p:tagLst>
</file>

<file path=ppt/tags/tag18.xml><?xml version="1.0" encoding="utf-8"?>
<p:tagLst xmlns:a="http://schemas.openxmlformats.org/drawingml/2006/main" xmlns:r="http://schemas.openxmlformats.org/officeDocument/2006/relationships" xmlns:p="http://schemas.openxmlformats.org/presentationml/2006/main">
  <p:tag name="ANSWERBULLETS" val="3"/>
  <p:tag name="OLDNUMANSWERS" val="8"/>
  <p:tag name="TEXTLENGTH" val="80"/>
  <p:tag name="FONTSIZE" val="20"/>
  <p:tag name="BULLETTYPE" val="ppBulletArabicPeriod"/>
  <p:tag name="ANSWERTEXT" val="0&#10;10 cm/s&#10;20 cm/s&#10;30 cm/s&#10;40 cm/s&#10;50 cm/s&#10;60 cm/s&#10;impossible to determine"/>
</p:tagLst>
</file>

<file path=ppt/tags/tag1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41"/>
  <p:tag name="FONTSIZE" val="24"/>
  <p:tag name="BULLETTYPE" val="ppBulletArabicPeriod"/>
  <p:tag name="ANSWERTEXT" val="A&#10;B&#10;Both the same&#10;Cannot be determined"/>
</p:tagLst>
</file>

<file path=ppt/tags/tag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2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21"/>
  <p:tag name="FONTSIZE" val="24"/>
  <p:tag name="BULLETTYPE" val="ppBulletArabicPeriod"/>
  <p:tag name="ANSWERTEXT" val="No; it is impossible.&#10;Yes; the kinetic energy can be larger.&#10;Yes; the momentum can be larger.&#10;Yes; both can be larger."/>
</p:tagLst>
</file>

<file path=ppt/tags/tag21.xml><?xml version="1.0" encoding="utf-8"?>
<p:tagLst xmlns:a="http://schemas.openxmlformats.org/drawingml/2006/main" xmlns:r="http://schemas.openxmlformats.org/officeDocument/2006/relationships" xmlns:p="http://schemas.openxmlformats.org/presentationml/2006/main">
  <p:tag name="ANSWERBULLETS" val="3"/>
  <p:tag name="OLDNUMANSWERS" val="7"/>
  <p:tag name="TEXTLENGTH" val="75"/>
  <p:tag name="FONTSIZE" val="22"/>
  <p:tag name="BULLETTYPE" val="ppBulletArabicPeriod"/>
  <p:tag name="ANSWERTEXT" val="mv² &#10;2mv² &#10;3mv² &#10;4mv² &#10;5mv² &#10;None of the above &#10;Cannot be determined "/>
</p:tagLst>
</file>

<file path=ppt/tags/tag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heme/theme1.xml><?xml version="1.0" encoding="utf-8"?>
<a:theme xmlns:a="http://schemas.openxmlformats.org/drawingml/2006/main" name=" Black ">
  <a:themeElements>
    <a:clrScheme name="Katz">
      <a:dk1>
        <a:sysClr val="windowText" lastClr="000000"/>
      </a:dk1>
      <a:lt1>
        <a:sysClr val="window" lastClr="FFFFFF"/>
      </a:lt1>
      <a:dk2>
        <a:srgbClr val="203363"/>
      </a:dk2>
      <a:lt2>
        <a:srgbClr val="EEECE1"/>
      </a:lt2>
      <a:accent1>
        <a:srgbClr val="96C9C3"/>
      </a:accent1>
      <a:accent2>
        <a:srgbClr val="8BC8DB"/>
      </a:accent2>
      <a:accent3>
        <a:srgbClr val="E1E9B5"/>
      </a:accent3>
      <a:accent4>
        <a:srgbClr val="3E1A2B"/>
      </a:accent4>
      <a:accent5>
        <a:srgbClr val="306D7F"/>
      </a:accent5>
      <a:accent6>
        <a:srgbClr val="165928"/>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18115</TotalTime>
  <Words>11505</Words>
  <Application>Microsoft Macintosh PowerPoint</Application>
  <PresentationFormat>On-screen Show (4:3)</PresentationFormat>
  <Paragraphs>1017</Paragraphs>
  <Slides>64</Slides>
  <Notes>51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1" baseType="lpstr">
      <vt:lpstr>Arial</vt:lpstr>
      <vt:lpstr>Calibri</vt:lpstr>
      <vt:lpstr>Franklin Gothic Book</vt:lpstr>
      <vt:lpstr>Rockwell</vt:lpstr>
      <vt:lpstr>Times New Roman</vt:lpstr>
      <vt:lpstr> Black </vt:lpstr>
      <vt:lpstr>Equation</vt:lpstr>
      <vt:lpstr>Topic 6: Momentum, Impulse,  and Collisions</vt:lpstr>
      <vt:lpstr>Reading Question 1-1</vt:lpstr>
      <vt:lpstr>Reading Question 1-1</vt:lpstr>
      <vt:lpstr>Reading Question 1-2</vt:lpstr>
      <vt:lpstr>Reading Question 1-2</vt:lpstr>
      <vt:lpstr>Reading Question 1-3</vt:lpstr>
      <vt:lpstr>Reading Question 1-3</vt:lpstr>
      <vt:lpstr>Reading Question 1-4</vt:lpstr>
      <vt:lpstr>Reading Question 1-4</vt:lpstr>
      <vt:lpstr>Reading Question 1-5</vt:lpstr>
      <vt:lpstr>Reading Question 1-5</vt:lpstr>
      <vt:lpstr>TOPIC Discussion</vt:lpstr>
      <vt:lpstr>Momentum and Impulse</vt:lpstr>
      <vt:lpstr>Think – Pair – Share</vt:lpstr>
      <vt:lpstr>Momentum and Impulse</vt:lpstr>
      <vt:lpstr>Momentum and Impulse</vt:lpstr>
      <vt:lpstr>Momentum and Impulse</vt:lpstr>
      <vt:lpstr>Injury in Automobile Collisions</vt:lpstr>
      <vt:lpstr>Injury in Automobile Collisions</vt:lpstr>
      <vt:lpstr>Injury in Automobile Collisions</vt:lpstr>
      <vt:lpstr>Conservation of Momentum</vt:lpstr>
      <vt:lpstr>Momentum and Impulse</vt:lpstr>
      <vt:lpstr>Momentum and Impulse</vt:lpstr>
      <vt:lpstr>Momentum and Impulse</vt:lpstr>
      <vt:lpstr>Think – Pair – Share</vt:lpstr>
      <vt:lpstr>Collisions in One Dimension</vt:lpstr>
      <vt:lpstr>Momentum and Impulse</vt:lpstr>
      <vt:lpstr>Momentum and Impulse</vt:lpstr>
      <vt:lpstr>Think – Pair – Share</vt:lpstr>
      <vt:lpstr>Perfectly Inelastic Collisions</vt:lpstr>
      <vt:lpstr>Think – Pair – Share</vt:lpstr>
      <vt:lpstr>Think – Pair – Share</vt:lpstr>
      <vt:lpstr>Think – Pair – Share</vt:lpstr>
      <vt:lpstr>Think – Pair – Share</vt:lpstr>
      <vt:lpstr>Think – Pair – Share</vt:lpstr>
      <vt:lpstr>Elastic Collisions</vt:lpstr>
      <vt:lpstr>Elastic Collisions</vt:lpstr>
      <vt:lpstr>Problem-Solving Strategy:  One-Dimensional Collisions</vt:lpstr>
      <vt:lpstr>Think – Pair – Share</vt:lpstr>
      <vt:lpstr>Glancing Collisions</vt:lpstr>
      <vt:lpstr>Problem-Solving Strategy:  Two-Dimensional Collisions</vt:lpstr>
      <vt:lpstr>Rocket Propulsion</vt:lpstr>
      <vt:lpstr>Rocket Propulsion</vt:lpstr>
      <vt:lpstr>Rocket Propulsion</vt:lpstr>
      <vt:lpstr>Rocket Propulsion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TOPIC summary</vt:lpstr>
      <vt:lpstr>Topic Summary</vt:lpstr>
      <vt:lpstr>Topic Summary</vt:lpstr>
      <vt:lpstr>PowerPoint Presentation</vt:lpstr>
      <vt:lpstr>PowerPoint Presentation</vt:lpstr>
      <vt:lpstr>PowerPoint Presentation</vt:lpstr>
    </vt:vector>
  </TitlesOfParts>
  <Company>Kettering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Ludwigsen</dc:creator>
  <cp:lastModifiedBy>Neil Whitehead</cp:lastModifiedBy>
  <cp:revision>642</cp:revision>
  <dcterms:created xsi:type="dcterms:W3CDTF">2015-01-10T11:29:24Z</dcterms:created>
  <dcterms:modified xsi:type="dcterms:W3CDTF">2019-08-29T14:27:50Z</dcterms:modified>
</cp:coreProperties>
</file>