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1.xml" ContentType="application/vnd.openxmlformats-officedocument.presentationml.tags+xml"/>
  <Override PartName="/ppt/notesSlides/notesSlide9.xml" ContentType="application/vnd.openxmlformats-officedocument.presentationml.notesSlide+xml"/>
  <Override PartName="/ppt/tags/tag2.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3.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4.xml" ContentType="application/vnd.openxmlformats-officedocument.presentationml.tags+xml"/>
  <Override PartName="/ppt/notesSlides/notesSlide19.xml" ContentType="application/vnd.openxmlformats-officedocument.presentationml.notesSlide+xml"/>
  <Override PartName="/ppt/tags/tag5.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tags/tag6.xml" ContentType="application/vnd.openxmlformats-officedocument.presentationml.tags+xml"/>
  <Override PartName="/ppt/notesSlides/notesSlide26.xml" ContentType="application/vnd.openxmlformats-officedocument.presentationml.notesSlide+xml"/>
  <Override PartName="/ppt/tags/tag7.xml" ContentType="application/vnd.openxmlformats-officedocument.presentationml.tags+xml"/>
  <Override PartName="/ppt/notesSlides/notesSlide27.xml" ContentType="application/vnd.openxmlformats-officedocument.presentationml.notesSlide+xml"/>
  <Override PartName="/ppt/tags/tag8.xml" ContentType="application/vnd.openxmlformats-officedocument.presentationml.tags+xml"/>
  <Override PartName="/ppt/notesSlides/notesSlide28.xml" ContentType="application/vnd.openxmlformats-officedocument.presentationml.notesSlide+xml"/>
  <Override PartName="/ppt/tags/tag9.xml" ContentType="application/vnd.openxmlformats-officedocument.presentationml.tags+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tags/tag10.xml" ContentType="application/vnd.openxmlformats-officedocument.presentationml.tags+xml"/>
  <Override PartName="/ppt/notesSlides/notesSlide39.xml" ContentType="application/vnd.openxmlformats-officedocument.presentationml.notesSlide+xml"/>
  <Override PartName="/ppt/tags/tag11.xml" ContentType="application/vnd.openxmlformats-officedocument.presentationml.tags+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tags/tag12.xml" ContentType="application/vnd.openxmlformats-officedocument.presentationml.tags+xml"/>
  <Override PartName="/ppt/notesSlides/notesSlide54.xml" ContentType="application/vnd.openxmlformats-officedocument.presentationml.notesSlide+xml"/>
  <Override PartName="/ppt/tags/tag13.xml" ContentType="application/vnd.openxmlformats-officedocument.presentationml.tags+xml"/>
  <Override PartName="/ppt/notesSlides/notesSlide55.xml" ContentType="application/vnd.openxmlformats-officedocument.presentationml.notesSlide+xml"/>
  <Override PartName="/ppt/tags/tag14.xml" ContentType="application/vnd.openxmlformats-officedocument.presentationml.tags+xml"/>
  <Override PartName="/ppt/notesSlides/notesSlide56.xml" ContentType="application/vnd.openxmlformats-officedocument.presentationml.notesSlide+xml"/>
  <Override PartName="/ppt/tags/tag15.xml" ContentType="application/vnd.openxmlformats-officedocument.presentationml.tags+xml"/>
  <Override PartName="/ppt/notesSlides/notesSlide57.xml" ContentType="application/vnd.openxmlformats-officedocument.presentationml.notesSlide+xml"/>
  <Override PartName="/ppt/tags/tag16.xml" ContentType="application/vnd.openxmlformats-officedocument.presentationml.tags+xml"/>
  <Override PartName="/ppt/notesSlides/notesSlide58.xml" ContentType="application/vnd.openxmlformats-officedocument.presentationml.notesSlide+xml"/>
  <Override PartName="/ppt/tags/tag17.xml" ContentType="application/vnd.openxmlformats-officedocument.presentationml.tags+xml"/>
  <Override PartName="/ppt/notesSlides/notesSlide59.xml" ContentType="application/vnd.openxmlformats-officedocument.presentationml.notesSlide+xml"/>
  <Override PartName="/ppt/tags/tag18.xml" ContentType="application/vnd.openxmlformats-officedocument.presentationml.tags+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tags/tag19.xml" ContentType="application/vnd.openxmlformats-officedocument.presentationml.tags+xml"/>
  <Override PartName="/ppt/notesSlides/notesSlide64.xml" ContentType="application/vnd.openxmlformats-officedocument.presentationml.notesSlide+xml"/>
  <Override PartName="/ppt/tags/tag20.xml" ContentType="application/vnd.openxmlformats-officedocument.presentationml.tags+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tags/tag21.xml" ContentType="application/vnd.openxmlformats-officedocument.presentationml.tags+xml"/>
  <Override PartName="/ppt/notesSlides/notesSlide67.xml" ContentType="application/vnd.openxmlformats-officedocument.presentationml.notesSlide+xml"/>
  <Override PartName="/ppt/tags/tag22.xml" ContentType="application/vnd.openxmlformats-officedocument.presentationml.tags+xml"/>
  <Override PartName="/ppt/notesSlides/notesSlide68.xml" ContentType="application/vnd.openxmlformats-officedocument.presentationml.notesSlide+xml"/>
  <Override PartName="/ppt/tags/tag23.xml" ContentType="application/vnd.openxmlformats-officedocument.presentationml.tags+xml"/>
  <Override PartName="/ppt/notesSlides/notesSlide69.xml" ContentType="application/vnd.openxmlformats-officedocument.presentationml.notesSlide+xml"/>
  <Override PartName="/ppt/tags/tag24.xml" ContentType="application/vnd.openxmlformats-officedocument.presentationml.tags+xml"/>
  <Override PartName="/ppt/notesSlides/notesSlide70.xml" ContentType="application/vnd.openxmlformats-officedocument.presentationml.notesSlide+xml"/>
  <Override PartName="/ppt/tags/tag25.xml" ContentType="application/vnd.openxmlformats-officedocument.presentationml.tags+xml"/>
  <Override PartName="/ppt/notesSlides/notesSlide71.xml" ContentType="application/vnd.openxmlformats-officedocument.presentationml.notesSlide+xml"/>
  <Override PartName="/ppt/tags/tag26.xml" ContentType="application/vnd.openxmlformats-officedocument.presentationml.tags+xml"/>
  <Override PartName="/ppt/notesSlides/notesSlide72.xml" ContentType="application/vnd.openxmlformats-officedocument.presentationml.notesSlide+xml"/>
  <Override PartName="/ppt/tags/tag27.xml" ContentType="application/vnd.openxmlformats-officedocument.presentationml.tags+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4"/>
  </p:notesMasterIdLst>
  <p:handoutMasterIdLst>
    <p:handoutMasterId r:id="rId95"/>
  </p:handoutMasterIdLst>
  <p:sldIdLst>
    <p:sldId id="415" r:id="rId2"/>
    <p:sldId id="327" r:id="rId3"/>
    <p:sldId id="502" r:id="rId4"/>
    <p:sldId id="457" r:id="rId5"/>
    <p:sldId id="503" r:id="rId6"/>
    <p:sldId id="458" r:id="rId7"/>
    <p:sldId id="504" r:id="rId8"/>
    <p:sldId id="463" r:id="rId9"/>
    <p:sldId id="505" r:id="rId10"/>
    <p:sldId id="461" r:id="rId11"/>
    <p:sldId id="506" r:id="rId12"/>
    <p:sldId id="460" r:id="rId13"/>
    <p:sldId id="507" r:id="rId14"/>
    <p:sldId id="377" r:id="rId15"/>
    <p:sldId id="329" r:id="rId16"/>
    <p:sldId id="418" r:id="rId17"/>
    <p:sldId id="419" r:id="rId18"/>
    <p:sldId id="420" r:id="rId19"/>
    <p:sldId id="421" r:id="rId20"/>
    <p:sldId id="465" r:id="rId21"/>
    <p:sldId id="466" r:id="rId22"/>
    <p:sldId id="464" r:id="rId23"/>
    <p:sldId id="424" r:id="rId24"/>
    <p:sldId id="425" r:id="rId25"/>
    <p:sldId id="423" r:id="rId26"/>
    <p:sldId id="467" r:id="rId27"/>
    <p:sldId id="426" r:id="rId28"/>
    <p:sldId id="428" r:id="rId29"/>
    <p:sldId id="429" r:id="rId30"/>
    <p:sldId id="468" r:id="rId31"/>
    <p:sldId id="469" r:id="rId32"/>
    <p:sldId id="427" r:id="rId33"/>
    <p:sldId id="430" r:id="rId34"/>
    <p:sldId id="431" r:id="rId35"/>
    <p:sldId id="433" r:id="rId36"/>
    <p:sldId id="432" r:id="rId37"/>
    <p:sldId id="470" r:id="rId38"/>
    <p:sldId id="471" r:id="rId39"/>
    <p:sldId id="472" r:id="rId40"/>
    <p:sldId id="473" r:id="rId41"/>
    <p:sldId id="434" r:id="rId42"/>
    <p:sldId id="435" r:id="rId43"/>
    <p:sldId id="508" r:id="rId44"/>
    <p:sldId id="509" r:id="rId45"/>
    <p:sldId id="436" r:id="rId46"/>
    <p:sldId id="437" r:id="rId47"/>
    <p:sldId id="438" r:id="rId48"/>
    <p:sldId id="510" r:id="rId49"/>
    <p:sldId id="439" r:id="rId50"/>
    <p:sldId id="474" r:id="rId51"/>
    <p:sldId id="475" r:id="rId52"/>
    <p:sldId id="440" r:id="rId53"/>
    <p:sldId id="441" r:id="rId54"/>
    <p:sldId id="442" r:id="rId55"/>
    <p:sldId id="444" r:id="rId56"/>
    <p:sldId id="445" r:id="rId57"/>
    <p:sldId id="443" r:id="rId58"/>
    <p:sldId id="446" r:id="rId59"/>
    <p:sldId id="447" r:id="rId60"/>
    <p:sldId id="448" r:id="rId61"/>
    <p:sldId id="449" r:id="rId62"/>
    <p:sldId id="450" r:id="rId63"/>
    <p:sldId id="451" r:id="rId64"/>
    <p:sldId id="452" r:id="rId65"/>
    <p:sldId id="476" r:id="rId66"/>
    <p:sldId id="483" r:id="rId67"/>
    <p:sldId id="484" r:id="rId68"/>
    <p:sldId id="485" r:id="rId69"/>
    <p:sldId id="486" r:id="rId70"/>
    <p:sldId id="487" r:id="rId71"/>
    <p:sldId id="488" r:id="rId72"/>
    <p:sldId id="489" r:id="rId73"/>
    <p:sldId id="490" r:id="rId74"/>
    <p:sldId id="491" r:id="rId75"/>
    <p:sldId id="492" r:id="rId76"/>
    <p:sldId id="493" r:id="rId77"/>
    <p:sldId id="494" r:id="rId78"/>
    <p:sldId id="495" r:id="rId79"/>
    <p:sldId id="496" r:id="rId80"/>
    <p:sldId id="497" r:id="rId81"/>
    <p:sldId id="498" r:id="rId82"/>
    <p:sldId id="499" r:id="rId83"/>
    <p:sldId id="500" r:id="rId84"/>
    <p:sldId id="501" r:id="rId85"/>
    <p:sldId id="315" r:id="rId86"/>
    <p:sldId id="417" r:id="rId87"/>
    <p:sldId id="453" r:id="rId88"/>
    <p:sldId id="454" r:id="rId89"/>
    <p:sldId id="455" r:id="rId90"/>
    <p:sldId id="511" r:id="rId91"/>
    <p:sldId id="512" r:id="rId92"/>
    <p:sldId id="513" r:id="rId9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usan English" initials="SE" lastIdx="3" clrIdx="0">
    <p:extLst>
      <p:ext uri="{19B8F6BF-5375-455C-9EA6-DF929625EA0E}">
        <p15:presenceInfo xmlns:p15="http://schemas.microsoft.com/office/powerpoint/2012/main" userId="02bd840220db9d89"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153" autoAdjust="0"/>
    <p:restoredTop sz="57319" autoAdjust="0"/>
  </p:normalViewPr>
  <p:slideViewPr>
    <p:cSldViewPr snapToGrid="0" snapToObjects="1">
      <p:cViewPr varScale="1">
        <p:scale>
          <a:sx n="61" d="100"/>
          <a:sy n="61" d="100"/>
        </p:scale>
        <p:origin x="1656" y="200"/>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11890"/>
    </p:cViewPr>
  </p:sorterViewPr>
  <p:notesViewPr>
    <p:cSldViewPr snapToGrid="0" snapToObjects="1">
      <p:cViewPr varScale="1">
        <p:scale>
          <a:sx n="71" d="100"/>
          <a:sy n="71" d="100"/>
        </p:scale>
        <p:origin x="-2968" y="-12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handoutMaster" Target="handoutMasters/handoutMaster1.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notesMaster" Target="notesMasters/notesMaster1.xml"/><Relationship Id="rId9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5.wmf"/><Relationship Id="rId1" Type="http://schemas.openxmlformats.org/officeDocument/2006/relationships/image" Target="../media/image4.wmf"/><Relationship Id="rId4" Type="http://schemas.openxmlformats.org/officeDocument/2006/relationships/image" Target="../media/image7.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9.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image" Target="../media/image31.wmf"/><Relationship Id="rId1" Type="http://schemas.openxmlformats.org/officeDocument/2006/relationships/image" Target="../media/image30.w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35.wmf"/><Relationship Id="rId1" Type="http://schemas.openxmlformats.org/officeDocument/2006/relationships/image" Target="../media/image34.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39.wmf"/><Relationship Id="rId2" Type="http://schemas.openxmlformats.org/officeDocument/2006/relationships/image" Target="../media/image38.wmf"/><Relationship Id="rId1" Type="http://schemas.openxmlformats.org/officeDocument/2006/relationships/image" Target="../media/image37.wmf"/><Relationship Id="rId5" Type="http://schemas.openxmlformats.org/officeDocument/2006/relationships/image" Target="../media/image41.wmf"/><Relationship Id="rId4" Type="http://schemas.openxmlformats.org/officeDocument/2006/relationships/image" Target="../media/image40.w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45.wmf"/><Relationship Id="rId2" Type="http://schemas.openxmlformats.org/officeDocument/2006/relationships/image" Target="../media/image44.wmf"/><Relationship Id="rId1" Type="http://schemas.openxmlformats.org/officeDocument/2006/relationships/image" Target="../media/image43.wmf"/></Relationships>
</file>

<file path=ppt/drawings/_rels/vmlDrawing15.vml.rels><?xml version="1.0" encoding="UTF-8" standalone="yes"?>
<Relationships xmlns="http://schemas.openxmlformats.org/package/2006/relationships"><Relationship Id="rId2" Type="http://schemas.openxmlformats.org/officeDocument/2006/relationships/image" Target="../media/image47.wmf"/><Relationship Id="rId1" Type="http://schemas.openxmlformats.org/officeDocument/2006/relationships/image" Target="../media/image46.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50.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52.wmf"/></Relationships>
</file>

<file path=ppt/drawings/_rels/vmlDrawing18.vml.rels><?xml version="1.0" encoding="UTF-8" standalone="yes"?>
<Relationships xmlns="http://schemas.openxmlformats.org/package/2006/relationships"><Relationship Id="rId3" Type="http://schemas.openxmlformats.org/officeDocument/2006/relationships/image" Target="../media/image55.wmf"/><Relationship Id="rId2" Type="http://schemas.openxmlformats.org/officeDocument/2006/relationships/image" Target="../media/image54.wmf"/><Relationship Id="rId1" Type="http://schemas.openxmlformats.org/officeDocument/2006/relationships/image" Target="../media/image53.wmf"/></Relationships>
</file>

<file path=ppt/drawings/_rels/vmlDrawing19.vml.rels><?xml version="1.0" encoding="UTF-8" standalone="yes"?>
<Relationships xmlns="http://schemas.openxmlformats.org/package/2006/relationships"><Relationship Id="rId2" Type="http://schemas.openxmlformats.org/officeDocument/2006/relationships/image" Target="../media/image60.wmf"/><Relationship Id="rId1" Type="http://schemas.openxmlformats.org/officeDocument/2006/relationships/image" Target="../media/image59.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image" Target="../media/image8.w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64.wmf"/></Relationships>
</file>

<file path=ppt/drawings/_rels/vmlDrawing21.vml.rels><?xml version="1.0" encoding="UTF-8" standalone="yes"?>
<Relationships xmlns="http://schemas.openxmlformats.org/package/2006/relationships"><Relationship Id="rId3" Type="http://schemas.openxmlformats.org/officeDocument/2006/relationships/image" Target="../media/image68.wmf"/><Relationship Id="rId2" Type="http://schemas.openxmlformats.org/officeDocument/2006/relationships/image" Target="../media/image67.wmf"/><Relationship Id="rId1" Type="http://schemas.openxmlformats.org/officeDocument/2006/relationships/image" Target="../media/image66.wmf"/></Relationships>
</file>

<file path=ppt/drawings/_rels/vmlDrawing22.vml.rels><?xml version="1.0" encoding="UTF-8" standalone="yes"?>
<Relationships xmlns="http://schemas.openxmlformats.org/package/2006/relationships"><Relationship Id="rId3" Type="http://schemas.openxmlformats.org/officeDocument/2006/relationships/image" Target="../media/image71.wmf"/><Relationship Id="rId2" Type="http://schemas.openxmlformats.org/officeDocument/2006/relationships/image" Target="../media/image70.wmf"/><Relationship Id="rId1" Type="http://schemas.openxmlformats.org/officeDocument/2006/relationships/image" Target="../media/image68.wmf"/><Relationship Id="rId5" Type="http://schemas.openxmlformats.org/officeDocument/2006/relationships/image" Target="../media/image73.wmf"/><Relationship Id="rId4" Type="http://schemas.openxmlformats.org/officeDocument/2006/relationships/image" Target="../media/image72.wmf"/></Relationships>
</file>

<file path=ppt/drawings/_rels/vmlDrawing23.vml.rels><?xml version="1.0" encoding="UTF-8" standalone="yes"?>
<Relationships xmlns="http://schemas.openxmlformats.org/package/2006/relationships"><Relationship Id="rId3" Type="http://schemas.openxmlformats.org/officeDocument/2006/relationships/image" Target="../media/image76.wmf"/><Relationship Id="rId2" Type="http://schemas.openxmlformats.org/officeDocument/2006/relationships/image" Target="../media/image75.wmf"/><Relationship Id="rId1" Type="http://schemas.openxmlformats.org/officeDocument/2006/relationships/image" Target="../media/image74.wmf"/></Relationships>
</file>

<file path=ppt/drawings/_rels/vmlDrawing24.vml.rels><?xml version="1.0" encoding="UTF-8" standalone="yes"?>
<Relationships xmlns="http://schemas.openxmlformats.org/package/2006/relationships"><Relationship Id="rId3" Type="http://schemas.openxmlformats.org/officeDocument/2006/relationships/image" Target="../media/image83.wmf"/><Relationship Id="rId2" Type="http://schemas.openxmlformats.org/officeDocument/2006/relationships/image" Target="../media/image82.wmf"/><Relationship Id="rId1" Type="http://schemas.openxmlformats.org/officeDocument/2006/relationships/image" Target="../media/image81.wmf"/><Relationship Id="rId4" Type="http://schemas.openxmlformats.org/officeDocument/2006/relationships/image" Target="../media/image84.w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85.w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86.wmf"/></Relationships>
</file>

<file path=ppt/drawings/_rels/vmlDrawing27.vml.rels><?xml version="1.0" encoding="UTF-8" standalone="yes"?>
<Relationships xmlns="http://schemas.openxmlformats.org/package/2006/relationships"><Relationship Id="rId3" Type="http://schemas.openxmlformats.org/officeDocument/2006/relationships/image" Target="../media/image99.wmf"/><Relationship Id="rId2" Type="http://schemas.openxmlformats.org/officeDocument/2006/relationships/image" Target="../media/image98.wmf"/><Relationship Id="rId1" Type="http://schemas.openxmlformats.org/officeDocument/2006/relationships/image" Target="../media/image97.wmf"/></Relationships>
</file>

<file path=ppt/drawings/_rels/vmlDrawing28.vml.rels><?xml version="1.0" encoding="UTF-8" standalone="yes"?>
<Relationships xmlns="http://schemas.openxmlformats.org/package/2006/relationships"><Relationship Id="rId3" Type="http://schemas.openxmlformats.org/officeDocument/2006/relationships/image" Target="../media/image102.wmf"/><Relationship Id="rId2" Type="http://schemas.openxmlformats.org/officeDocument/2006/relationships/image" Target="../media/image101.wmf"/><Relationship Id="rId1" Type="http://schemas.openxmlformats.org/officeDocument/2006/relationships/image" Target="../media/image100.wmf"/></Relationships>
</file>

<file path=ppt/drawings/_rels/vmlDrawing29.vml.rels><?xml version="1.0" encoding="UTF-8" standalone="yes"?>
<Relationships xmlns="http://schemas.openxmlformats.org/package/2006/relationships"><Relationship Id="rId2" Type="http://schemas.openxmlformats.org/officeDocument/2006/relationships/image" Target="../media/image104.wmf"/><Relationship Id="rId1" Type="http://schemas.openxmlformats.org/officeDocument/2006/relationships/image" Target="../media/image103.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image" Target="../media/image12.w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105.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16.wmf"/><Relationship Id="rId1" Type="http://schemas.openxmlformats.org/officeDocument/2006/relationships/image" Target="../media/image15.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image" Target="../media/image19.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3.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image" Target="../media/image26.wmf"/><Relationship Id="rId1" Type="http://schemas.openxmlformats.org/officeDocument/2006/relationships/image" Target="../media/image2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C81CFA4-6DC3-3C44-997B-112D8169BB26}" type="datetimeFigureOut">
              <a:rPr lang="en-US" smtClean="0"/>
              <a:t>8/29/19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789803D-2241-B141-8AF3-0FD7F6C54ED9}" type="slidenum">
              <a:rPr lang="en-US" smtClean="0"/>
              <a:t>‹#›</a:t>
            </a:fld>
            <a:endParaRPr lang="en-US"/>
          </a:p>
        </p:txBody>
      </p:sp>
    </p:spTree>
    <p:extLst>
      <p:ext uri="{BB962C8B-B14F-4D97-AF65-F5344CB8AC3E}">
        <p14:creationId xmlns:p14="http://schemas.microsoft.com/office/powerpoint/2010/main" val="357334817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BFD94FA-25A7-3A42-805F-E93AF82D3ACA}" type="datetimeFigureOut">
              <a:rPr lang="en-US" smtClean="0"/>
              <a:t>8/29/19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E7E7F27-47DB-D94D-995F-E3088F8069A6}" type="slidenum">
              <a:rPr lang="en-US" smtClean="0"/>
              <a:t>‹#›</a:t>
            </a:fld>
            <a:endParaRPr lang="en-US"/>
          </a:p>
        </p:txBody>
      </p:sp>
    </p:spTree>
    <p:extLst>
      <p:ext uri="{BB962C8B-B14F-4D97-AF65-F5344CB8AC3E}">
        <p14:creationId xmlns:p14="http://schemas.microsoft.com/office/powerpoint/2010/main" val="219826752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a:t>
            </a:r>
            <a:r>
              <a:rPr lang="en-US" baseline="0" dirty="0"/>
              <a:t> credit:  </a:t>
            </a:r>
          </a:p>
          <a:p>
            <a:r>
              <a:rPr lang="en-US" baseline="0" dirty="0"/>
              <a:t>https://commons.wikimedia.org/wiki/File%3AEarth_and_Moon_.jpg</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By Nasa.gov http://www.nasa.gov/topics/earth/earthday/earthday_gallery.html [Public domain], via Wikimedia Commons</a:t>
            </a:r>
          </a:p>
        </p:txBody>
      </p:sp>
      <p:sp>
        <p:nvSpPr>
          <p:cNvPr id="4" name="Slide Number Placeholder 3"/>
          <p:cNvSpPr>
            <a:spLocks noGrp="1"/>
          </p:cNvSpPr>
          <p:nvPr>
            <p:ph type="sldNum" sz="quarter" idx="10"/>
          </p:nvPr>
        </p:nvSpPr>
        <p:spPr/>
        <p:txBody>
          <a:bodyPr/>
          <a:lstStyle/>
          <a:p>
            <a:fld id="{6E7E7F27-47DB-D94D-995F-E3088F8069A6}" type="slidenum">
              <a:rPr lang="en-US" smtClean="0"/>
              <a:t>1</a:t>
            </a:fld>
            <a:endParaRPr lang="en-US"/>
          </a:p>
        </p:txBody>
      </p:sp>
    </p:spTree>
    <p:extLst>
      <p:ext uri="{BB962C8B-B14F-4D97-AF65-F5344CB8AC3E}">
        <p14:creationId xmlns:p14="http://schemas.microsoft.com/office/powerpoint/2010/main" val="14509446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Get</a:t>
            </a:r>
            <a:r>
              <a:rPr lang="en-US" sz="1200" kern="1200" baseline="0" dirty="0">
                <a:solidFill>
                  <a:schemeClr val="tx1"/>
                </a:solidFill>
                <a:effectLst/>
                <a:latin typeface="+mn-lt"/>
                <a:ea typeface="+mn-ea"/>
                <a:cs typeface="+mn-cs"/>
              </a:rPr>
              <a:t> your answer, and compare with a classmate, then let’s see what you’ve come up with in a few minutes. </a:t>
            </a:r>
            <a:endParaRPr lang="en-US" sz="1200" kern="1200" dirty="0">
              <a:solidFill>
                <a:schemeClr val="tx1"/>
              </a:solidFill>
              <a:effectLst/>
              <a:latin typeface="+mn-lt"/>
              <a:ea typeface="+mn-ea"/>
              <a:cs typeface="+mn-cs"/>
            </a:endParaRPr>
          </a:p>
          <a:p>
            <a:endParaRPr lang="is-IS" sz="1200" b="1"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b="1" dirty="0"/>
              <a:t>Answer:</a:t>
            </a:r>
            <a:r>
              <a:rPr lang="en-US" b="1" baseline="0" dirty="0"/>
              <a:t> </a:t>
            </a:r>
            <a:r>
              <a:rPr lang="en-US" sz="1200" dirty="0"/>
              <a:t>–</a:t>
            </a:r>
            <a:r>
              <a:rPr lang="pl-PL" altLang="en-US" sz="1200" dirty="0"/>
              <a:t>1 rad, 1 rad</a:t>
            </a:r>
          </a:p>
          <a:p>
            <a:endParaRPr lang="en-US" b="1" dirty="0"/>
          </a:p>
          <a:p>
            <a:r>
              <a:rPr lang="en-US" b="1" dirty="0"/>
              <a:t>Reasoning:</a:t>
            </a:r>
            <a:r>
              <a:rPr lang="en-US" b="1" baseline="0" dirty="0"/>
              <a:t> </a:t>
            </a:r>
            <a:r>
              <a:rPr lang="en-US" sz="1200" b="0" i="0" u="none" strike="noStrike" kern="1200" baseline="0" dirty="0">
                <a:solidFill>
                  <a:schemeClr val="tx1"/>
                </a:solidFill>
                <a:latin typeface="+mn-lt"/>
                <a:ea typeface="+mn-ea"/>
                <a:cs typeface="+mn-cs"/>
              </a:rPr>
              <a:t>Because all angular displacements occurred in the same time interval, the displacement with the lowest value will be associated with the lowest average angular speed.</a:t>
            </a:r>
            <a:endParaRPr lang="en-US" b="1" dirty="0"/>
          </a:p>
        </p:txBody>
      </p:sp>
      <p:sp>
        <p:nvSpPr>
          <p:cNvPr id="4" name="Slide Number Placeholder 3"/>
          <p:cNvSpPr>
            <a:spLocks noGrp="1"/>
          </p:cNvSpPr>
          <p:nvPr>
            <p:ph type="sldNum" sz="quarter" idx="10"/>
          </p:nvPr>
        </p:nvSpPr>
        <p:spPr/>
        <p:txBody>
          <a:bodyPr/>
          <a:lstStyle/>
          <a:p>
            <a:fld id="{6E7E7F27-47DB-D94D-995F-E3088F8069A6}" type="slidenum">
              <a:rPr lang="en-US" smtClean="0"/>
              <a:t>21</a:t>
            </a:fld>
            <a:endParaRPr lang="en-US"/>
          </a:p>
        </p:txBody>
      </p:sp>
    </p:spTree>
    <p:extLst>
      <p:ext uri="{BB962C8B-B14F-4D97-AF65-F5344CB8AC3E}">
        <p14:creationId xmlns:p14="http://schemas.microsoft.com/office/powerpoint/2010/main" val="9020449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figure shows a bicycle turned upside down so that a repair technician can work on the rear wheel. The bicycle pedals are turned so that at time </a:t>
            </a:r>
            <a:r>
              <a:rPr lang="en-US" sz="1200" i="1" kern="1200" dirty="0" err="1">
                <a:solidFill>
                  <a:schemeClr val="tx1"/>
                </a:solidFill>
                <a:effectLst/>
                <a:latin typeface="+mn-lt"/>
                <a:ea typeface="+mn-ea"/>
                <a:cs typeface="+mn-cs"/>
              </a:rPr>
              <a:t>t</a:t>
            </a:r>
            <a:r>
              <a:rPr lang="en-US" sz="1200" i="1" kern="1200" baseline="-25000" dirty="0" err="1">
                <a:solidFill>
                  <a:schemeClr val="tx1"/>
                </a:solidFill>
                <a:effectLst/>
                <a:latin typeface="+mn-lt"/>
                <a:ea typeface="+mn-ea"/>
                <a:cs typeface="+mn-cs"/>
              </a:rPr>
              <a:t>i</a:t>
            </a:r>
            <a:r>
              <a:rPr lang="en-US" sz="1200" i="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the wheel has angular velocity </a:t>
            </a:r>
            <a:r>
              <a:rPr lang="en-US" sz="1200" kern="1200" dirty="0">
                <a:solidFill>
                  <a:schemeClr val="tx1"/>
                </a:solidFill>
                <a:effectLst/>
                <a:latin typeface="+mn-lt"/>
                <a:ea typeface="+mn-ea"/>
                <a:cs typeface="+mn-cs"/>
                <a:sym typeface="Symbol" panose="05050102010706020507" pitchFamily="18" charset="2"/>
              </a:rPr>
              <a:t></a:t>
            </a:r>
            <a:r>
              <a:rPr lang="en-US" sz="1200" i="1" kern="1200" baseline="-25000" dirty="0" err="1">
                <a:solidFill>
                  <a:schemeClr val="tx1"/>
                </a:solidFill>
                <a:effectLst/>
                <a:latin typeface="+mn-lt"/>
                <a:ea typeface="+mn-ea"/>
                <a:cs typeface="+mn-cs"/>
              </a:rPr>
              <a:t>i</a:t>
            </a:r>
            <a:r>
              <a:rPr lang="en-US" sz="1200" i="1" kern="1200" baseline="-250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 the figure on the left, and at a later time </a:t>
            </a:r>
            <a:r>
              <a:rPr lang="en-US" sz="1200" i="1" kern="1200" dirty="0" err="1">
                <a:solidFill>
                  <a:schemeClr val="tx1"/>
                </a:solidFill>
                <a:effectLst/>
                <a:latin typeface="+mn-lt"/>
                <a:ea typeface="+mn-ea"/>
                <a:cs typeface="+mn-cs"/>
              </a:rPr>
              <a:t>t</a:t>
            </a:r>
            <a:r>
              <a:rPr lang="en-US" sz="1200" i="1" kern="1200" baseline="-25000" dirty="0" err="1">
                <a:solidFill>
                  <a:schemeClr val="tx1"/>
                </a:solidFill>
                <a:effectLst/>
                <a:latin typeface="+mn-lt"/>
                <a:ea typeface="+mn-ea"/>
                <a:cs typeface="+mn-cs"/>
              </a:rPr>
              <a:t>f</a:t>
            </a:r>
            <a:r>
              <a:rPr lang="en-US" sz="1200" i="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it has angular velocity </a:t>
            </a:r>
            <a:r>
              <a:rPr lang="en-US" sz="1200" kern="1200" dirty="0">
                <a:solidFill>
                  <a:schemeClr val="tx1"/>
                </a:solidFill>
                <a:effectLst/>
                <a:latin typeface="+mn-lt"/>
                <a:ea typeface="+mn-ea"/>
                <a:cs typeface="+mn-cs"/>
                <a:sym typeface="Symbol" panose="05050102010706020507" pitchFamily="18" charset="2"/>
              </a:rPr>
              <a:t></a:t>
            </a:r>
            <a:r>
              <a:rPr lang="en-US" sz="1200" i="1" kern="1200" baseline="-25000" dirty="0">
                <a:solidFill>
                  <a:schemeClr val="tx1"/>
                </a:solidFill>
                <a:effectLst/>
                <a:latin typeface="+mn-lt"/>
                <a:ea typeface="+mn-ea"/>
                <a:cs typeface="+mn-cs"/>
              </a:rPr>
              <a:t>f</a:t>
            </a:r>
            <a:r>
              <a:rPr lang="en-US" sz="1200" i="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 the figure on the right.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 changing angular velocity leads to the concept of an angular acceleration. [click to show equation] An object’s average angular acceleration during the time interval </a:t>
            </a:r>
            <a:r>
              <a:rPr lang="en-US" sz="1200" kern="1200" dirty="0">
                <a:solidFill>
                  <a:schemeClr val="tx1"/>
                </a:solidFill>
                <a:effectLst/>
                <a:latin typeface="+mn-lt"/>
                <a:ea typeface="+mn-ea"/>
                <a:cs typeface="+mn-cs"/>
                <a:sym typeface="Symbol" panose="05050102010706020507" pitchFamily="18" charset="2"/>
              </a:rPr>
              <a:t></a:t>
            </a:r>
            <a:r>
              <a:rPr lang="en-US" sz="1200" i="1" kern="1200" dirty="0">
                <a:solidFill>
                  <a:schemeClr val="tx1"/>
                </a:solidFill>
                <a:effectLst/>
                <a:latin typeface="+mn-lt"/>
                <a:ea typeface="+mn-ea"/>
                <a:cs typeface="+mn-cs"/>
              </a:rPr>
              <a:t>t </a:t>
            </a:r>
            <a:r>
              <a:rPr lang="en-US" sz="1200" kern="1200" dirty="0">
                <a:solidFill>
                  <a:schemeClr val="tx1"/>
                </a:solidFill>
                <a:effectLst/>
                <a:latin typeface="+mn-lt"/>
                <a:ea typeface="+mn-ea"/>
                <a:cs typeface="+mn-cs"/>
              </a:rPr>
              <a:t>is the change in its angular velocity divided by </a:t>
            </a:r>
            <a:r>
              <a:rPr lang="en-US" sz="1200" kern="1200" dirty="0">
                <a:solidFill>
                  <a:schemeClr val="tx1"/>
                </a:solidFill>
                <a:effectLst/>
                <a:latin typeface="+mn-lt"/>
                <a:ea typeface="+mn-ea"/>
                <a:cs typeface="+mn-cs"/>
                <a:sym typeface="Symbol" panose="05050102010706020507" pitchFamily="18" charset="2"/>
              </a:rPr>
              <a:t></a:t>
            </a:r>
            <a:r>
              <a:rPr lang="en-US" sz="1200" i="1" kern="1200" dirty="0">
                <a:solidFill>
                  <a:schemeClr val="tx1"/>
                </a:solidFill>
                <a:effectLst/>
                <a:latin typeface="+mn-lt"/>
                <a:ea typeface="+mn-ea"/>
                <a:cs typeface="+mn-cs"/>
              </a:rPr>
              <a:t>t</a:t>
            </a:r>
            <a:r>
              <a:rPr lang="en-US" sz="1200" i="0" kern="1200" dirty="0">
                <a:solidFill>
                  <a:schemeClr val="tx1"/>
                </a:solidFill>
                <a:effectLst/>
                <a:latin typeface="+mn-lt"/>
                <a:ea typeface="+mn-ea"/>
                <a:cs typeface="+mn-cs"/>
              </a:rPr>
              <a:t>.</a:t>
            </a:r>
          </a:p>
          <a:p>
            <a:endParaRPr lang="en-US" sz="1200" i="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Positive angular accelerations are in the counterclockwise direction, and negative angular accelerations in the clockwise direction. </a:t>
            </a:r>
          </a:p>
          <a:p>
            <a:endParaRPr lang="en-US" sz="1200" i="0" kern="1200" dirty="0">
              <a:solidFill>
                <a:schemeClr val="tx1"/>
              </a:solidFill>
              <a:effectLst/>
              <a:latin typeface="+mn-lt"/>
              <a:ea typeface="+mn-ea"/>
              <a:cs typeface="+mn-cs"/>
            </a:endParaRPr>
          </a:p>
          <a:p>
            <a:endParaRPr lang="en-US" sz="1200" i="0" kern="1200" dirty="0">
              <a:solidFill>
                <a:schemeClr val="tx1"/>
              </a:solidFill>
              <a:effectLst/>
              <a:latin typeface="+mn-lt"/>
              <a:ea typeface="+mn-ea"/>
              <a:cs typeface="+mn-cs"/>
            </a:endParaRPr>
          </a:p>
          <a:p>
            <a:endParaRPr lang="en-US" sz="120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E7E7F27-47DB-D94D-995F-E3088F8069A6}" type="slidenum">
              <a:rPr lang="en-US" smtClean="0"/>
              <a:t>22</a:t>
            </a:fld>
            <a:endParaRPr lang="en-US"/>
          </a:p>
        </p:txBody>
      </p:sp>
    </p:spTree>
    <p:extLst>
      <p:ext uri="{BB962C8B-B14F-4D97-AF65-F5344CB8AC3E}">
        <p14:creationId xmlns:p14="http://schemas.microsoft.com/office/powerpoint/2010/main" val="36897541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Let’s use our definition</a:t>
            </a:r>
            <a:r>
              <a:rPr lang="en-US" sz="1200" kern="1200" baseline="0" dirty="0">
                <a:solidFill>
                  <a:schemeClr val="tx1"/>
                </a:solidFill>
                <a:effectLst/>
                <a:latin typeface="+mn-lt"/>
                <a:ea typeface="+mn-ea"/>
                <a:cs typeface="+mn-cs"/>
              </a:rPr>
              <a:t> to solve a problem. </a:t>
            </a:r>
            <a:r>
              <a:rPr lang="en-US" sz="1200" kern="1200" dirty="0">
                <a:solidFill>
                  <a:schemeClr val="tx1"/>
                </a:solidFill>
                <a:effectLst/>
                <a:latin typeface="+mn-lt"/>
                <a:ea typeface="+mn-ea"/>
                <a:cs typeface="+mn-cs"/>
              </a:rPr>
              <a:t>If the angular velocity goes from 15 rad/s to 9.0 rad/s in 3.0 s, the average angular acceleration during that time interval is –2.0 rad/s</a:t>
            </a:r>
            <a:r>
              <a:rPr lang="en-US" sz="1200" kern="1200" baseline="30000" dirty="0">
                <a:solidFill>
                  <a:schemeClr val="tx1"/>
                </a:solidFill>
                <a:effectLst/>
                <a:latin typeface="+mn-lt"/>
                <a:ea typeface="+mn-ea"/>
                <a:cs typeface="+mn-cs"/>
              </a:rPr>
              <a:t>2</a:t>
            </a:r>
            <a:r>
              <a:rPr lang="en-US" sz="1200" kern="1200" dirty="0">
                <a:solidFill>
                  <a:schemeClr val="tx1"/>
                </a:solidFill>
                <a:effectLst/>
                <a:latin typeface="+mn-lt"/>
                <a:ea typeface="+mn-ea"/>
                <a:cs typeface="+mn-cs"/>
              </a:rPr>
              <a:t>.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negative sign indicates that the angular acceleration is clockwise, although notice that the angular velocity is still positive but slowing down, and is in the counterclockwise direction. </a:t>
            </a:r>
            <a:endParaRPr lang="en-US" sz="1200" i="0" kern="1200" dirty="0">
              <a:solidFill>
                <a:schemeClr val="tx1"/>
              </a:solidFill>
              <a:effectLst/>
              <a:latin typeface="+mn-lt"/>
              <a:ea typeface="+mn-ea"/>
              <a:cs typeface="+mn-cs"/>
            </a:endParaRPr>
          </a:p>
          <a:p>
            <a:endParaRPr lang="en-US" sz="1200" i="0" kern="1200" dirty="0">
              <a:solidFill>
                <a:schemeClr val="tx1"/>
              </a:solidFill>
              <a:effectLst/>
              <a:latin typeface="+mn-lt"/>
              <a:ea typeface="+mn-ea"/>
              <a:cs typeface="+mn-cs"/>
            </a:endParaRPr>
          </a:p>
          <a:p>
            <a:endParaRPr lang="en-US" sz="120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E7E7F27-47DB-D94D-995F-E3088F8069A6}" type="slidenum">
              <a:rPr lang="en-US" smtClean="0"/>
              <a:t>23</a:t>
            </a:fld>
            <a:endParaRPr lang="en-US"/>
          </a:p>
        </p:txBody>
      </p:sp>
    </p:spTree>
    <p:extLst>
      <p:ext uri="{BB962C8B-B14F-4D97-AF65-F5344CB8AC3E}">
        <p14:creationId xmlns:p14="http://schemas.microsoft.com/office/powerpoint/2010/main" val="30752006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There is also an instantaneous version of angular acceleration: The instantaneous angular acceleration is the limit of the average angular acceleration over </a:t>
            </a:r>
            <a:r>
              <a:rPr lang="en-US" sz="1200" kern="1200" dirty="0">
                <a:solidFill>
                  <a:schemeClr val="tx1"/>
                </a:solidFill>
                <a:effectLst/>
                <a:latin typeface="+mn-lt"/>
                <a:ea typeface="+mn-ea"/>
                <a:cs typeface="+mn-cs"/>
                <a:sym typeface="Symbol" panose="05050102010706020507" pitchFamily="18" charset="2"/>
              </a:rPr>
              <a:t></a:t>
            </a:r>
            <a:r>
              <a:rPr lang="en-US" sz="1200" i="1" kern="1200" dirty="0">
                <a:solidFill>
                  <a:schemeClr val="tx1"/>
                </a:solidFill>
                <a:effectLst/>
                <a:latin typeface="+mn-lt"/>
                <a:ea typeface="+mn-ea"/>
                <a:cs typeface="+mn-cs"/>
              </a:rPr>
              <a:t>t </a:t>
            </a:r>
            <a:r>
              <a:rPr lang="en-US" sz="1200" kern="1200" dirty="0">
                <a:solidFill>
                  <a:schemeClr val="tx1"/>
                </a:solidFill>
                <a:effectLst/>
                <a:latin typeface="+mn-lt"/>
                <a:ea typeface="+mn-ea"/>
                <a:cs typeface="+mn-cs"/>
              </a:rPr>
              <a:t>as the time interval</a:t>
            </a:r>
            <a:r>
              <a:rPr lang="en-US" sz="1200" i="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approaches zero. </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When a rigid object rotates about a fixed axis, every portion of the object has the same angular velocity and the same angular acceleration. </a:t>
            </a:r>
          </a:p>
          <a:p>
            <a:endParaRPr lang="en-US" dirty="0"/>
          </a:p>
        </p:txBody>
      </p:sp>
      <p:sp>
        <p:nvSpPr>
          <p:cNvPr id="4" name="Slide Number Placeholder 3"/>
          <p:cNvSpPr>
            <a:spLocks noGrp="1"/>
          </p:cNvSpPr>
          <p:nvPr>
            <p:ph type="sldNum" sz="quarter" idx="10"/>
          </p:nvPr>
        </p:nvSpPr>
        <p:spPr/>
        <p:txBody>
          <a:bodyPr/>
          <a:lstStyle/>
          <a:p>
            <a:fld id="{6E7E7F27-47DB-D94D-995F-E3088F8069A6}" type="slidenum">
              <a:rPr lang="en-US" smtClean="0"/>
              <a:t>24</a:t>
            </a:fld>
            <a:endParaRPr lang="en-US"/>
          </a:p>
        </p:txBody>
      </p:sp>
    </p:spTree>
    <p:extLst>
      <p:ext uri="{BB962C8B-B14F-4D97-AF65-F5344CB8AC3E}">
        <p14:creationId xmlns:p14="http://schemas.microsoft.com/office/powerpoint/2010/main" val="21528343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Let’s compare the defining equation for the average angular velocity with that of the average linear velocity. In these equations, </a:t>
            </a:r>
            <a:r>
              <a:rPr lang="en-US" sz="1200" kern="1200" dirty="0">
                <a:solidFill>
                  <a:schemeClr val="tx1"/>
                </a:solidFill>
                <a:effectLst/>
                <a:latin typeface="+mn-lt"/>
                <a:ea typeface="+mn-ea"/>
                <a:cs typeface="+mn-cs"/>
                <a:sym typeface="Symbol" panose="05050102010706020507" pitchFamily="18" charset="2"/>
              </a:rPr>
              <a:t></a:t>
            </a:r>
            <a:r>
              <a:rPr lang="en-US" sz="1200" kern="1200" dirty="0">
                <a:solidFill>
                  <a:schemeClr val="tx1"/>
                </a:solidFill>
                <a:effectLst/>
                <a:latin typeface="+mn-lt"/>
                <a:ea typeface="+mn-ea"/>
                <a:cs typeface="+mn-cs"/>
              </a:rPr>
              <a:t> takes the place of </a:t>
            </a:r>
            <a:r>
              <a:rPr lang="en-US" sz="1200" i="1" kern="1200" dirty="0">
                <a:solidFill>
                  <a:schemeClr val="tx1"/>
                </a:solidFill>
                <a:effectLst/>
                <a:latin typeface="+mn-lt"/>
                <a:ea typeface="+mn-ea"/>
                <a:cs typeface="+mn-cs"/>
              </a:rPr>
              <a:t>v </a:t>
            </a:r>
            <a:r>
              <a:rPr lang="en-US" sz="1200" kern="1200" dirty="0">
                <a:solidFill>
                  <a:schemeClr val="tx1"/>
                </a:solidFill>
                <a:effectLst/>
                <a:latin typeface="+mn-lt"/>
                <a:ea typeface="+mn-ea"/>
                <a:cs typeface="+mn-cs"/>
              </a:rPr>
              <a:t>and </a:t>
            </a:r>
            <a:r>
              <a:rPr lang="en-US" sz="1200" kern="1200" dirty="0">
                <a:solidFill>
                  <a:schemeClr val="tx1"/>
                </a:solidFill>
                <a:effectLst/>
                <a:latin typeface="+mn-lt"/>
                <a:ea typeface="+mn-ea"/>
                <a:cs typeface="+mn-cs"/>
                <a:sym typeface="Symbol" panose="05050102010706020507" pitchFamily="18" charset="2"/>
              </a:rPr>
              <a:t></a:t>
            </a:r>
            <a:r>
              <a:rPr lang="en-US" sz="1200" kern="1200" dirty="0">
                <a:solidFill>
                  <a:schemeClr val="tx1"/>
                </a:solidFill>
                <a:effectLst/>
                <a:latin typeface="+mn-lt"/>
                <a:ea typeface="+mn-ea"/>
                <a:cs typeface="+mn-cs"/>
              </a:rPr>
              <a:t> takes the place of </a:t>
            </a:r>
            <a:r>
              <a:rPr lang="en-US" sz="1200" i="1" kern="1200" dirty="0">
                <a:solidFill>
                  <a:schemeClr val="tx1"/>
                </a:solidFill>
                <a:effectLst/>
                <a:latin typeface="+mn-lt"/>
                <a:ea typeface="+mn-ea"/>
                <a:cs typeface="+mn-cs"/>
              </a:rPr>
              <a:t>x</a:t>
            </a:r>
            <a:r>
              <a:rPr lang="en-US" sz="1200" kern="1200" dirty="0">
                <a:solidFill>
                  <a:schemeClr val="tx1"/>
                </a:solidFill>
                <a:effectLst/>
                <a:latin typeface="+mn-lt"/>
                <a:ea typeface="+mn-ea"/>
                <a:cs typeface="+mn-cs"/>
              </a:rPr>
              <a:t>, so the equations differ only in the names of the variables. Every linear quantity we have encountered so far has a corresponding “twin” in rotational motion, so we can write equations of rotational kinematics.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table shows both the linear and angular versions. </a:t>
            </a:r>
            <a:endParaRPr lang="en-US" dirty="0"/>
          </a:p>
        </p:txBody>
      </p:sp>
      <p:sp>
        <p:nvSpPr>
          <p:cNvPr id="4" name="Slide Number Placeholder 3"/>
          <p:cNvSpPr>
            <a:spLocks noGrp="1"/>
          </p:cNvSpPr>
          <p:nvPr>
            <p:ph type="sldNum" sz="quarter" idx="10"/>
          </p:nvPr>
        </p:nvSpPr>
        <p:spPr/>
        <p:txBody>
          <a:bodyPr/>
          <a:lstStyle/>
          <a:p>
            <a:fld id="{6E7E7F27-47DB-D94D-995F-E3088F8069A6}" type="slidenum">
              <a:rPr lang="en-US" smtClean="0"/>
              <a:t>25</a:t>
            </a:fld>
            <a:endParaRPr lang="en-US"/>
          </a:p>
        </p:txBody>
      </p:sp>
    </p:spTree>
    <p:extLst>
      <p:ext uri="{BB962C8B-B14F-4D97-AF65-F5344CB8AC3E}">
        <p14:creationId xmlns:p14="http://schemas.microsoft.com/office/powerpoint/2010/main" val="36484205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Figure out the answer, check with a classmate,</a:t>
            </a:r>
            <a:r>
              <a:rPr lang="en-US" sz="1200" kern="1200" baseline="0" dirty="0">
                <a:solidFill>
                  <a:schemeClr val="tx1"/>
                </a:solidFill>
                <a:effectLst/>
                <a:latin typeface="+mn-lt"/>
                <a:ea typeface="+mn-ea"/>
                <a:cs typeface="+mn-cs"/>
              </a:rPr>
              <a:t> and let's talk in a minute or two. </a:t>
            </a:r>
            <a:endParaRPr lang="en-US" sz="1200" kern="1200" dirty="0">
              <a:solidFill>
                <a:schemeClr val="tx1"/>
              </a:solidFill>
              <a:effectLst/>
              <a:latin typeface="+mn-lt"/>
              <a:ea typeface="+mn-ea"/>
              <a:cs typeface="+mn-cs"/>
            </a:endParaRPr>
          </a:p>
          <a:p>
            <a:endParaRPr lang="is-IS" sz="1200" b="1"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b="1" dirty="0"/>
              <a:t>Answer:</a:t>
            </a:r>
            <a:r>
              <a:rPr lang="en-US" b="1" baseline="0" dirty="0"/>
              <a:t> </a:t>
            </a:r>
            <a:r>
              <a:rPr lang="en-US" sz="1200" dirty="0"/>
              <a:t>–</a:t>
            </a:r>
            <a:r>
              <a:rPr lang="pl-PL" altLang="en-US" sz="1200" dirty="0"/>
              <a:t>1 rad, 1 rad</a:t>
            </a:r>
          </a:p>
          <a:p>
            <a:endParaRPr lang="en-US" b="1" dirty="0"/>
          </a:p>
          <a:p>
            <a:r>
              <a:rPr lang="en-US" b="1" dirty="0"/>
              <a:t>Reasoning:</a:t>
            </a:r>
            <a:r>
              <a:rPr lang="en-US" b="1" baseline="0" dirty="0"/>
              <a:t> </a:t>
            </a:r>
            <a:r>
              <a:rPr lang="en-US" sz="1200" b="0" i="0" u="none" strike="noStrike" kern="1200" baseline="0" dirty="0">
                <a:solidFill>
                  <a:schemeClr val="tx1"/>
                </a:solidFill>
                <a:latin typeface="+mn-lt"/>
                <a:ea typeface="+mn-ea"/>
                <a:cs typeface="+mn-cs"/>
              </a:rPr>
              <a:t>From </a:t>
            </a:r>
            <a:r>
              <a:rPr lang="en-US" sz="1200" b="0" i="0" u="none" strike="noStrike" kern="1200" baseline="0" dirty="0">
                <a:solidFill>
                  <a:schemeClr val="tx1"/>
                </a:solidFill>
                <a:latin typeface="+mn-lt"/>
                <a:ea typeface="+mn-ea"/>
                <a:cs typeface="+mn-cs"/>
                <a:sym typeface="Symbol" panose="05050102010706020507" pitchFamily="18" charset="2"/>
              </a:rPr>
              <a:t> = </a:t>
            </a:r>
            <a:r>
              <a:rPr lang="en-US" sz="1200" b="0" i="0" u="none" strike="noStrike" kern="1200" baseline="30000" dirty="0">
                <a:solidFill>
                  <a:schemeClr val="tx1"/>
                </a:solidFill>
                <a:latin typeface="+mn-lt"/>
                <a:ea typeface="+mn-ea"/>
                <a:cs typeface="+mn-cs"/>
                <a:sym typeface="Symbol" panose="05050102010706020507" pitchFamily="18" charset="2"/>
              </a:rPr>
              <a:t>2</a:t>
            </a:r>
            <a:r>
              <a:rPr lang="en-US" sz="1200" b="0" i="0" u="none" strike="noStrike" kern="1200" baseline="0" dirty="0">
                <a:solidFill>
                  <a:schemeClr val="tx1"/>
                </a:solidFill>
                <a:latin typeface="+mn-lt"/>
                <a:ea typeface="+mn-ea"/>
                <a:cs typeface="+mn-cs"/>
                <a:sym typeface="Symbol" panose="05050102010706020507" pitchFamily="18" charset="2"/>
              </a:rPr>
              <a:t>/2 </a:t>
            </a:r>
            <a:r>
              <a:rPr lang="en-US" sz="1200" b="0" i="0" u="none" strike="noStrike" kern="1200" baseline="0" dirty="0">
                <a:solidFill>
                  <a:schemeClr val="tx1"/>
                </a:solidFill>
                <a:latin typeface="+mn-lt"/>
                <a:ea typeface="+mn-ea"/>
                <a:cs typeface="+mn-cs"/>
              </a:rPr>
              <a:t>it is seen that the case with the smallest angular displacement involves the highest angular acceleration.</a:t>
            </a:r>
            <a:endParaRPr lang="en-US" b="1" dirty="0"/>
          </a:p>
        </p:txBody>
      </p:sp>
      <p:sp>
        <p:nvSpPr>
          <p:cNvPr id="4" name="Slide Number Placeholder 3"/>
          <p:cNvSpPr>
            <a:spLocks noGrp="1"/>
          </p:cNvSpPr>
          <p:nvPr>
            <p:ph type="sldNum" sz="quarter" idx="10"/>
          </p:nvPr>
        </p:nvSpPr>
        <p:spPr/>
        <p:txBody>
          <a:bodyPr/>
          <a:lstStyle/>
          <a:p>
            <a:fld id="{6E7E7F27-47DB-D94D-995F-E3088F8069A6}" type="slidenum">
              <a:rPr lang="en-US" smtClean="0"/>
              <a:t>26</a:t>
            </a:fld>
            <a:endParaRPr lang="en-US"/>
          </a:p>
        </p:txBody>
      </p:sp>
    </p:spTree>
    <p:extLst>
      <p:ext uri="{BB962C8B-B14F-4D97-AF65-F5344CB8AC3E}">
        <p14:creationId xmlns:p14="http://schemas.microsoft.com/office/powerpoint/2010/main" val="24180004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Take a look at the arbitrarily shaped object rotating about the </a:t>
            </a:r>
            <a:r>
              <a:rPr lang="en-US" sz="1200" i="1" kern="1200" dirty="0">
                <a:solidFill>
                  <a:schemeClr val="tx1"/>
                </a:solidFill>
                <a:effectLst/>
                <a:latin typeface="+mn-lt"/>
                <a:ea typeface="+mn-ea"/>
                <a:cs typeface="+mn-cs"/>
              </a:rPr>
              <a:t>z-</a:t>
            </a:r>
            <a:r>
              <a:rPr lang="en-US" sz="1200" kern="1200" dirty="0">
                <a:solidFill>
                  <a:schemeClr val="tx1"/>
                </a:solidFill>
                <a:effectLst/>
                <a:latin typeface="+mn-lt"/>
                <a:ea typeface="+mn-ea"/>
                <a:cs typeface="+mn-cs"/>
              </a:rPr>
              <a:t>axis through the point </a:t>
            </a:r>
            <a:r>
              <a:rPr lang="en-US" sz="1200" i="1" kern="1200" dirty="0">
                <a:solidFill>
                  <a:schemeClr val="tx1"/>
                </a:solidFill>
                <a:effectLst/>
                <a:latin typeface="+mn-lt"/>
                <a:ea typeface="+mn-ea"/>
                <a:cs typeface="+mn-cs"/>
              </a:rPr>
              <a:t>O. </a:t>
            </a:r>
            <a:r>
              <a:rPr lang="en-US" sz="1200" i="0" kern="1200" dirty="0">
                <a:solidFill>
                  <a:schemeClr val="tx1"/>
                </a:solidFill>
                <a:effectLst/>
                <a:latin typeface="+mn-lt"/>
                <a:ea typeface="+mn-ea"/>
                <a:cs typeface="+mn-cs"/>
              </a:rPr>
              <a:t>The</a:t>
            </a:r>
            <a:r>
              <a:rPr lang="en-US" sz="1200" i="0" kern="1200" baseline="0" dirty="0">
                <a:solidFill>
                  <a:schemeClr val="tx1"/>
                </a:solidFill>
                <a:effectLst/>
                <a:latin typeface="+mn-lt"/>
                <a:ea typeface="+mn-ea"/>
                <a:cs typeface="+mn-cs"/>
              </a:rPr>
              <a:t> </a:t>
            </a:r>
            <a:r>
              <a:rPr lang="en-US" sz="1200" i="1" kern="1200" baseline="0" dirty="0">
                <a:solidFill>
                  <a:schemeClr val="tx1"/>
                </a:solidFill>
                <a:effectLst/>
                <a:latin typeface="+mn-lt"/>
                <a:ea typeface="+mn-ea"/>
                <a:cs typeface="+mn-cs"/>
              </a:rPr>
              <a:t>z-</a:t>
            </a:r>
            <a:r>
              <a:rPr lang="en-US" sz="1200" i="0" kern="1200" baseline="0" dirty="0">
                <a:solidFill>
                  <a:schemeClr val="tx1"/>
                </a:solidFill>
                <a:effectLst/>
                <a:latin typeface="+mn-lt"/>
                <a:ea typeface="+mn-ea"/>
                <a:cs typeface="+mn-cs"/>
              </a:rPr>
              <a:t>axis is pointing out of the slide.</a:t>
            </a:r>
            <a:r>
              <a:rPr lang="en-US" sz="1200" i="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Let’s assume the object rotates through the angle </a:t>
            </a:r>
            <a:r>
              <a:rPr lang="en-US" sz="1200" kern="1200" dirty="0">
                <a:solidFill>
                  <a:schemeClr val="tx1"/>
                </a:solidFill>
                <a:effectLst/>
                <a:latin typeface="+mn-lt"/>
                <a:ea typeface="+mn-ea"/>
                <a:cs typeface="+mn-cs"/>
                <a:sym typeface="Symbol" panose="05050102010706020507" pitchFamily="18" charset="2"/>
              </a:rPr>
              <a:t></a:t>
            </a:r>
            <a:r>
              <a:rPr lang="en-US" sz="1200" kern="1200" dirty="0">
                <a:solidFill>
                  <a:schemeClr val="tx1"/>
                </a:solidFill>
                <a:effectLst/>
                <a:latin typeface="+mn-lt"/>
                <a:ea typeface="+mn-ea"/>
                <a:cs typeface="+mn-cs"/>
              </a:rPr>
              <a:t>, and so point </a:t>
            </a:r>
            <a:r>
              <a:rPr lang="en-US" sz="1200" i="1" kern="1200" dirty="0">
                <a:solidFill>
                  <a:schemeClr val="tx1"/>
                </a:solidFill>
                <a:effectLst/>
                <a:latin typeface="+mn-lt"/>
                <a:ea typeface="+mn-ea"/>
                <a:cs typeface="+mn-cs"/>
              </a:rPr>
              <a:t>P </a:t>
            </a:r>
            <a:r>
              <a:rPr lang="en-US" sz="1200" kern="1200" dirty="0">
                <a:solidFill>
                  <a:schemeClr val="tx1"/>
                </a:solidFill>
                <a:effectLst/>
                <a:latin typeface="+mn-lt"/>
                <a:ea typeface="+mn-ea"/>
                <a:cs typeface="+mn-cs"/>
              </a:rPr>
              <a:t>moves through the arc length </a:t>
            </a:r>
            <a:r>
              <a:rPr lang="en-US" sz="1200" kern="1200" dirty="0">
                <a:solidFill>
                  <a:schemeClr val="tx1"/>
                </a:solidFill>
                <a:effectLst/>
                <a:latin typeface="+mn-lt"/>
                <a:ea typeface="+mn-ea"/>
                <a:cs typeface="+mn-cs"/>
                <a:sym typeface="Symbol" panose="05050102010706020507" pitchFamily="18" charset="2"/>
              </a:rPr>
              <a:t></a:t>
            </a:r>
            <a:r>
              <a:rPr lang="en-US" sz="1200" i="1" kern="1200" dirty="0">
                <a:solidFill>
                  <a:schemeClr val="tx1"/>
                </a:solidFill>
                <a:effectLst/>
                <a:latin typeface="+mn-lt"/>
                <a:ea typeface="+mn-ea"/>
                <a:cs typeface="+mn-cs"/>
              </a:rPr>
              <a:t>s</a:t>
            </a:r>
            <a:r>
              <a:rPr lang="en-US" sz="1200" kern="1200" dirty="0">
                <a:solidFill>
                  <a:schemeClr val="tx1"/>
                </a:solidFill>
                <a:effectLst/>
                <a:latin typeface="+mn-lt"/>
                <a:ea typeface="+mn-ea"/>
                <a:cs typeface="+mn-cs"/>
              </a:rPr>
              <a:t>, in the interval </a:t>
            </a:r>
            <a:r>
              <a:rPr lang="en-US" sz="1200" kern="1200" dirty="0">
                <a:solidFill>
                  <a:schemeClr val="tx1"/>
                </a:solidFill>
                <a:effectLst/>
                <a:latin typeface="+mn-lt"/>
                <a:ea typeface="+mn-ea"/>
                <a:cs typeface="+mn-cs"/>
                <a:sym typeface="Symbol" panose="05050102010706020507" pitchFamily="18" charset="2"/>
              </a:rPr>
              <a:t></a:t>
            </a:r>
            <a:r>
              <a:rPr lang="en-US" sz="1200" i="1" kern="1200" dirty="0">
                <a:solidFill>
                  <a:schemeClr val="tx1"/>
                </a:solidFill>
                <a:effectLst/>
                <a:latin typeface="+mn-lt"/>
                <a:ea typeface="+mn-ea"/>
                <a:cs typeface="+mn-cs"/>
              </a:rPr>
              <a:t>t. </a:t>
            </a:r>
            <a:r>
              <a:rPr lang="en-US" sz="1200" kern="1200" dirty="0">
                <a:solidFill>
                  <a:schemeClr val="tx1"/>
                </a:solidFill>
                <a:effectLst/>
                <a:latin typeface="+mn-lt"/>
                <a:ea typeface="+mn-ea"/>
                <a:cs typeface="+mn-cs"/>
              </a:rPr>
              <a:t>We can write the relationship shown.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Let’s divide both sides of this equation by </a:t>
            </a:r>
            <a:r>
              <a:rPr lang="en-US" sz="1200" kern="1200" dirty="0">
                <a:solidFill>
                  <a:schemeClr val="tx1"/>
                </a:solidFill>
                <a:effectLst/>
                <a:latin typeface="+mn-lt"/>
                <a:ea typeface="+mn-ea"/>
                <a:cs typeface="+mn-cs"/>
                <a:sym typeface="Symbol" panose="05050102010706020507" pitchFamily="18" charset="2"/>
              </a:rPr>
              <a:t></a:t>
            </a:r>
            <a:r>
              <a:rPr lang="en-US" sz="1200" i="1" kern="1200" dirty="0">
                <a:solidFill>
                  <a:schemeClr val="tx1"/>
                </a:solidFill>
                <a:effectLst/>
                <a:latin typeface="+mn-lt"/>
                <a:ea typeface="+mn-ea"/>
                <a:cs typeface="+mn-cs"/>
              </a:rPr>
              <a:t>t</a:t>
            </a:r>
            <a:r>
              <a:rPr lang="en-US" sz="1200" kern="1200" dirty="0">
                <a:solidFill>
                  <a:schemeClr val="tx1"/>
                </a:solidFill>
                <a:effectLst/>
                <a:latin typeface="+mn-lt"/>
                <a:ea typeface="+mn-ea"/>
                <a:cs typeface="+mn-cs"/>
              </a:rPr>
              <a:t>, [click to show equation] the time interval during which the rotation occurs.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When </a:t>
            </a:r>
            <a:r>
              <a:rPr lang="en-US" sz="1200" kern="1200" dirty="0">
                <a:solidFill>
                  <a:schemeClr val="tx1"/>
                </a:solidFill>
                <a:effectLst/>
                <a:latin typeface="+mn-lt"/>
                <a:ea typeface="+mn-ea"/>
                <a:cs typeface="+mn-cs"/>
                <a:sym typeface="Symbol" panose="05050102010706020507" pitchFamily="18" charset="2"/>
              </a:rPr>
              <a:t></a:t>
            </a:r>
            <a:r>
              <a:rPr lang="en-US" sz="1200" i="1" kern="1200" dirty="0">
                <a:solidFill>
                  <a:schemeClr val="tx1"/>
                </a:solidFill>
                <a:effectLst/>
                <a:latin typeface="+mn-lt"/>
                <a:ea typeface="+mn-ea"/>
                <a:cs typeface="+mn-cs"/>
              </a:rPr>
              <a:t>t </a:t>
            </a:r>
            <a:r>
              <a:rPr lang="en-US" sz="1200" kern="1200" dirty="0">
                <a:solidFill>
                  <a:schemeClr val="tx1"/>
                </a:solidFill>
                <a:effectLst/>
                <a:latin typeface="+mn-lt"/>
                <a:ea typeface="+mn-ea"/>
                <a:cs typeface="+mn-cs"/>
              </a:rPr>
              <a:t>is very small, the angle </a:t>
            </a:r>
            <a:r>
              <a:rPr lang="en-US" sz="1200" kern="1200" dirty="0">
                <a:solidFill>
                  <a:schemeClr val="tx1"/>
                </a:solidFill>
                <a:effectLst/>
                <a:latin typeface="+mn-lt"/>
                <a:ea typeface="+mn-ea"/>
                <a:cs typeface="+mn-cs"/>
                <a:sym typeface="Symbol" panose="05050102010706020507" pitchFamily="18" charset="2"/>
              </a:rPr>
              <a:t></a:t>
            </a:r>
            <a:r>
              <a:rPr lang="en-US" sz="1200" kern="1200" dirty="0">
                <a:solidFill>
                  <a:schemeClr val="tx1"/>
                </a:solidFill>
                <a:effectLst/>
                <a:latin typeface="+mn-lt"/>
                <a:ea typeface="+mn-ea"/>
                <a:cs typeface="+mn-cs"/>
              </a:rPr>
              <a:t> is also small and the ratio </a:t>
            </a:r>
            <a:r>
              <a:rPr lang="en-US" sz="1200" kern="1200" dirty="0">
                <a:solidFill>
                  <a:schemeClr val="tx1"/>
                </a:solidFill>
                <a:effectLst/>
                <a:latin typeface="+mn-lt"/>
                <a:ea typeface="+mn-ea"/>
                <a:cs typeface="+mn-cs"/>
                <a:sym typeface="Symbol" panose="05050102010706020507" pitchFamily="18" charset="2"/>
              </a:rPr>
              <a:t></a:t>
            </a:r>
            <a:r>
              <a:rPr lang="en-US" sz="1200" kern="1200" dirty="0">
                <a:solidFill>
                  <a:schemeClr val="tx1"/>
                </a:solidFill>
                <a:effectLst/>
                <a:latin typeface="+mn-lt"/>
                <a:ea typeface="+mn-ea"/>
                <a:cs typeface="+mn-cs"/>
              </a:rPr>
              <a:t> over </a:t>
            </a:r>
            <a:r>
              <a:rPr lang="en-US" sz="1200" kern="1200" dirty="0">
                <a:solidFill>
                  <a:schemeClr val="tx1"/>
                </a:solidFill>
                <a:effectLst/>
                <a:latin typeface="+mn-lt"/>
                <a:ea typeface="+mn-ea"/>
                <a:cs typeface="+mn-cs"/>
                <a:sym typeface="Symbol" panose="05050102010706020507" pitchFamily="18" charset="2"/>
              </a:rPr>
              <a:t></a:t>
            </a:r>
            <a:r>
              <a:rPr lang="en-US" sz="1200" i="1" kern="1200" dirty="0">
                <a:solidFill>
                  <a:schemeClr val="tx1"/>
                </a:solidFill>
                <a:effectLst/>
                <a:latin typeface="+mn-lt"/>
                <a:ea typeface="+mn-ea"/>
                <a:cs typeface="+mn-cs"/>
              </a:rPr>
              <a:t>t </a:t>
            </a:r>
            <a:r>
              <a:rPr lang="en-US" sz="1200" kern="1200" dirty="0">
                <a:solidFill>
                  <a:schemeClr val="tx1"/>
                </a:solidFill>
                <a:effectLst/>
                <a:latin typeface="+mn-lt"/>
                <a:ea typeface="+mn-ea"/>
                <a:cs typeface="+mn-cs"/>
              </a:rPr>
              <a:t>is close to the instantaneous angular velocity </a:t>
            </a:r>
            <a:r>
              <a:rPr lang="en-US" sz="1200" kern="1200" dirty="0">
                <a:solidFill>
                  <a:schemeClr val="tx1"/>
                </a:solidFill>
                <a:effectLst/>
                <a:latin typeface="+mn-lt"/>
                <a:ea typeface="+mn-ea"/>
                <a:cs typeface="+mn-cs"/>
                <a:sym typeface="Symbol" panose="05050102010706020507" pitchFamily="18" charset="2"/>
              </a:rPr>
              <a:t></a:t>
            </a:r>
            <a:r>
              <a:rPr lang="en-US" sz="1200" kern="1200" dirty="0">
                <a:solidFill>
                  <a:schemeClr val="tx1"/>
                </a:solidFill>
                <a:effectLst/>
                <a:latin typeface="+mn-lt"/>
                <a:ea typeface="+mn-ea"/>
                <a:cs typeface="+mn-cs"/>
              </a:rPr>
              <a:t>. On the other side of the equation, the ratio </a:t>
            </a:r>
            <a:r>
              <a:rPr lang="en-US" sz="1200" kern="1200" dirty="0">
                <a:solidFill>
                  <a:schemeClr val="tx1"/>
                </a:solidFill>
                <a:effectLst/>
                <a:latin typeface="+mn-lt"/>
                <a:ea typeface="+mn-ea"/>
                <a:cs typeface="+mn-cs"/>
                <a:sym typeface="Symbol" panose="05050102010706020507" pitchFamily="18" charset="2"/>
              </a:rPr>
              <a:t></a:t>
            </a:r>
            <a:r>
              <a:rPr lang="en-US" sz="1200" i="1" kern="1200" dirty="0">
                <a:solidFill>
                  <a:schemeClr val="tx1"/>
                </a:solidFill>
                <a:effectLst/>
                <a:latin typeface="+mn-lt"/>
                <a:ea typeface="+mn-ea"/>
                <a:cs typeface="+mn-cs"/>
              </a:rPr>
              <a:t>s</a:t>
            </a:r>
            <a:r>
              <a:rPr lang="en-US" sz="1200" kern="1200" dirty="0">
                <a:solidFill>
                  <a:schemeClr val="tx1"/>
                </a:solidFill>
                <a:effectLst/>
                <a:latin typeface="+mn-lt"/>
                <a:ea typeface="+mn-ea"/>
                <a:cs typeface="+mn-cs"/>
              </a:rPr>
              <a:t> over </a:t>
            </a:r>
            <a:r>
              <a:rPr lang="en-US" sz="1200" kern="1200" dirty="0">
                <a:solidFill>
                  <a:schemeClr val="tx1"/>
                </a:solidFill>
                <a:effectLst/>
                <a:latin typeface="+mn-lt"/>
                <a:ea typeface="+mn-ea"/>
                <a:cs typeface="+mn-cs"/>
                <a:sym typeface="Symbol" panose="05050102010706020507" pitchFamily="18" charset="2"/>
              </a:rPr>
              <a:t></a:t>
            </a:r>
            <a:r>
              <a:rPr lang="en-US" sz="1200" i="1" kern="1200" dirty="0">
                <a:solidFill>
                  <a:schemeClr val="tx1"/>
                </a:solidFill>
                <a:effectLst/>
                <a:latin typeface="+mn-lt"/>
                <a:ea typeface="+mn-ea"/>
                <a:cs typeface="+mn-cs"/>
              </a:rPr>
              <a:t>t </a:t>
            </a:r>
            <a:r>
              <a:rPr lang="en-US" sz="1200" kern="1200" dirty="0">
                <a:solidFill>
                  <a:schemeClr val="tx1"/>
                </a:solidFill>
                <a:effectLst/>
                <a:latin typeface="+mn-lt"/>
                <a:ea typeface="+mn-ea"/>
                <a:cs typeface="+mn-cs"/>
              </a:rPr>
              <a:t>approaches the instantaneous linear speed </a:t>
            </a:r>
            <a:r>
              <a:rPr lang="en-US" sz="1200" i="1" kern="1200" dirty="0">
                <a:solidFill>
                  <a:schemeClr val="tx1"/>
                </a:solidFill>
                <a:effectLst/>
                <a:latin typeface="+mn-lt"/>
                <a:ea typeface="+mn-ea"/>
                <a:cs typeface="+mn-cs"/>
              </a:rPr>
              <a:t>v </a:t>
            </a:r>
            <a:r>
              <a:rPr lang="en-US" sz="1200" kern="1200" dirty="0">
                <a:solidFill>
                  <a:schemeClr val="tx1"/>
                </a:solidFill>
                <a:effectLst/>
                <a:latin typeface="+mn-lt"/>
                <a:ea typeface="+mn-ea"/>
                <a:cs typeface="+mn-cs"/>
              </a:rPr>
              <a:t>for small values of </a:t>
            </a:r>
            <a:r>
              <a:rPr lang="en-US" sz="1200" kern="1200" dirty="0">
                <a:solidFill>
                  <a:schemeClr val="tx1"/>
                </a:solidFill>
                <a:effectLst/>
                <a:latin typeface="+mn-lt"/>
                <a:ea typeface="+mn-ea"/>
                <a:cs typeface="+mn-cs"/>
                <a:sym typeface="Symbol" panose="05050102010706020507" pitchFamily="18" charset="2"/>
              </a:rPr>
              <a:t></a:t>
            </a:r>
            <a:r>
              <a:rPr lang="en-US" sz="1200" i="1" kern="1200" dirty="0">
                <a:solidFill>
                  <a:schemeClr val="tx1"/>
                </a:solidFill>
                <a:effectLst/>
                <a:latin typeface="+mn-lt"/>
                <a:ea typeface="+mn-ea"/>
                <a:cs typeface="+mn-cs"/>
              </a:rPr>
              <a:t>t. </a:t>
            </a:r>
            <a:r>
              <a:rPr lang="en-US" sz="1200" kern="1200" dirty="0">
                <a:solidFill>
                  <a:schemeClr val="tx1"/>
                </a:solidFill>
                <a:effectLst/>
                <a:latin typeface="+mn-lt"/>
                <a:ea typeface="+mn-ea"/>
                <a:cs typeface="+mn-cs"/>
              </a:rPr>
              <a:t>This means that when </a:t>
            </a:r>
            <a:r>
              <a:rPr lang="en-US" sz="1200" kern="1200" dirty="0">
                <a:solidFill>
                  <a:schemeClr val="tx1"/>
                </a:solidFill>
                <a:effectLst/>
                <a:latin typeface="+mn-lt"/>
                <a:ea typeface="+mn-ea"/>
                <a:cs typeface="+mn-cs"/>
                <a:sym typeface="Symbol" panose="05050102010706020507" pitchFamily="18" charset="2"/>
              </a:rPr>
              <a:t></a:t>
            </a:r>
            <a:r>
              <a:rPr lang="en-US" sz="1200" i="1" kern="1200" dirty="0">
                <a:solidFill>
                  <a:schemeClr val="tx1"/>
                </a:solidFill>
                <a:effectLst/>
                <a:latin typeface="+mn-lt"/>
                <a:ea typeface="+mn-ea"/>
                <a:cs typeface="+mn-cs"/>
              </a:rPr>
              <a:t>t </a:t>
            </a:r>
            <a:r>
              <a:rPr lang="en-US" sz="1200" kern="1200" dirty="0">
                <a:solidFill>
                  <a:schemeClr val="tx1"/>
                </a:solidFill>
                <a:effectLst/>
                <a:latin typeface="+mn-lt"/>
                <a:ea typeface="+mn-ea"/>
                <a:cs typeface="+mn-cs"/>
              </a:rPr>
              <a:t>gets arbitrarily small, we get [click</a:t>
            </a:r>
            <a:r>
              <a:rPr lang="en-US" sz="1200" kern="1200" baseline="0" dirty="0">
                <a:solidFill>
                  <a:schemeClr val="tx1"/>
                </a:solidFill>
                <a:effectLst/>
                <a:latin typeface="+mn-lt"/>
                <a:ea typeface="+mn-ea"/>
                <a:cs typeface="+mn-cs"/>
              </a:rPr>
              <a:t> to show equation] this relationship</a:t>
            </a:r>
            <a:r>
              <a:rPr lang="en-US" sz="1200" kern="1200" dirty="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6E7E7F27-47DB-D94D-995F-E3088F8069A6}" type="slidenum">
              <a:rPr lang="en-US" smtClean="0"/>
              <a:t>27</a:t>
            </a:fld>
            <a:endParaRPr lang="en-US"/>
          </a:p>
        </p:txBody>
      </p:sp>
    </p:spTree>
    <p:extLst>
      <p:ext uri="{BB962C8B-B14F-4D97-AF65-F5344CB8AC3E}">
        <p14:creationId xmlns:p14="http://schemas.microsoft.com/office/powerpoint/2010/main" val="35812292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As</a:t>
            </a:r>
            <a:r>
              <a:rPr lang="en-US" sz="1200" kern="1200" baseline="0" dirty="0">
                <a:solidFill>
                  <a:schemeClr val="tx1"/>
                </a:solidFill>
                <a:effectLst/>
                <a:latin typeface="+mn-lt"/>
                <a:ea typeface="+mn-ea"/>
                <a:cs typeface="+mn-cs"/>
              </a:rPr>
              <a:t> we just discussed, i</a:t>
            </a:r>
            <a:r>
              <a:rPr lang="en-US" sz="1200" kern="1200" dirty="0">
                <a:solidFill>
                  <a:schemeClr val="tx1"/>
                </a:solidFill>
                <a:effectLst/>
                <a:latin typeface="+mn-lt"/>
                <a:ea typeface="+mn-ea"/>
                <a:cs typeface="+mn-cs"/>
              </a:rPr>
              <a:t>n the figure, the point </a:t>
            </a:r>
            <a:r>
              <a:rPr lang="en-US" sz="1200" i="1" kern="1200" dirty="0">
                <a:solidFill>
                  <a:schemeClr val="tx1"/>
                </a:solidFill>
                <a:effectLst/>
                <a:latin typeface="+mn-lt"/>
                <a:ea typeface="+mn-ea"/>
                <a:cs typeface="+mn-cs"/>
              </a:rPr>
              <a:t>P </a:t>
            </a:r>
            <a:r>
              <a:rPr lang="en-US" sz="1200" kern="1200" dirty="0">
                <a:solidFill>
                  <a:schemeClr val="tx1"/>
                </a:solidFill>
                <a:effectLst/>
                <a:latin typeface="+mn-lt"/>
                <a:ea typeface="+mn-ea"/>
                <a:cs typeface="+mn-cs"/>
              </a:rPr>
              <a:t>traverses a distance </a:t>
            </a:r>
            <a:r>
              <a:rPr lang="en-US" sz="1200" kern="1200" dirty="0">
                <a:solidFill>
                  <a:schemeClr val="tx1"/>
                </a:solidFill>
                <a:effectLst/>
                <a:latin typeface="+mn-lt"/>
                <a:ea typeface="+mn-ea"/>
                <a:cs typeface="+mn-cs"/>
                <a:sym typeface="Symbol" panose="05050102010706020507" pitchFamily="18" charset="2"/>
              </a:rPr>
              <a:t></a:t>
            </a:r>
            <a:r>
              <a:rPr lang="en-US" sz="1200" i="1" kern="1200" dirty="0">
                <a:solidFill>
                  <a:schemeClr val="tx1"/>
                </a:solidFill>
                <a:effectLst/>
                <a:latin typeface="+mn-lt"/>
                <a:ea typeface="+mn-ea"/>
                <a:cs typeface="+mn-cs"/>
              </a:rPr>
              <a:t>s </a:t>
            </a:r>
            <a:r>
              <a:rPr lang="en-US" sz="1200" kern="1200" dirty="0">
                <a:solidFill>
                  <a:schemeClr val="tx1"/>
                </a:solidFill>
                <a:effectLst/>
                <a:latin typeface="+mn-lt"/>
                <a:ea typeface="+mn-ea"/>
                <a:cs typeface="+mn-cs"/>
              </a:rPr>
              <a:t>along a circular arc during the time interval </a:t>
            </a:r>
            <a:r>
              <a:rPr lang="en-US" sz="1200" kern="1200" dirty="0">
                <a:solidFill>
                  <a:schemeClr val="tx1"/>
                </a:solidFill>
                <a:effectLst/>
                <a:latin typeface="+mn-lt"/>
                <a:ea typeface="+mn-ea"/>
                <a:cs typeface="+mn-cs"/>
                <a:sym typeface="Symbol" panose="05050102010706020507" pitchFamily="18" charset="2"/>
              </a:rPr>
              <a:t></a:t>
            </a:r>
            <a:r>
              <a:rPr lang="en-US" sz="1200" i="1" kern="1200" dirty="0">
                <a:solidFill>
                  <a:schemeClr val="tx1"/>
                </a:solidFill>
                <a:effectLst/>
                <a:latin typeface="+mn-lt"/>
                <a:ea typeface="+mn-ea"/>
                <a:cs typeface="+mn-cs"/>
              </a:rPr>
              <a:t>t </a:t>
            </a:r>
            <a:r>
              <a:rPr lang="en-US" sz="1200" kern="1200" dirty="0">
                <a:solidFill>
                  <a:schemeClr val="tx1"/>
                </a:solidFill>
                <a:effectLst/>
                <a:latin typeface="+mn-lt"/>
                <a:ea typeface="+mn-ea"/>
                <a:cs typeface="+mn-cs"/>
              </a:rPr>
              <a:t>at a linear speed of </a:t>
            </a:r>
            <a:r>
              <a:rPr lang="en-US" sz="1200" i="1" kern="1200" dirty="0">
                <a:solidFill>
                  <a:schemeClr val="tx1"/>
                </a:solidFill>
                <a:effectLst/>
                <a:latin typeface="+mn-lt"/>
                <a:ea typeface="+mn-ea"/>
                <a:cs typeface="+mn-cs"/>
              </a:rPr>
              <a:t>v. </a:t>
            </a:r>
            <a:r>
              <a:rPr lang="en-US" sz="1200" kern="1200" dirty="0">
                <a:solidFill>
                  <a:schemeClr val="tx1"/>
                </a:solidFill>
                <a:effectLst/>
                <a:latin typeface="+mn-lt"/>
                <a:ea typeface="+mn-ea"/>
                <a:cs typeface="+mn-cs"/>
              </a:rPr>
              <a:t>The direction of </a:t>
            </a:r>
            <a:r>
              <a:rPr lang="en-US" sz="1200" i="1" kern="1200" dirty="0">
                <a:solidFill>
                  <a:schemeClr val="tx1"/>
                </a:solidFill>
                <a:effectLst/>
                <a:latin typeface="+mn-lt"/>
                <a:ea typeface="+mn-ea"/>
                <a:cs typeface="+mn-cs"/>
              </a:rPr>
              <a:t>P</a:t>
            </a:r>
            <a:r>
              <a:rPr lang="en-US" sz="1200" kern="1200" dirty="0">
                <a:solidFill>
                  <a:schemeClr val="tx1"/>
                </a:solidFill>
                <a:effectLst/>
                <a:latin typeface="+mn-lt"/>
                <a:ea typeface="+mn-ea"/>
                <a:cs typeface="+mn-cs"/>
              </a:rPr>
              <a:t>’s velocity vector </a:t>
            </a:r>
            <a:r>
              <a:rPr lang="en-US" sz="1200" b="1" kern="1200" dirty="0">
                <a:solidFill>
                  <a:schemeClr val="tx1"/>
                </a:solidFill>
                <a:effectLst/>
                <a:latin typeface="+mn-lt"/>
                <a:ea typeface="+mn-ea"/>
                <a:cs typeface="+mn-cs"/>
              </a:rPr>
              <a:t>v</a:t>
            </a:r>
            <a:r>
              <a:rPr lang="en-US" sz="1200" kern="1200" dirty="0">
                <a:solidFill>
                  <a:schemeClr val="tx1"/>
                </a:solidFill>
                <a:effectLst/>
                <a:latin typeface="+mn-lt"/>
                <a:ea typeface="+mn-ea"/>
                <a:cs typeface="+mn-cs"/>
              </a:rPr>
              <a:t> is </a:t>
            </a:r>
            <a:r>
              <a:rPr lang="en-US" sz="1200" i="1" kern="1200" dirty="0">
                <a:solidFill>
                  <a:schemeClr val="tx1"/>
                </a:solidFill>
                <a:effectLst/>
                <a:latin typeface="+mn-lt"/>
                <a:ea typeface="+mn-ea"/>
                <a:cs typeface="+mn-cs"/>
              </a:rPr>
              <a:t>tangent to the circular path. </a:t>
            </a:r>
            <a:r>
              <a:rPr lang="en-US" sz="1200" kern="1200" dirty="0">
                <a:solidFill>
                  <a:schemeClr val="tx1"/>
                </a:solidFill>
                <a:effectLst/>
                <a:latin typeface="+mn-lt"/>
                <a:ea typeface="+mn-ea"/>
                <a:cs typeface="+mn-cs"/>
              </a:rPr>
              <a:t>The angular component of </a:t>
            </a:r>
            <a:r>
              <a:rPr lang="en-US" sz="1200" b="1" kern="1200" dirty="0">
                <a:solidFill>
                  <a:schemeClr val="tx1"/>
                </a:solidFill>
                <a:effectLst/>
                <a:latin typeface="+mn-lt"/>
                <a:ea typeface="+mn-ea"/>
                <a:cs typeface="+mn-cs"/>
              </a:rPr>
              <a:t>v</a:t>
            </a:r>
            <a:r>
              <a:rPr lang="en-US" sz="1200" kern="1200" dirty="0">
                <a:solidFill>
                  <a:schemeClr val="tx1"/>
                </a:solidFill>
                <a:effectLst/>
                <a:latin typeface="+mn-lt"/>
                <a:ea typeface="+mn-ea"/>
                <a:cs typeface="+mn-cs"/>
              </a:rPr>
              <a:t> is </a:t>
            </a:r>
            <a:r>
              <a:rPr lang="en-US" sz="1200" i="1" kern="1200" dirty="0">
                <a:solidFill>
                  <a:schemeClr val="tx1"/>
                </a:solidFill>
                <a:effectLst/>
                <a:latin typeface="+mn-lt"/>
                <a:ea typeface="+mn-ea"/>
                <a:cs typeface="+mn-cs"/>
                <a:sym typeface="Symbol" panose="05050102010706020507" pitchFamily="18" charset="2"/>
              </a:rPr>
              <a:t></a:t>
            </a:r>
            <a:r>
              <a:rPr lang="en-US" sz="1200" i="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 </a:t>
            </a:r>
            <a:r>
              <a:rPr lang="en-US" sz="1200" i="1" kern="1200" dirty="0" err="1">
                <a:solidFill>
                  <a:schemeClr val="tx1"/>
                </a:solidFill>
                <a:effectLst/>
                <a:latin typeface="+mn-lt"/>
                <a:ea typeface="+mn-ea"/>
                <a:cs typeface="+mn-cs"/>
              </a:rPr>
              <a:t>vt</a:t>
            </a:r>
            <a:r>
              <a:rPr lang="en-US" sz="1200" kern="1200" dirty="0">
                <a:solidFill>
                  <a:schemeClr val="tx1"/>
                </a:solidFill>
                <a:effectLst/>
                <a:latin typeface="+mn-lt"/>
                <a:ea typeface="+mn-ea"/>
                <a:cs typeface="+mn-cs"/>
              </a:rPr>
              <a:t>, which is called the </a:t>
            </a:r>
            <a:r>
              <a:rPr lang="en-US" sz="1200" b="1" kern="1200" dirty="0">
                <a:solidFill>
                  <a:schemeClr val="tx1"/>
                </a:solidFill>
                <a:effectLst/>
                <a:latin typeface="+mn-lt"/>
                <a:ea typeface="+mn-ea"/>
                <a:cs typeface="+mn-cs"/>
              </a:rPr>
              <a:t>tangential velocity </a:t>
            </a:r>
            <a:r>
              <a:rPr lang="en-US" sz="1200" kern="1200" dirty="0">
                <a:solidFill>
                  <a:schemeClr val="tx1"/>
                </a:solidFill>
                <a:effectLst/>
                <a:latin typeface="+mn-lt"/>
                <a:ea typeface="+mn-ea"/>
                <a:cs typeface="+mn-cs"/>
              </a:rPr>
              <a:t>of a particle moving in a circular path, written as shown. </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The tangential velocity of a point on a rotating object equals the distance of that point from the axis of rotation multiplied by the angular velocity. </a:t>
            </a:r>
          </a:p>
          <a:p>
            <a:endParaRPr lang="en-US" sz="1200" b="1"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This equation shows that the tangential velocity of a point on a rotating object increases as that point is moved outward from the center of rotation toward the rim, as expected; however, notice that </a:t>
            </a:r>
            <a:r>
              <a:rPr lang="en-US" sz="1200" b="1" kern="1200" dirty="0">
                <a:solidFill>
                  <a:schemeClr val="tx1"/>
                </a:solidFill>
                <a:effectLst/>
                <a:latin typeface="+mn-lt"/>
                <a:ea typeface="+mn-ea"/>
                <a:cs typeface="+mn-cs"/>
              </a:rPr>
              <a:t>every point on the rotating object has the same </a:t>
            </a:r>
            <a:r>
              <a:rPr lang="en-US" sz="1200" b="1" i="1" kern="1200" dirty="0">
                <a:solidFill>
                  <a:schemeClr val="tx1"/>
                </a:solidFill>
                <a:effectLst/>
                <a:latin typeface="+mn-lt"/>
                <a:ea typeface="+mn-ea"/>
                <a:cs typeface="+mn-cs"/>
              </a:rPr>
              <a:t>angular </a:t>
            </a:r>
            <a:r>
              <a:rPr lang="en-US" sz="1200" b="1" kern="1200" dirty="0">
                <a:solidFill>
                  <a:schemeClr val="tx1"/>
                </a:solidFill>
                <a:effectLst/>
                <a:latin typeface="+mn-lt"/>
                <a:ea typeface="+mn-ea"/>
                <a:cs typeface="+mn-cs"/>
              </a:rPr>
              <a:t>velocity.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Tangential speed is the magnitude of the tangential velocity, and is also called the linear speed. Keep in mind that this equation is valid only when </a:t>
            </a:r>
            <a:r>
              <a:rPr lang="en-US" sz="1200" kern="1200" dirty="0">
                <a:solidFill>
                  <a:schemeClr val="tx1"/>
                </a:solidFill>
                <a:effectLst/>
                <a:latin typeface="+mn-lt"/>
                <a:ea typeface="+mn-ea"/>
                <a:cs typeface="+mn-cs"/>
                <a:sym typeface="Symbol" panose="05050102010706020507" pitchFamily="18" charset="2"/>
              </a:rPr>
              <a:t></a:t>
            </a:r>
            <a:r>
              <a:rPr lang="en-US" sz="1200" kern="1200" dirty="0">
                <a:solidFill>
                  <a:schemeClr val="tx1"/>
                </a:solidFill>
                <a:effectLst/>
                <a:latin typeface="+mn-lt"/>
                <a:ea typeface="+mn-ea"/>
                <a:cs typeface="+mn-cs"/>
              </a:rPr>
              <a:t> is measured in radians per unit time. You might come across other measures of angular velocity, such as degrees per second and revolutions per second, but these angle</a:t>
            </a:r>
            <a:r>
              <a:rPr lang="en-US" sz="1200" kern="1200" baseline="0" dirty="0">
                <a:solidFill>
                  <a:schemeClr val="tx1"/>
                </a:solidFill>
                <a:effectLst/>
                <a:latin typeface="+mn-lt"/>
                <a:ea typeface="+mn-ea"/>
                <a:cs typeface="+mn-cs"/>
              </a:rPr>
              <a:t> measurements need to be converted to radians.</a:t>
            </a:r>
            <a:endParaRPr lang="en-US" sz="1200"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E7E7F27-47DB-D94D-995F-E3088F8069A6}" type="slidenum">
              <a:rPr lang="en-US" smtClean="0"/>
              <a:t>28</a:t>
            </a:fld>
            <a:endParaRPr lang="en-US"/>
          </a:p>
        </p:txBody>
      </p:sp>
    </p:spTree>
    <p:extLst>
      <p:ext uri="{BB962C8B-B14F-4D97-AF65-F5344CB8AC3E}">
        <p14:creationId xmlns:p14="http://schemas.microsoft.com/office/powerpoint/2010/main" val="21820524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Let’s now imagine the rotating object changes its angular speed by </a:t>
            </a:r>
            <a:r>
              <a:rPr lang="en-US" sz="1200" kern="1200" dirty="0">
                <a:solidFill>
                  <a:schemeClr val="tx1"/>
                </a:solidFill>
                <a:effectLst/>
                <a:latin typeface="+mn-lt"/>
                <a:ea typeface="+mn-ea"/>
                <a:cs typeface="+mn-cs"/>
                <a:sym typeface="Symbol" panose="05050102010706020507" pitchFamily="18" charset="2"/>
              </a:rPr>
              <a:t></a:t>
            </a:r>
            <a:r>
              <a:rPr lang="en-US" sz="1200" kern="1200" dirty="0">
                <a:solidFill>
                  <a:schemeClr val="tx1"/>
                </a:solidFill>
                <a:effectLst/>
                <a:latin typeface="+mn-lt"/>
                <a:ea typeface="+mn-ea"/>
                <a:cs typeface="+mn-cs"/>
              </a:rPr>
              <a:t> in the time interval </a:t>
            </a:r>
            <a:r>
              <a:rPr lang="en-US" sz="1200" kern="1200" dirty="0">
                <a:solidFill>
                  <a:schemeClr val="tx1"/>
                </a:solidFill>
                <a:effectLst/>
                <a:latin typeface="+mn-lt"/>
                <a:ea typeface="+mn-ea"/>
                <a:cs typeface="+mn-cs"/>
                <a:sym typeface="Symbol" panose="05050102010706020507" pitchFamily="18" charset="2"/>
              </a:rPr>
              <a:t></a:t>
            </a:r>
            <a:r>
              <a:rPr lang="en-US" sz="1200" i="1" kern="1200" dirty="0">
                <a:solidFill>
                  <a:schemeClr val="tx1"/>
                </a:solidFill>
                <a:effectLst/>
                <a:latin typeface="+mn-lt"/>
                <a:ea typeface="+mn-ea"/>
                <a:cs typeface="+mn-cs"/>
              </a:rPr>
              <a:t>t. </a:t>
            </a:r>
            <a:r>
              <a:rPr lang="en-US" sz="1200" kern="1200" dirty="0">
                <a:solidFill>
                  <a:schemeClr val="tx1"/>
                </a:solidFill>
                <a:effectLst/>
                <a:latin typeface="+mn-lt"/>
                <a:ea typeface="+mn-ea"/>
                <a:cs typeface="+mn-cs"/>
              </a:rPr>
              <a:t>At the end of this interval, the speed of a point on the object, such as </a:t>
            </a:r>
            <a:r>
              <a:rPr lang="en-US" sz="1200" i="1" kern="1200" dirty="0">
                <a:solidFill>
                  <a:schemeClr val="tx1"/>
                </a:solidFill>
                <a:effectLst/>
                <a:latin typeface="+mn-lt"/>
                <a:ea typeface="+mn-ea"/>
                <a:cs typeface="+mn-cs"/>
              </a:rPr>
              <a:t>P</a:t>
            </a:r>
            <a:r>
              <a:rPr lang="en-US" sz="1200" kern="1200" dirty="0">
                <a:solidFill>
                  <a:schemeClr val="tx1"/>
                </a:solidFill>
                <a:effectLst/>
                <a:latin typeface="+mn-lt"/>
                <a:ea typeface="+mn-ea"/>
                <a:cs typeface="+mn-cs"/>
              </a:rPr>
              <a:t>, has changed by the amount </a:t>
            </a:r>
            <a:r>
              <a:rPr lang="en-US" sz="1200" kern="1200" dirty="0">
                <a:solidFill>
                  <a:schemeClr val="tx1"/>
                </a:solidFill>
                <a:effectLst/>
                <a:latin typeface="+mn-lt"/>
                <a:ea typeface="+mn-ea"/>
                <a:cs typeface="+mn-cs"/>
                <a:sym typeface="Symbol" panose="05050102010706020507" pitchFamily="18" charset="2"/>
              </a:rPr>
              <a:t></a:t>
            </a:r>
            <a:r>
              <a:rPr lang="en-US" sz="1200" i="1" kern="1200" dirty="0" err="1">
                <a:solidFill>
                  <a:schemeClr val="tx1"/>
                </a:solidFill>
                <a:effectLst/>
                <a:latin typeface="+mn-lt"/>
                <a:ea typeface="+mn-ea"/>
                <a:cs typeface="+mn-cs"/>
              </a:rPr>
              <a:t>v</a:t>
            </a:r>
            <a:r>
              <a:rPr lang="en-US" sz="1200" i="1" kern="1200" baseline="-25000" dirty="0" err="1">
                <a:solidFill>
                  <a:schemeClr val="tx1"/>
                </a:solidFill>
                <a:effectLst/>
                <a:latin typeface="+mn-lt"/>
                <a:ea typeface="+mn-ea"/>
                <a:cs typeface="+mn-cs"/>
              </a:rPr>
              <a:t>t</a:t>
            </a:r>
            <a:r>
              <a:rPr lang="en-US" sz="1200" i="0" kern="1200" dirty="0">
                <a:solidFill>
                  <a:schemeClr val="tx1"/>
                </a:solidFill>
                <a:effectLst/>
                <a:latin typeface="+mn-lt"/>
                <a:ea typeface="+mn-ea"/>
                <a:cs typeface="+mn-cs"/>
              </a:rPr>
              <a:t>,</a:t>
            </a:r>
            <a:r>
              <a:rPr lang="en-US" sz="1200" i="0" kern="1200" baseline="0" dirty="0">
                <a:solidFill>
                  <a:schemeClr val="tx1"/>
                </a:solidFill>
                <a:effectLst/>
                <a:latin typeface="+mn-lt"/>
                <a:ea typeface="+mn-ea"/>
                <a:cs typeface="+mn-cs"/>
              </a:rPr>
              <a:t> as we see in the equation.</a:t>
            </a:r>
            <a:r>
              <a:rPr lang="en-US" sz="1200" kern="1200" dirty="0">
                <a:solidFill>
                  <a:schemeClr val="tx1"/>
                </a:solidFill>
                <a:effectLst/>
                <a:latin typeface="+mn-lt"/>
                <a:ea typeface="+mn-ea"/>
                <a:cs typeface="+mn-cs"/>
              </a:rPr>
              <a:t> Let’s divide both sides by </a:t>
            </a:r>
            <a:r>
              <a:rPr lang="en-US" sz="1200" kern="1200" dirty="0">
                <a:solidFill>
                  <a:schemeClr val="tx1"/>
                </a:solidFill>
                <a:effectLst/>
                <a:latin typeface="+mn-lt"/>
                <a:ea typeface="+mn-ea"/>
                <a:cs typeface="+mn-cs"/>
                <a:sym typeface="Symbol" panose="05050102010706020507" pitchFamily="18" charset="2"/>
              </a:rPr>
              <a:t></a:t>
            </a:r>
            <a:r>
              <a:rPr lang="en-US" sz="1200" i="1" kern="1200" dirty="0">
                <a:solidFill>
                  <a:schemeClr val="tx1"/>
                </a:solidFill>
                <a:effectLst/>
                <a:latin typeface="+mn-lt"/>
                <a:ea typeface="+mn-ea"/>
                <a:cs typeface="+mn-cs"/>
              </a:rPr>
              <a:t>t.</a:t>
            </a:r>
            <a:r>
              <a:rPr lang="en-US" sz="1200" i="1"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On the left-hand side of the equation, note that the ratio </a:t>
            </a:r>
            <a:r>
              <a:rPr lang="en-US" sz="1200" kern="1200" dirty="0">
                <a:solidFill>
                  <a:schemeClr val="tx1"/>
                </a:solidFill>
                <a:effectLst/>
                <a:latin typeface="+mn-lt"/>
                <a:ea typeface="+mn-ea"/>
                <a:cs typeface="+mn-cs"/>
                <a:sym typeface="Symbol" panose="05050102010706020507" pitchFamily="18" charset="2"/>
              </a:rPr>
              <a:t></a:t>
            </a:r>
            <a:r>
              <a:rPr lang="en-US" sz="1200" i="1" kern="1200" dirty="0" err="1">
                <a:solidFill>
                  <a:schemeClr val="tx1"/>
                </a:solidFill>
                <a:effectLst/>
                <a:latin typeface="+mn-lt"/>
                <a:ea typeface="+mn-ea"/>
                <a:cs typeface="+mn-cs"/>
              </a:rPr>
              <a:t>v</a:t>
            </a:r>
            <a:r>
              <a:rPr lang="en-US" sz="1200" i="1" kern="1200" baseline="-25000" dirty="0" err="1">
                <a:solidFill>
                  <a:schemeClr val="tx1"/>
                </a:solidFill>
                <a:effectLst/>
                <a:latin typeface="+mn-lt"/>
                <a:ea typeface="+mn-ea"/>
                <a:cs typeface="+mn-cs"/>
              </a:rPr>
              <a:t>t</a:t>
            </a:r>
            <a:r>
              <a:rPr lang="en-US" sz="1200" kern="1200" dirty="0">
                <a:solidFill>
                  <a:schemeClr val="tx1"/>
                </a:solidFill>
                <a:effectLst/>
                <a:latin typeface="+mn-lt"/>
                <a:ea typeface="+mn-ea"/>
                <a:cs typeface="+mn-cs"/>
              </a:rPr>
              <a:t> over </a:t>
            </a:r>
            <a:r>
              <a:rPr lang="en-US" sz="1200" kern="1200" dirty="0">
                <a:solidFill>
                  <a:schemeClr val="tx1"/>
                </a:solidFill>
                <a:effectLst/>
                <a:latin typeface="+mn-lt"/>
                <a:ea typeface="+mn-ea"/>
                <a:cs typeface="+mn-cs"/>
                <a:sym typeface="Symbol" panose="05050102010706020507" pitchFamily="18" charset="2"/>
              </a:rPr>
              <a:t></a:t>
            </a:r>
            <a:r>
              <a:rPr lang="en-US" sz="1200" i="1" kern="1200" dirty="0">
                <a:solidFill>
                  <a:schemeClr val="tx1"/>
                </a:solidFill>
                <a:effectLst/>
                <a:latin typeface="+mn-lt"/>
                <a:ea typeface="+mn-ea"/>
                <a:cs typeface="+mn-cs"/>
              </a:rPr>
              <a:t>t </a:t>
            </a:r>
            <a:r>
              <a:rPr lang="en-US" sz="1200" kern="1200" dirty="0">
                <a:solidFill>
                  <a:schemeClr val="tx1"/>
                </a:solidFill>
                <a:effectLst/>
                <a:latin typeface="+mn-lt"/>
                <a:ea typeface="+mn-ea"/>
                <a:cs typeface="+mn-cs"/>
              </a:rPr>
              <a:t>tends to the tangential acceleration of that point. </a:t>
            </a:r>
            <a:r>
              <a:rPr lang="en-US" sz="1200" i="0" kern="1200" baseline="0" dirty="0">
                <a:solidFill>
                  <a:schemeClr val="tx1"/>
                </a:solidFill>
                <a:effectLst/>
                <a:latin typeface="+mn-lt"/>
                <a:ea typeface="+mn-ea"/>
                <a:cs typeface="+mn-cs"/>
              </a:rPr>
              <a:t>[click to show equation] </a:t>
            </a:r>
            <a:r>
              <a:rPr lang="en-US" sz="1200" kern="1200" dirty="0">
                <a:solidFill>
                  <a:schemeClr val="tx1"/>
                </a:solidFill>
                <a:effectLst/>
                <a:latin typeface="+mn-lt"/>
                <a:ea typeface="+mn-ea"/>
                <a:cs typeface="+mn-cs"/>
              </a:rPr>
              <a:t>As the time interval </a:t>
            </a:r>
            <a:r>
              <a:rPr lang="en-US" sz="1200" kern="1200" dirty="0">
                <a:solidFill>
                  <a:schemeClr val="tx1"/>
                </a:solidFill>
                <a:effectLst/>
                <a:latin typeface="+mn-lt"/>
                <a:ea typeface="+mn-ea"/>
                <a:cs typeface="+mn-cs"/>
                <a:sym typeface="Symbol" panose="05050102010706020507" pitchFamily="18" charset="2"/>
              </a:rPr>
              <a:t></a:t>
            </a:r>
            <a:r>
              <a:rPr lang="en-US" sz="1200" i="1" kern="1200" dirty="0">
                <a:solidFill>
                  <a:schemeClr val="tx1"/>
                </a:solidFill>
                <a:effectLst/>
                <a:latin typeface="+mn-lt"/>
                <a:ea typeface="+mn-ea"/>
                <a:cs typeface="+mn-cs"/>
              </a:rPr>
              <a:t>t </a:t>
            </a:r>
            <a:r>
              <a:rPr lang="en-US" sz="1200" kern="1200" dirty="0">
                <a:solidFill>
                  <a:schemeClr val="tx1"/>
                </a:solidFill>
                <a:effectLst/>
                <a:latin typeface="+mn-lt"/>
                <a:ea typeface="+mn-ea"/>
                <a:cs typeface="+mn-cs"/>
              </a:rPr>
              <a:t>is taken to be arbitrarily small, </a:t>
            </a:r>
            <a:r>
              <a:rPr lang="en-US" sz="1200" kern="1200" dirty="0">
                <a:solidFill>
                  <a:schemeClr val="tx1"/>
                </a:solidFill>
                <a:effectLst/>
                <a:latin typeface="+mn-lt"/>
                <a:ea typeface="+mn-ea"/>
                <a:cs typeface="+mn-cs"/>
                <a:sym typeface="Symbol" panose="05050102010706020507" pitchFamily="18" charset="2"/>
              </a:rPr>
              <a:t></a:t>
            </a:r>
            <a:r>
              <a:rPr lang="en-US" sz="1200" kern="1200" dirty="0">
                <a:solidFill>
                  <a:schemeClr val="tx1"/>
                </a:solidFill>
                <a:effectLst/>
                <a:latin typeface="+mn-lt"/>
                <a:ea typeface="+mn-ea"/>
                <a:cs typeface="+mn-cs"/>
              </a:rPr>
              <a:t> over </a:t>
            </a:r>
            <a:r>
              <a:rPr lang="en-US" sz="1200" kern="1200" dirty="0">
                <a:solidFill>
                  <a:schemeClr val="tx1"/>
                </a:solidFill>
                <a:effectLst/>
                <a:latin typeface="+mn-lt"/>
                <a:ea typeface="+mn-ea"/>
                <a:cs typeface="+mn-cs"/>
                <a:sym typeface="Symbol" panose="05050102010706020507" pitchFamily="18" charset="2"/>
              </a:rPr>
              <a:t></a:t>
            </a:r>
            <a:r>
              <a:rPr lang="en-US" sz="1200" i="1" kern="1200" dirty="0">
                <a:solidFill>
                  <a:schemeClr val="tx1"/>
                </a:solidFill>
                <a:effectLst/>
                <a:latin typeface="+mn-lt"/>
                <a:ea typeface="+mn-ea"/>
                <a:cs typeface="+mn-cs"/>
              </a:rPr>
              <a:t>t </a:t>
            </a:r>
            <a:r>
              <a:rPr lang="en-US" sz="1200" kern="1200" dirty="0">
                <a:solidFill>
                  <a:schemeClr val="tx1"/>
                </a:solidFill>
                <a:effectLst/>
                <a:latin typeface="+mn-lt"/>
                <a:ea typeface="+mn-ea"/>
                <a:cs typeface="+mn-cs"/>
              </a:rPr>
              <a:t>approaches the instantaneous angular acceleration. [click to show equation]</a:t>
            </a:r>
          </a:p>
          <a:p>
            <a:r>
              <a:rPr lang="en-US" sz="1200" kern="1200" dirty="0">
                <a:solidFill>
                  <a:schemeClr val="tx1"/>
                </a:solidFill>
                <a:effectLst/>
                <a:latin typeface="+mn-lt"/>
                <a:ea typeface="+mn-ea"/>
                <a:cs typeface="+mn-cs"/>
              </a:rPr>
              <a:t> </a:t>
            </a:r>
          </a:p>
          <a:p>
            <a:r>
              <a:rPr lang="en-US" sz="1200" b="0" kern="1200" dirty="0">
                <a:solidFill>
                  <a:schemeClr val="tx1"/>
                </a:solidFill>
                <a:effectLst/>
                <a:latin typeface="+mn-lt"/>
                <a:ea typeface="+mn-ea"/>
                <a:cs typeface="+mn-cs"/>
              </a:rPr>
              <a:t>[click to show text] </a:t>
            </a:r>
            <a:r>
              <a:rPr lang="en-US" sz="1200" b="1" kern="1200" dirty="0">
                <a:solidFill>
                  <a:schemeClr val="tx1"/>
                </a:solidFill>
                <a:effectLst/>
                <a:latin typeface="+mn-lt"/>
                <a:ea typeface="+mn-ea"/>
                <a:cs typeface="+mn-cs"/>
              </a:rPr>
              <a:t>The tangential acceleration of a point on a rotating object equals the distance of that point from the axis of rotation multiplied by the angular acceleration. </a:t>
            </a:r>
            <a:r>
              <a:rPr lang="en-US" sz="1200" kern="1200" dirty="0">
                <a:solidFill>
                  <a:schemeClr val="tx1"/>
                </a:solidFill>
                <a:effectLst/>
                <a:latin typeface="+mn-lt"/>
                <a:ea typeface="+mn-ea"/>
                <a:cs typeface="+mn-cs"/>
              </a:rPr>
              <a:t>Again, radian measure must be used for the angular acceleration term in this equation.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E7E7F27-47DB-D94D-995F-E3088F8069A6}" type="slidenum">
              <a:rPr lang="en-US" smtClean="0"/>
              <a:t>29</a:t>
            </a:fld>
            <a:endParaRPr lang="en-US"/>
          </a:p>
        </p:txBody>
      </p:sp>
    </p:spTree>
    <p:extLst>
      <p:ext uri="{BB962C8B-B14F-4D97-AF65-F5344CB8AC3E}">
        <p14:creationId xmlns:p14="http://schemas.microsoft.com/office/powerpoint/2010/main" val="1846934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Explain your answer to a neighbor, and listen to their ideas. Be ready to contribute to a group discussion in a few minutes.</a:t>
            </a:r>
          </a:p>
          <a:p>
            <a:endParaRPr lang="is-IS" sz="1200" b="1"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b="1" dirty="0"/>
              <a:t>Answer: </a:t>
            </a:r>
            <a:r>
              <a:rPr lang="en-US" b="0" dirty="0"/>
              <a:t>the same as Chuck’s</a:t>
            </a:r>
            <a:endParaRPr lang="pl-PL" altLang="en-US" sz="1200" dirty="0"/>
          </a:p>
          <a:p>
            <a:endParaRPr lang="en-US" b="1" dirty="0"/>
          </a:p>
          <a:p>
            <a:r>
              <a:rPr lang="en-US" b="1" dirty="0"/>
              <a:t>Reasoning: </a:t>
            </a:r>
            <a:r>
              <a:rPr lang="en-US" sz="1200" b="0" i="0" u="none" strike="noStrike" kern="1200" baseline="0" dirty="0">
                <a:solidFill>
                  <a:schemeClr val="tx1"/>
                </a:solidFill>
                <a:latin typeface="+mn-lt"/>
                <a:ea typeface="+mn-ea"/>
                <a:cs typeface="+mn-cs"/>
              </a:rPr>
              <a:t>All points in a rotating rigid body have the same angular speed.</a:t>
            </a:r>
            <a:endParaRPr lang="en-US" b="1" dirty="0"/>
          </a:p>
        </p:txBody>
      </p:sp>
      <p:sp>
        <p:nvSpPr>
          <p:cNvPr id="4" name="Slide Number Placeholder 3"/>
          <p:cNvSpPr>
            <a:spLocks noGrp="1"/>
          </p:cNvSpPr>
          <p:nvPr>
            <p:ph type="sldNum" sz="quarter" idx="10"/>
          </p:nvPr>
        </p:nvSpPr>
        <p:spPr/>
        <p:txBody>
          <a:bodyPr/>
          <a:lstStyle/>
          <a:p>
            <a:fld id="{6E7E7F27-47DB-D94D-995F-E3088F8069A6}" type="slidenum">
              <a:rPr lang="en-US" smtClean="0"/>
              <a:t>30</a:t>
            </a:fld>
            <a:endParaRPr lang="en-US"/>
          </a:p>
        </p:txBody>
      </p:sp>
    </p:spTree>
    <p:extLst>
      <p:ext uri="{BB962C8B-B14F-4D97-AF65-F5344CB8AC3E}">
        <p14:creationId xmlns:p14="http://schemas.microsoft.com/office/powerpoint/2010/main" val="15583042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7E7F27-47DB-D94D-995F-E3088F8069A6}" type="slidenum">
              <a:rPr lang="en-US" smtClean="0"/>
              <a:t>4</a:t>
            </a:fld>
            <a:endParaRPr lang="en-US"/>
          </a:p>
        </p:txBody>
      </p:sp>
    </p:spTree>
    <p:extLst>
      <p:ext uri="{BB962C8B-B14F-4D97-AF65-F5344CB8AC3E}">
        <p14:creationId xmlns:p14="http://schemas.microsoft.com/office/powerpoint/2010/main" val="2870013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Explain your answer to a neighbor, and listen to their ideas. Be ready to contribute to a group discussion in a few minutes.</a:t>
            </a:r>
          </a:p>
          <a:p>
            <a:endParaRPr lang="is-IS" sz="1200" b="1"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b="1" dirty="0"/>
              <a:t>Answer: </a:t>
            </a:r>
            <a:r>
              <a:rPr lang="en-US" b="0" baseline="0" dirty="0"/>
              <a:t>twice Chuck’s</a:t>
            </a:r>
            <a:endParaRPr lang="pl-PL" altLang="en-US" sz="1200" dirty="0"/>
          </a:p>
          <a:p>
            <a:endParaRPr lang="en-US" b="1" dirty="0"/>
          </a:p>
          <a:p>
            <a:r>
              <a:rPr lang="en-US" b="1" dirty="0"/>
              <a:t>Reasoning: </a:t>
            </a:r>
            <a:r>
              <a:rPr lang="en-US" sz="1200" b="0" i="0" u="none" strike="noStrike" kern="1200" baseline="0" dirty="0">
                <a:solidFill>
                  <a:schemeClr val="tx1"/>
                </a:solidFill>
                <a:latin typeface="+mn-lt"/>
                <a:ea typeface="+mn-ea"/>
                <a:cs typeface="+mn-cs"/>
              </a:rPr>
              <a:t>Andrea and Chuck have the same angular speed but Andrea moves in a circle with twice the radius of the circle followed by Chuck. Thus, from </a:t>
            </a:r>
            <a:r>
              <a:rPr lang="en-US" sz="1200" b="0" i="1" u="none" strike="noStrike" kern="1200" baseline="0" dirty="0" err="1">
                <a:solidFill>
                  <a:schemeClr val="tx1"/>
                </a:solidFill>
                <a:latin typeface="+mn-lt"/>
                <a:ea typeface="+mn-ea"/>
                <a:cs typeface="+mn-cs"/>
              </a:rPr>
              <a:t>v</a:t>
            </a:r>
            <a:r>
              <a:rPr lang="en-US" sz="1200" b="0" i="1" u="none" strike="noStrike" kern="1200" baseline="-25000" dirty="0" err="1">
                <a:solidFill>
                  <a:schemeClr val="tx1"/>
                </a:solidFill>
                <a:latin typeface="+mn-lt"/>
                <a:ea typeface="+mn-ea"/>
                <a:cs typeface="+mn-cs"/>
              </a:rPr>
              <a:t>t</a:t>
            </a:r>
            <a:r>
              <a:rPr lang="en-US" sz="1200" b="0" i="1"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 </a:t>
            </a:r>
            <a:r>
              <a:rPr lang="en-US" sz="1200" b="0" i="1" u="none" strike="noStrike" kern="1200" baseline="0" dirty="0">
                <a:solidFill>
                  <a:schemeClr val="tx1"/>
                </a:solidFill>
                <a:latin typeface="+mn-lt"/>
                <a:ea typeface="+mn-ea"/>
                <a:cs typeface="+mn-cs"/>
              </a:rPr>
              <a:t>r</a:t>
            </a:r>
            <a:r>
              <a:rPr lang="en-US" sz="1200" b="0" i="0" u="none" strike="noStrike" kern="1200" baseline="0" dirty="0">
                <a:solidFill>
                  <a:schemeClr val="tx1"/>
                </a:solidFill>
                <a:latin typeface="+mn-lt"/>
                <a:ea typeface="+mn-ea"/>
                <a:cs typeface="+mn-cs"/>
                <a:sym typeface="Symbol" panose="05050102010706020507" pitchFamily="18" charset="2"/>
              </a:rPr>
              <a:t> </a:t>
            </a:r>
            <a:r>
              <a:rPr lang="en-US" sz="1200" b="0" i="0" u="none" strike="noStrike" kern="1200" baseline="0" dirty="0">
                <a:solidFill>
                  <a:schemeClr val="tx1"/>
                </a:solidFill>
                <a:latin typeface="+mn-lt"/>
                <a:ea typeface="+mn-ea"/>
                <a:cs typeface="+mn-cs"/>
              </a:rPr>
              <a:t>it is seen that Andrea’s tangential speed is twice Chuck’s.</a:t>
            </a:r>
            <a:endParaRPr lang="en-US" b="1" dirty="0"/>
          </a:p>
        </p:txBody>
      </p:sp>
      <p:sp>
        <p:nvSpPr>
          <p:cNvPr id="4" name="Slide Number Placeholder 3"/>
          <p:cNvSpPr>
            <a:spLocks noGrp="1"/>
          </p:cNvSpPr>
          <p:nvPr>
            <p:ph type="sldNum" sz="quarter" idx="10"/>
          </p:nvPr>
        </p:nvSpPr>
        <p:spPr/>
        <p:txBody>
          <a:bodyPr/>
          <a:lstStyle/>
          <a:p>
            <a:fld id="{6E7E7F27-47DB-D94D-995F-E3088F8069A6}" type="slidenum">
              <a:rPr lang="en-US" smtClean="0"/>
              <a:t>31</a:t>
            </a:fld>
            <a:endParaRPr lang="en-US"/>
          </a:p>
        </p:txBody>
      </p:sp>
    </p:spTree>
    <p:extLst>
      <p:ext uri="{BB962C8B-B14F-4D97-AF65-F5344CB8AC3E}">
        <p14:creationId xmlns:p14="http://schemas.microsoft.com/office/powerpoint/2010/main" val="11101751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Before MP3s and streaming became the mediums of choice for recorded music, compact discs and phonographs were popular. There are similarities and differences between the rotational motion of phonograph records and that of compact discs.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 phonograph record rotates at a constant angular speed. Popular angular speeds were 33 1/3 rev/min for long-playing , which were nicknamed “LPs”, 45 rev/min for “singles,” and 78 rev/min used in very early recordings. At the outer edge of the record, the pickup needle, called the stylus, moves over the vinyl material at a faster tangential speed than when the needle is close to the center of the record. This means the sound information is compressed into a smaller length of track near the center of the record than near the outer edge.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CDs, on the other hand, are designed so that the disc moves under the laser pickup at a constant tangential speed. Because the pickup moves radially as it follows the tracks of information, the angular speed of the compact disc must vary according to the radial position of the laser. Because the tangential speed is fixed, the information density per length of track anywhere on the disc is the same.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Image credit: https://commons.wikimedia.org/wiki/File%3ALinn_Sondek_LP12_with_Linn_Ekos_arm_and_Linn_Klyde_cartridge_-_spinning_LP12.jpg</a:t>
            </a:r>
          </a:p>
          <a:p>
            <a:r>
              <a:rPr lang="en-US" dirty="0" err="1"/>
              <a:t>Ohconfucius</a:t>
            </a:r>
            <a:r>
              <a:rPr lang="en-US" dirty="0"/>
              <a:t> at English Wikipedia [CC BY-SA 3.0 (http://creativecommons.org/licenses/by-sa/3.0), </a:t>
            </a:r>
            <a:r>
              <a:rPr lang="en-US" dirty="0" err="1"/>
              <a:t>GFDL</a:t>
            </a:r>
            <a:r>
              <a:rPr lang="en-US" dirty="0"/>
              <a:t> (http://www.gnu.org/copyleft/fdl.html), </a:t>
            </a:r>
            <a:r>
              <a:rPr lang="en-US" dirty="0" err="1"/>
              <a:t>GFDL</a:t>
            </a:r>
            <a:r>
              <a:rPr lang="en-US" dirty="0"/>
              <a:t> (http://www.gnu.org/copyleft/fdl.html) or CC BY-SA 3.0 (http://creativecommons.org/licenses/by-sa/3.0)], via Wikimedia Commons [Public</a:t>
            </a:r>
            <a:r>
              <a:rPr lang="en-US" baseline="0" dirty="0"/>
              <a:t> Domain]</a:t>
            </a:r>
            <a:endParaRPr lang="en-US" dirty="0"/>
          </a:p>
        </p:txBody>
      </p:sp>
      <p:sp>
        <p:nvSpPr>
          <p:cNvPr id="4" name="Slide Number Placeholder 3"/>
          <p:cNvSpPr>
            <a:spLocks noGrp="1"/>
          </p:cNvSpPr>
          <p:nvPr>
            <p:ph type="sldNum" sz="quarter" idx="10"/>
          </p:nvPr>
        </p:nvSpPr>
        <p:spPr/>
        <p:txBody>
          <a:bodyPr/>
          <a:lstStyle/>
          <a:p>
            <a:fld id="{6E7E7F27-47DB-D94D-995F-E3088F8069A6}" type="slidenum">
              <a:rPr lang="en-US" smtClean="0"/>
              <a:t>32</a:t>
            </a:fld>
            <a:endParaRPr lang="en-US"/>
          </a:p>
        </p:txBody>
      </p:sp>
    </p:spTree>
    <p:extLst>
      <p:ext uri="{BB962C8B-B14F-4D97-AF65-F5344CB8AC3E}">
        <p14:creationId xmlns:p14="http://schemas.microsoft.com/office/powerpoint/2010/main" val="20835200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top figure shows a car moving in a circular path with </a:t>
            </a:r>
            <a:r>
              <a:rPr lang="en-US" sz="1200" i="1" kern="1200" dirty="0">
                <a:solidFill>
                  <a:schemeClr val="tx1"/>
                </a:solidFill>
                <a:effectLst/>
                <a:latin typeface="+mn-lt"/>
                <a:ea typeface="+mn-ea"/>
                <a:cs typeface="+mn-cs"/>
              </a:rPr>
              <a:t>constant linear speed v. </a:t>
            </a:r>
            <a:r>
              <a:rPr lang="en-US" sz="1200" b="1" kern="1200" dirty="0">
                <a:solidFill>
                  <a:schemeClr val="tx1"/>
                </a:solidFill>
                <a:effectLst/>
                <a:latin typeface="+mn-lt"/>
                <a:ea typeface="+mn-ea"/>
                <a:cs typeface="+mn-cs"/>
              </a:rPr>
              <a:t>Even though the car moves at a constant speed, it still has an acceleration. </a:t>
            </a:r>
            <a:r>
              <a:rPr lang="en-US" sz="1200" kern="1200" dirty="0">
                <a:solidFill>
                  <a:schemeClr val="tx1"/>
                </a:solidFill>
                <a:effectLst/>
                <a:latin typeface="+mn-lt"/>
                <a:ea typeface="+mn-ea"/>
                <a:cs typeface="+mn-cs"/>
              </a:rPr>
              <a:t>To understand this, let’s consider the defining equation for average acceleration. [click to show equation] The numerator represents the difference between the velocity vectors </a:t>
            </a:r>
            <a:r>
              <a:rPr lang="en-US" sz="1200" b="1" kern="1200" dirty="0" err="1">
                <a:solidFill>
                  <a:schemeClr val="tx1"/>
                </a:solidFill>
                <a:effectLst/>
                <a:latin typeface="+mn-lt"/>
                <a:ea typeface="+mn-ea"/>
                <a:cs typeface="+mn-cs"/>
              </a:rPr>
              <a:t>v</a:t>
            </a:r>
            <a:r>
              <a:rPr lang="en-US" sz="1200" i="1" kern="1200" baseline="-25000" dirty="0" err="1">
                <a:solidFill>
                  <a:schemeClr val="tx1"/>
                </a:solidFill>
                <a:effectLst/>
                <a:latin typeface="+mn-lt"/>
                <a:ea typeface="+mn-ea"/>
                <a:cs typeface="+mn-cs"/>
              </a:rPr>
              <a:t>f</a:t>
            </a:r>
            <a:r>
              <a:rPr lang="en-US" sz="1200" i="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and </a:t>
            </a:r>
            <a:r>
              <a:rPr lang="en-US" sz="1200" b="1" kern="1200" dirty="0">
                <a:solidFill>
                  <a:schemeClr val="tx1"/>
                </a:solidFill>
                <a:effectLst/>
                <a:latin typeface="+mn-lt"/>
                <a:ea typeface="+mn-ea"/>
                <a:cs typeface="+mn-cs"/>
              </a:rPr>
              <a:t>v</a:t>
            </a:r>
            <a:r>
              <a:rPr lang="en-US" sz="1200" i="1" kern="1200" baseline="-25000" dirty="0">
                <a:solidFill>
                  <a:schemeClr val="tx1"/>
                </a:solidFill>
                <a:effectLst/>
                <a:latin typeface="+mn-lt"/>
                <a:ea typeface="+mn-ea"/>
                <a:cs typeface="+mn-cs"/>
              </a:rPr>
              <a:t>i</a:t>
            </a:r>
            <a:r>
              <a:rPr lang="en-US" sz="1200" kern="1200" dirty="0">
                <a:solidFill>
                  <a:schemeClr val="tx1"/>
                </a:solidFill>
                <a:effectLst/>
                <a:latin typeface="+mn-lt"/>
                <a:ea typeface="+mn-ea"/>
                <a:cs typeface="+mn-cs"/>
              </a:rPr>
              <a:t>. These vectors may have the same </a:t>
            </a:r>
            <a:r>
              <a:rPr lang="en-US" sz="1200" i="1" kern="1200" dirty="0">
                <a:solidFill>
                  <a:schemeClr val="tx1"/>
                </a:solidFill>
                <a:effectLst/>
                <a:latin typeface="+mn-lt"/>
                <a:ea typeface="+mn-ea"/>
                <a:cs typeface="+mn-cs"/>
              </a:rPr>
              <a:t>magnitude, </a:t>
            </a:r>
            <a:r>
              <a:rPr lang="en-US" sz="1200" kern="1200" dirty="0">
                <a:solidFill>
                  <a:schemeClr val="tx1"/>
                </a:solidFill>
                <a:effectLst/>
                <a:latin typeface="+mn-lt"/>
                <a:ea typeface="+mn-ea"/>
                <a:cs typeface="+mn-cs"/>
              </a:rPr>
              <a:t>corresponding to the same speed, but if they have different </a:t>
            </a:r>
            <a:r>
              <a:rPr lang="en-US" sz="1200" i="1" kern="1200" dirty="0">
                <a:solidFill>
                  <a:schemeClr val="tx1"/>
                </a:solidFill>
                <a:effectLst/>
                <a:latin typeface="+mn-lt"/>
                <a:ea typeface="+mn-ea"/>
                <a:cs typeface="+mn-cs"/>
              </a:rPr>
              <a:t>directions, </a:t>
            </a:r>
            <a:r>
              <a:rPr lang="en-US" sz="1200" kern="1200" dirty="0">
                <a:solidFill>
                  <a:schemeClr val="tx1"/>
                </a:solidFill>
                <a:effectLst/>
                <a:latin typeface="+mn-lt"/>
                <a:ea typeface="+mn-ea"/>
                <a:cs typeface="+mn-cs"/>
              </a:rPr>
              <a:t>their difference can’t equal zero.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 direction of the car’s velocity as it moves in the circular path is continually changing, as you can see in the bottom figure. For circular motion at constant speed, the acceleration vector always points toward the center of the circle. This type of acceleration is called a </a:t>
            </a:r>
            <a:r>
              <a:rPr lang="en-US" sz="1200" b="1" kern="1200" dirty="0">
                <a:solidFill>
                  <a:schemeClr val="tx1"/>
                </a:solidFill>
                <a:effectLst/>
                <a:latin typeface="+mn-lt"/>
                <a:ea typeface="+mn-ea"/>
                <a:cs typeface="+mn-cs"/>
              </a:rPr>
              <a:t>centripetal</a:t>
            </a:r>
            <a:r>
              <a:rPr lang="en-US" sz="1200" kern="1200" dirty="0">
                <a:solidFill>
                  <a:schemeClr val="tx1"/>
                </a:solidFill>
                <a:effectLst/>
                <a:latin typeface="+mn-lt"/>
                <a:ea typeface="+mn-ea"/>
                <a:cs typeface="+mn-cs"/>
              </a:rPr>
              <a:t>, or center-seeking, </a:t>
            </a:r>
            <a:r>
              <a:rPr lang="en-US" sz="1200" b="1" kern="1200" dirty="0">
                <a:solidFill>
                  <a:schemeClr val="tx1"/>
                </a:solidFill>
                <a:effectLst/>
                <a:latin typeface="+mn-lt"/>
                <a:ea typeface="+mn-ea"/>
                <a:cs typeface="+mn-cs"/>
              </a:rPr>
              <a:t>acceleration. </a:t>
            </a:r>
            <a:r>
              <a:rPr lang="en-US" sz="1200" kern="1200" dirty="0">
                <a:solidFill>
                  <a:schemeClr val="tx1"/>
                </a:solidFill>
                <a:effectLst/>
                <a:latin typeface="+mn-lt"/>
                <a:ea typeface="+mn-ea"/>
                <a:cs typeface="+mn-cs"/>
              </a:rPr>
              <a:t>Its magnitude is given by the this equation</a:t>
            </a:r>
            <a:r>
              <a:rPr lang="en-US" sz="1200" kern="1200" baseline="0" dirty="0">
                <a:solidFill>
                  <a:schemeClr val="tx1"/>
                </a:solidFill>
                <a:effectLst/>
                <a:latin typeface="+mn-lt"/>
                <a:ea typeface="+mn-ea"/>
                <a:cs typeface="+mn-cs"/>
              </a:rPr>
              <a:t>. [click to show equation;]</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E7E7F27-47DB-D94D-995F-E3088F8069A6}" type="slidenum">
              <a:rPr lang="en-US" smtClean="0"/>
              <a:t>33</a:t>
            </a:fld>
            <a:endParaRPr lang="en-US"/>
          </a:p>
        </p:txBody>
      </p:sp>
    </p:spTree>
    <p:extLst>
      <p:ext uri="{BB962C8B-B14F-4D97-AF65-F5344CB8AC3E}">
        <p14:creationId xmlns:p14="http://schemas.microsoft.com/office/powerpoint/2010/main" val="31215394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Let’s derive this equation. Consider the figure on the left. An object is first at point Ⓐ with velocity </a:t>
            </a:r>
            <a:r>
              <a:rPr lang="en-US" sz="1200" b="1" kern="1200" dirty="0">
                <a:solidFill>
                  <a:schemeClr val="tx1"/>
                </a:solidFill>
                <a:effectLst/>
                <a:latin typeface="+mn-lt"/>
                <a:ea typeface="+mn-ea"/>
                <a:cs typeface="+mn-cs"/>
              </a:rPr>
              <a:t>v</a:t>
            </a:r>
            <a:r>
              <a:rPr lang="en-US" sz="1200" i="1" kern="1200" baseline="-25000" dirty="0">
                <a:solidFill>
                  <a:schemeClr val="tx1"/>
                </a:solidFill>
                <a:effectLst/>
                <a:latin typeface="+mn-lt"/>
                <a:ea typeface="+mn-ea"/>
                <a:cs typeface="+mn-cs"/>
              </a:rPr>
              <a:t>i</a:t>
            </a:r>
            <a:r>
              <a:rPr lang="en-US" sz="1200" i="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at time </a:t>
            </a:r>
            <a:r>
              <a:rPr lang="en-US" sz="1200" i="1" kern="1200" dirty="0" err="1">
                <a:solidFill>
                  <a:schemeClr val="tx1"/>
                </a:solidFill>
                <a:effectLst/>
                <a:latin typeface="+mn-lt"/>
                <a:ea typeface="+mn-ea"/>
                <a:cs typeface="+mn-cs"/>
              </a:rPr>
              <a:t>t</a:t>
            </a:r>
            <a:r>
              <a:rPr lang="en-US" sz="1200" i="1" kern="1200" baseline="-25000" dirty="0" err="1">
                <a:solidFill>
                  <a:schemeClr val="tx1"/>
                </a:solidFill>
                <a:effectLst/>
                <a:latin typeface="+mn-lt"/>
                <a:ea typeface="+mn-ea"/>
                <a:cs typeface="+mn-cs"/>
              </a:rPr>
              <a:t>i</a:t>
            </a:r>
            <a:r>
              <a:rPr lang="en-US" sz="1200" i="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and then at point Ⓑ with velocity </a:t>
            </a:r>
            <a:r>
              <a:rPr lang="en-US" sz="1200" b="1" kern="1200" dirty="0" err="1">
                <a:solidFill>
                  <a:schemeClr val="tx1"/>
                </a:solidFill>
                <a:effectLst/>
                <a:latin typeface="+mn-lt"/>
                <a:ea typeface="+mn-ea"/>
                <a:cs typeface="+mn-cs"/>
              </a:rPr>
              <a:t>v</a:t>
            </a:r>
            <a:r>
              <a:rPr lang="en-US" sz="1200" i="1" kern="1200" baseline="-25000" dirty="0" err="1">
                <a:solidFill>
                  <a:schemeClr val="tx1"/>
                </a:solidFill>
                <a:effectLst/>
                <a:latin typeface="+mn-lt"/>
                <a:ea typeface="+mn-ea"/>
                <a:cs typeface="+mn-cs"/>
              </a:rPr>
              <a:t>f</a:t>
            </a:r>
            <a:r>
              <a:rPr lang="en-US" sz="1200" i="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at a later time </a:t>
            </a:r>
            <a:r>
              <a:rPr lang="en-US" sz="1200" i="1" kern="1200" dirty="0" err="1">
                <a:solidFill>
                  <a:schemeClr val="tx1"/>
                </a:solidFill>
                <a:effectLst/>
                <a:latin typeface="+mn-lt"/>
                <a:ea typeface="+mn-ea"/>
                <a:cs typeface="+mn-cs"/>
              </a:rPr>
              <a:t>t</a:t>
            </a:r>
            <a:r>
              <a:rPr lang="en-US" sz="1200" i="1" kern="1200" baseline="-25000" dirty="0" err="1">
                <a:solidFill>
                  <a:schemeClr val="tx1"/>
                </a:solidFill>
                <a:effectLst/>
                <a:latin typeface="+mn-lt"/>
                <a:ea typeface="+mn-ea"/>
                <a:cs typeface="+mn-cs"/>
              </a:rPr>
              <a:t>f</a:t>
            </a:r>
            <a:r>
              <a:rPr lang="en-US" sz="1200" i="1" kern="1200" baseline="-250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 We assume </a:t>
            </a:r>
            <a:r>
              <a:rPr lang="en-US" sz="1200" b="1" kern="1200" dirty="0">
                <a:solidFill>
                  <a:schemeClr val="tx1"/>
                </a:solidFill>
                <a:effectLst/>
                <a:latin typeface="+mn-lt"/>
                <a:ea typeface="+mn-ea"/>
                <a:cs typeface="+mn-cs"/>
              </a:rPr>
              <a:t>v</a:t>
            </a:r>
            <a:r>
              <a:rPr lang="en-US" sz="1200" i="1" kern="1200" baseline="-25000" dirty="0">
                <a:solidFill>
                  <a:schemeClr val="tx1"/>
                </a:solidFill>
                <a:effectLst/>
                <a:latin typeface="+mn-lt"/>
                <a:ea typeface="+mn-ea"/>
                <a:cs typeface="+mn-cs"/>
              </a:rPr>
              <a:t>i</a:t>
            </a:r>
            <a:r>
              <a:rPr lang="en-US" sz="1200" i="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and </a:t>
            </a:r>
            <a:r>
              <a:rPr lang="en-US" sz="1200" b="1" kern="1200" dirty="0" err="1">
                <a:solidFill>
                  <a:schemeClr val="tx1"/>
                </a:solidFill>
                <a:effectLst/>
                <a:latin typeface="+mn-lt"/>
                <a:ea typeface="+mn-ea"/>
                <a:cs typeface="+mn-cs"/>
              </a:rPr>
              <a:t>v</a:t>
            </a:r>
            <a:r>
              <a:rPr lang="en-US" sz="1200" i="1" kern="1200" baseline="-25000" dirty="0" err="1">
                <a:solidFill>
                  <a:schemeClr val="tx1"/>
                </a:solidFill>
                <a:effectLst/>
                <a:latin typeface="+mn-lt"/>
                <a:ea typeface="+mn-ea"/>
                <a:cs typeface="+mn-cs"/>
              </a:rPr>
              <a:t>f</a:t>
            </a:r>
            <a:r>
              <a:rPr lang="en-US" sz="1200" i="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differ only in direction; their magnitudes are the same. [click to show equation] To calculate the acceleration, let’s begin with the average acceleration equation. [click to show equation] When </a:t>
            </a:r>
            <a:r>
              <a:rPr lang="en-US" sz="1200" kern="1200" dirty="0">
                <a:solidFill>
                  <a:schemeClr val="tx1"/>
                </a:solidFill>
                <a:effectLst/>
                <a:latin typeface="+mn-lt"/>
                <a:ea typeface="+mn-ea"/>
                <a:cs typeface="+mn-cs"/>
                <a:sym typeface="Symbol" panose="05050102010706020507" pitchFamily="18" charset="2"/>
              </a:rPr>
              <a:t></a:t>
            </a:r>
            <a:r>
              <a:rPr lang="en-US" sz="1200" i="1" kern="1200" dirty="0">
                <a:solidFill>
                  <a:schemeClr val="tx1"/>
                </a:solidFill>
                <a:effectLst/>
                <a:latin typeface="+mn-lt"/>
                <a:ea typeface="+mn-ea"/>
                <a:cs typeface="+mn-cs"/>
              </a:rPr>
              <a:t>t </a:t>
            </a:r>
            <a:r>
              <a:rPr lang="en-US" sz="1200" kern="1200" dirty="0">
                <a:solidFill>
                  <a:schemeClr val="tx1"/>
                </a:solidFill>
                <a:effectLst/>
                <a:latin typeface="+mn-lt"/>
                <a:ea typeface="+mn-ea"/>
                <a:cs typeface="+mn-cs"/>
              </a:rPr>
              <a:t>is very small, </a:t>
            </a:r>
            <a:r>
              <a:rPr lang="en-US" sz="1200" kern="1200" dirty="0">
                <a:solidFill>
                  <a:schemeClr val="tx1"/>
                </a:solidFill>
                <a:effectLst/>
                <a:latin typeface="+mn-lt"/>
                <a:ea typeface="+mn-ea"/>
                <a:cs typeface="+mn-cs"/>
                <a:sym typeface="Symbol" panose="05050102010706020507" pitchFamily="18" charset="2"/>
              </a:rPr>
              <a:t></a:t>
            </a:r>
            <a:r>
              <a:rPr lang="en-US" sz="1200" i="1" kern="1200" dirty="0">
                <a:solidFill>
                  <a:schemeClr val="tx1"/>
                </a:solidFill>
                <a:effectLst/>
                <a:latin typeface="+mn-lt"/>
                <a:ea typeface="+mn-ea"/>
                <a:cs typeface="+mn-cs"/>
              </a:rPr>
              <a:t>s </a:t>
            </a:r>
            <a:r>
              <a:rPr lang="en-US" sz="1200" kern="1200" dirty="0">
                <a:solidFill>
                  <a:schemeClr val="tx1"/>
                </a:solidFill>
                <a:effectLst/>
                <a:latin typeface="+mn-lt"/>
                <a:ea typeface="+mn-ea"/>
                <a:cs typeface="+mn-cs"/>
              </a:rPr>
              <a:t>and </a:t>
            </a:r>
            <a:r>
              <a:rPr lang="en-US" sz="1200" kern="1200" dirty="0">
                <a:solidFill>
                  <a:schemeClr val="tx1"/>
                </a:solidFill>
                <a:effectLst/>
                <a:latin typeface="+mn-lt"/>
                <a:ea typeface="+mn-ea"/>
                <a:cs typeface="+mn-cs"/>
                <a:sym typeface="Symbol" panose="05050102010706020507" pitchFamily="18" charset="2"/>
              </a:rPr>
              <a:t></a:t>
            </a:r>
            <a:r>
              <a:rPr lang="en-US" sz="1200" kern="1200" dirty="0">
                <a:solidFill>
                  <a:schemeClr val="tx1"/>
                </a:solidFill>
                <a:effectLst/>
                <a:latin typeface="+mn-lt"/>
                <a:ea typeface="+mn-ea"/>
                <a:cs typeface="+mn-cs"/>
              </a:rPr>
              <a:t> are also very small.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In the figure on the right, </a:t>
            </a:r>
            <a:r>
              <a:rPr lang="en-US" sz="1200" b="1" kern="1200" dirty="0" err="1">
                <a:solidFill>
                  <a:schemeClr val="tx1"/>
                </a:solidFill>
                <a:effectLst/>
                <a:latin typeface="+mn-lt"/>
                <a:ea typeface="+mn-ea"/>
                <a:cs typeface="+mn-cs"/>
              </a:rPr>
              <a:t>v</a:t>
            </a:r>
            <a:r>
              <a:rPr lang="en-US" sz="1200" i="1" kern="1200" baseline="-25000" dirty="0" err="1">
                <a:solidFill>
                  <a:schemeClr val="tx1"/>
                </a:solidFill>
                <a:effectLst/>
                <a:latin typeface="+mn-lt"/>
                <a:ea typeface="+mn-ea"/>
                <a:cs typeface="+mn-cs"/>
              </a:rPr>
              <a:t>f</a:t>
            </a:r>
            <a:r>
              <a:rPr lang="en-US" sz="1200" i="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is almost parallel to </a:t>
            </a:r>
            <a:r>
              <a:rPr lang="en-US" sz="1200" b="1" kern="1200" dirty="0">
                <a:solidFill>
                  <a:schemeClr val="tx1"/>
                </a:solidFill>
                <a:effectLst/>
                <a:latin typeface="+mn-lt"/>
                <a:ea typeface="+mn-ea"/>
                <a:cs typeface="+mn-cs"/>
              </a:rPr>
              <a:t>v</a:t>
            </a:r>
            <a:r>
              <a:rPr lang="en-US" sz="1200" i="1" kern="1200" baseline="-25000" dirty="0">
                <a:solidFill>
                  <a:schemeClr val="tx1"/>
                </a:solidFill>
                <a:effectLst/>
                <a:latin typeface="+mn-lt"/>
                <a:ea typeface="+mn-ea"/>
                <a:cs typeface="+mn-cs"/>
              </a:rPr>
              <a:t>i</a:t>
            </a:r>
            <a:r>
              <a:rPr lang="en-US" sz="1200" kern="1200" dirty="0">
                <a:solidFill>
                  <a:schemeClr val="tx1"/>
                </a:solidFill>
                <a:effectLst/>
                <a:latin typeface="+mn-lt"/>
                <a:ea typeface="+mn-ea"/>
                <a:cs typeface="+mn-cs"/>
              </a:rPr>
              <a:t>, and the vector </a:t>
            </a:r>
            <a:r>
              <a:rPr lang="en-US" sz="1200" kern="1200" dirty="0">
                <a:solidFill>
                  <a:schemeClr val="tx1"/>
                </a:solidFill>
                <a:effectLst/>
                <a:latin typeface="+mn-lt"/>
                <a:ea typeface="+mn-ea"/>
                <a:cs typeface="+mn-cs"/>
                <a:sym typeface="Symbol" panose="05050102010706020507" pitchFamily="18" charset="2"/>
              </a:rPr>
              <a:t></a:t>
            </a:r>
            <a:r>
              <a:rPr lang="en-US" sz="1200" b="1" kern="1200" dirty="0">
                <a:solidFill>
                  <a:schemeClr val="tx1"/>
                </a:solidFill>
                <a:effectLst/>
                <a:latin typeface="+mn-lt"/>
                <a:ea typeface="+mn-ea"/>
                <a:cs typeface="+mn-cs"/>
              </a:rPr>
              <a:t>v</a:t>
            </a:r>
            <a:r>
              <a:rPr lang="en-US" sz="1200" kern="1200" dirty="0">
                <a:solidFill>
                  <a:schemeClr val="tx1"/>
                </a:solidFill>
                <a:effectLst/>
                <a:latin typeface="+mn-lt"/>
                <a:ea typeface="+mn-ea"/>
                <a:cs typeface="+mn-cs"/>
              </a:rPr>
              <a:t> is approximately perpendicular to them, pointing toward the center of the circle. In the limiting case when </a:t>
            </a:r>
            <a:r>
              <a:rPr lang="en-US" sz="1200" kern="1200" dirty="0">
                <a:solidFill>
                  <a:schemeClr val="tx1"/>
                </a:solidFill>
                <a:effectLst/>
                <a:latin typeface="+mn-lt"/>
                <a:ea typeface="+mn-ea"/>
                <a:cs typeface="+mn-cs"/>
                <a:sym typeface="Symbol" panose="05050102010706020507" pitchFamily="18" charset="2"/>
              </a:rPr>
              <a:t></a:t>
            </a:r>
            <a:r>
              <a:rPr lang="en-US" sz="1200" i="1" kern="1200" dirty="0">
                <a:solidFill>
                  <a:schemeClr val="tx1"/>
                </a:solidFill>
                <a:effectLst/>
                <a:latin typeface="+mn-lt"/>
                <a:ea typeface="+mn-ea"/>
                <a:cs typeface="+mn-cs"/>
              </a:rPr>
              <a:t>t </a:t>
            </a:r>
            <a:r>
              <a:rPr lang="en-US" sz="1200" kern="1200" dirty="0">
                <a:solidFill>
                  <a:schemeClr val="tx1"/>
                </a:solidFill>
                <a:effectLst/>
                <a:latin typeface="+mn-lt"/>
                <a:ea typeface="+mn-ea"/>
                <a:cs typeface="+mn-cs"/>
              </a:rPr>
              <a:t>becomes vanishingly small, </a:t>
            </a:r>
            <a:r>
              <a:rPr lang="en-US" sz="1200" kern="1200" dirty="0">
                <a:solidFill>
                  <a:schemeClr val="tx1"/>
                </a:solidFill>
                <a:effectLst/>
                <a:latin typeface="+mn-lt"/>
                <a:ea typeface="+mn-ea"/>
                <a:cs typeface="+mn-cs"/>
                <a:sym typeface="Symbol" panose="05050102010706020507" pitchFamily="18" charset="2"/>
              </a:rPr>
              <a:t></a:t>
            </a:r>
            <a:r>
              <a:rPr lang="en-US" sz="1200" b="1" kern="1200" dirty="0">
                <a:solidFill>
                  <a:schemeClr val="tx1"/>
                </a:solidFill>
                <a:effectLst/>
                <a:latin typeface="+mn-lt"/>
                <a:ea typeface="+mn-ea"/>
                <a:cs typeface="+mn-cs"/>
              </a:rPr>
              <a:t>v</a:t>
            </a:r>
            <a:r>
              <a:rPr lang="en-US" sz="1200" kern="1200" dirty="0">
                <a:solidFill>
                  <a:schemeClr val="tx1"/>
                </a:solidFill>
                <a:effectLst/>
                <a:latin typeface="+mn-lt"/>
                <a:ea typeface="+mn-ea"/>
                <a:cs typeface="+mn-cs"/>
              </a:rPr>
              <a:t> points exactly toward the center of the circle, and the average acceleration becomes the instantaneous acceleration. </a:t>
            </a:r>
          </a:p>
          <a:p>
            <a:endParaRPr lang="en-US" dirty="0"/>
          </a:p>
          <a:p>
            <a:r>
              <a:rPr lang="en-US" sz="1200" kern="1200" dirty="0">
                <a:solidFill>
                  <a:schemeClr val="tx1"/>
                </a:solidFill>
                <a:effectLst/>
                <a:latin typeface="+mn-lt"/>
                <a:ea typeface="+mn-ea"/>
                <a:cs typeface="+mn-cs"/>
              </a:rPr>
              <a:t>Notice that from the equation for average </a:t>
            </a:r>
            <a:r>
              <a:rPr lang="en-US" sz="1200" kern="1200" dirty="0" err="1">
                <a:solidFill>
                  <a:schemeClr val="tx1"/>
                </a:solidFill>
                <a:effectLst/>
                <a:latin typeface="+mn-lt"/>
                <a:ea typeface="+mn-ea"/>
                <a:cs typeface="+mn-cs"/>
              </a:rPr>
              <a:t>accelration</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a</a:t>
            </a:r>
            <a:r>
              <a:rPr lang="en-US" sz="1200" kern="1200" dirty="0">
                <a:solidFill>
                  <a:schemeClr val="tx1"/>
                </a:solidFill>
                <a:effectLst/>
                <a:latin typeface="+mn-lt"/>
                <a:ea typeface="+mn-ea"/>
                <a:cs typeface="+mn-cs"/>
              </a:rPr>
              <a:t> and </a:t>
            </a:r>
            <a:r>
              <a:rPr lang="en-US" sz="1200" kern="1200" dirty="0">
                <a:solidFill>
                  <a:schemeClr val="tx1"/>
                </a:solidFill>
                <a:effectLst/>
                <a:latin typeface="+mn-lt"/>
                <a:ea typeface="+mn-ea"/>
                <a:cs typeface="+mn-cs"/>
                <a:sym typeface="Symbol" panose="05050102010706020507" pitchFamily="18" charset="2"/>
              </a:rPr>
              <a:t></a:t>
            </a:r>
            <a:r>
              <a:rPr lang="en-US" sz="1200" b="1" kern="1200" dirty="0">
                <a:solidFill>
                  <a:schemeClr val="tx1"/>
                </a:solidFill>
                <a:effectLst/>
                <a:latin typeface="+mn-lt"/>
                <a:ea typeface="+mn-ea"/>
                <a:cs typeface="+mn-cs"/>
              </a:rPr>
              <a:t>v </a:t>
            </a:r>
            <a:r>
              <a:rPr lang="en-US" sz="1200" kern="1200" dirty="0">
                <a:solidFill>
                  <a:schemeClr val="tx1"/>
                </a:solidFill>
                <a:effectLst/>
                <a:latin typeface="+mn-lt"/>
                <a:ea typeface="+mn-ea"/>
                <a:cs typeface="+mn-cs"/>
              </a:rPr>
              <a:t>point in the same direction in this limit, so the instantaneous acceleration points to the center of the circle. </a:t>
            </a:r>
          </a:p>
          <a:p>
            <a:endParaRPr lang="en-US" sz="1200"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triangle in the left-hand figure, which has sides </a:t>
            </a:r>
            <a:r>
              <a:rPr lang="en-US" sz="1200" kern="1200" dirty="0">
                <a:solidFill>
                  <a:schemeClr val="tx1"/>
                </a:solidFill>
                <a:effectLst/>
                <a:latin typeface="+mn-lt"/>
                <a:ea typeface="+mn-ea"/>
                <a:cs typeface="+mn-cs"/>
                <a:sym typeface="Symbol" panose="05050102010706020507" pitchFamily="18" charset="2"/>
              </a:rPr>
              <a:t></a:t>
            </a:r>
            <a:r>
              <a:rPr lang="en-US" sz="1200" i="1" kern="1200" dirty="0">
                <a:solidFill>
                  <a:schemeClr val="tx1"/>
                </a:solidFill>
                <a:effectLst/>
                <a:latin typeface="+mn-lt"/>
                <a:ea typeface="+mn-ea"/>
                <a:cs typeface="+mn-cs"/>
              </a:rPr>
              <a:t>s </a:t>
            </a:r>
            <a:r>
              <a:rPr lang="en-US" sz="1200" kern="1200" dirty="0">
                <a:solidFill>
                  <a:schemeClr val="tx1"/>
                </a:solidFill>
                <a:effectLst/>
                <a:latin typeface="+mn-lt"/>
                <a:ea typeface="+mn-ea"/>
                <a:cs typeface="+mn-cs"/>
              </a:rPr>
              <a:t>and </a:t>
            </a:r>
            <a:r>
              <a:rPr lang="en-US" sz="1200" i="1" kern="1200" dirty="0">
                <a:solidFill>
                  <a:schemeClr val="tx1"/>
                </a:solidFill>
                <a:effectLst/>
                <a:latin typeface="+mn-lt"/>
                <a:ea typeface="+mn-ea"/>
                <a:cs typeface="+mn-cs"/>
              </a:rPr>
              <a:t>r</a:t>
            </a:r>
            <a:r>
              <a:rPr lang="en-US" sz="1200" kern="1200" dirty="0">
                <a:solidFill>
                  <a:schemeClr val="tx1"/>
                </a:solidFill>
                <a:effectLst/>
                <a:latin typeface="+mn-lt"/>
                <a:ea typeface="+mn-ea"/>
                <a:cs typeface="+mn-cs"/>
              </a:rPr>
              <a:t>, is similar to the one formed by the vectors in the figure on the right, so the ratios of their sides are equal. [click to show equation] Substituting, we get the expression shown. [click to show equation]</a:t>
            </a:r>
          </a:p>
          <a:p>
            <a:endParaRPr lang="en-US" dirty="0"/>
          </a:p>
          <a:p>
            <a:r>
              <a:rPr lang="en-US" sz="1200" kern="1200" dirty="0">
                <a:solidFill>
                  <a:schemeClr val="tx1"/>
                </a:solidFill>
                <a:effectLst/>
                <a:latin typeface="+mn-lt"/>
                <a:ea typeface="+mn-ea"/>
                <a:cs typeface="+mn-cs"/>
              </a:rPr>
              <a:t>But </a:t>
            </a:r>
            <a:r>
              <a:rPr lang="en-US" sz="1200" kern="1200" dirty="0">
                <a:solidFill>
                  <a:schemeClr val="tx1"/>
                </a:solidFill>
                <a:effectLst/>
                <a:latin typeface="+mn-lt"/>
                <a:ea typeface="+mn-ea"/>
                <a:cs typeface="+mn-cs"/>
                <a:sym typeface="Symbol" panose="05050102010706020507" pitchFamily="18" charset="2"/>
              </a:rPr>
              <a:t></a:t>
            </a:r>
            <a:r>
              <a:rPr lang="en-US" sz="1200" i="1" kern="1200" dirty="0">
                <a:solidFill>
                  <a:schemeClr val="tx1"/>
                </a:solidFill>
                <a:effectLst/>
                <a:latin typeface="+mn-lt"/>
                <a:ea typeface="+mn-ea"/>
                <a:cs typeface="+mn-cs"/>
              </a:rPr>
              <a:t>s </a:t>
            </a:r>
            <a:r>
              <a:rPr lang="en-US" sz="1200" kern="1200" dirty="0">
                <a:solidFill>
                  <a:schemeClr val="tx1"/>
                </a:solidFill>
                <a:effectLst/>
                <a:latin typeface="+mn-lt"/>
                <a:ea typeface="+mn-ea"/>
                <a:cs typeface="+mn-cs"/>
              </a:rPr>
              <a:t>is the distance traveled along the arc of the circle in time </a:t>
            </a:r>
            <a:r>
              <a:rPr lang="en-US" sz="1200" kern="1200" dirty="0">
                <a:solidFill>
                  <a:schemeClr val="tx1"/>
                </a:solidFill>
                <a:effectLst/>
                <a:latin typeface="+mn-lt"/>
                <a:ea typeface="+mn-ea"/>
                <a:cs typeface="+mn-cs"/>
                <a:sym typeface="Symbol" panose="05050102010706020507" pitchFamily="18" charset="2"/>
              </a:rPr>
              <a:t></a:t>
            </a:r>
            <a:r>
              <a:rPr lang="en-US" sz="1200" i="1" kern="1200" dirty="0">
                <a:solidFill>
                  <a:schemeClr val="tx1"/>
                </a:solidFill>
                <a:effectLst/>
                <a:latin typeface="+mn-lt"/>
                <a:ea typeface="+mn-ea"/>
                <a:cs typeface="+mn-cs"/>
              </a:rPr>
              <a:t>t</a:t>
            </a:r>
            <a:r>
              <a:rPr lang="en-US" sz="1200" kern="1200" dirty="0">
                <a:solidFill>
                  <a:schemeClr val="tx1"/>
                </a:solidFill>
                <a:effectLst/>
                <a:latin typeface="+mn-lt"/>
                <a:ea typeface="+mn-ea"/>
                <a:cs typeface="+mn-cs"/>
              </a:rPr>
              <a:t>, and in the limiting case when </a:t>
            </a:r>
            <a:r>
              <a:rPr lang="en-US" sz="1200" kern="1200" dirty="0">
                <a:solidFill>
                  <a:schemeClr val="tx1"/>
                </a:solidFill>
                <a:effectLst/>
                <a:latin typeface="+mn-lt"/>
                <a:ea typeface="+mn-ea"/>
                <a:cs typeface="+mn-cs"/>
                <a:sym typeface="Symbol" panose="05050102010706020507" pitchFamily="18" charset="2"/>
              </a:rPr>
              <a:t></a:t>
            </a:r>
            <a:r>
              <a:rPr lang="en-US" sz="1200" i="1" kern="1200" dirty="0">
                <a:solidFill>
                  <a:schemeClr val="tx1"/>
                </a:solidFill>
                <a:effectLst/>
                <a:latin typeface="+mn-lt"/>
                <a:ea typeface="+mn-ea"/>
                <a:cs typeface="+mn-cs"/>
              </a:rPr>
              <a:t>t </a:t>
            </a:r>
            <a:r>
              <a:rPr lang="en-US" sz="1200" kern="1200" dirty="0">
                <a:solidFill>
                  <a:schemeClr val="tx1"/>
                </a:solidFill>
                <a:effectLst/>
                <a:latin typeface="+mn-lt"/>
                <a:ea typeface="+mn-ea"/>
                <a:cs typeface="+mn-cs"/>
              </a:rPr>
              <a:t>becomes very small, </a:t>
            </a:r>
            <a:r>
              <a:rPr lang="en-US" sz="1200" kern="1200" dirty="0">
                <a:solidFill>
                  <a:schemeClr val="tx1"/>
                </a:solidFill>
                <a:effectLst/>
                <a:latin typeface="+mn-lt"/>
                <a:ea typeface="+mn-ea"/>
                <a:cs typeface="+mn-cs"/>
                <a:sym typeface="Symbol" panose="05050102010706020507" pitchFamily="18" charset="2"/>
              </a:rPr>
              <a:t></a:t>
            </a:r>
            <a:r>
              <a:rPr lang="en-US" sz="1200" i="1" kern="1200" dirty="0">
                <a:solidFill>
                  <a:schemeClr val="tx1"/>
                </a:solidFill>
                <a:effectLst/>
                <a:latin typeface="+mn-lt"/>
                <a:ea typeface="+mn-ea"/>
                <a:cs typeface="+mn-cs"/>
              </a:rPr>
              <a:t>s</a:t>
            </a:r>
            <a:r>
              <a:rPr lang="en-US" sz="1200" kern="1200" dirty="0">
                <a:solidFill>
                  <a:schemeClr val="tx1"/>
                </a:solidFill>
                <a:effectLst/>
                <a:latin typeface="+mn-lt"/>
                <a:ea typeface="+mn-ea"/>
                <a:cs typeface="+mn-cs"/>
              </a:rPr>
              <a:t> over </a:t>
            </a:r>
            <a:r>
              <a:rPr lang="en-US" sz="1200" kern="1200" dirty="0">
                <a:solidFill>
                  <a:schemeClr val="tx1"/>
                </a:solidFill>
                <a:effectLst/>
                <a:latin typeface="+mn-lt"/>
                <a:ea typeface="+mn-ea"/>
                <a:cs typeface="+mn-cs"/>
                <a:sym typeface="Symbol" panose="05050102010706020507" pitchFamily="18" charset="2"/>
              </a:rPr>
              <a:t></a:t>
            </a:r>
            <a:r>
              <a:rPr lang="en-US" sz="1200" i="1" kern="1200" dirty="0">
                <a:solidFill>
                  <a:schemeClr val="tx1"/>
                </a:solidFill>
                <a:effectLst/>
                <a:latin typeface="+mn-lt"/>
                <a:ea typeface="+mn-ea"/>
                <a:cs typeface="+mn-cs"/>
              </a:rPr>
              <a:t>t </a:t>
            </a:r>
            <a:r>
              <a:rPr lang="en-US" sz="1200" kern="1200" dirty="0">
                <a:solidFill>
                  <a:schemeClr val="tx1"/>
                </a:solidFill>
                <a:effectLst/>
                <a:latin typeface="+mn-lt"/>
                <a:ea typeface="+mn-ea"/>
                <a:cs typeface="+mn-cs"/>
              </a:rPr>
              <a:t>approaches the instantaneous value of the tangential speed, </a:t>
            </a:r>
            <a:r>
              <a:rPr lang="en-US" sz="1200" i="1" kern="1200" dirty="0">
                <a:solidFill>
                  <a:schemeClr val="tx1"/>
                </a:solidFill>
                <a:effectLst/>
                <a:latin typeface="+mn-lt"/>
                <a:ea typeface="+mn-ea"/>
                <a:cs typeface="+mn-cs"/>
              </a:rPr>
              <a:t>v. </a:t>
            </a:r>
            <a:r>
              <a:rPr lang="en-US" sz="1200" kern="1200" dirty="0">
                <a:solidFill>
                  <a:schemeClr val="tx1"/>
                </a:solidFill>
                <a:effectLst/>
                <a:latin typeface="+mn-lt"/>
                <a:ea typeface="+mn-ea"/>
                <a:cs typeface="+mn-cs"/>
              </a:rPr>
              <a:t>At the same time, the average acceleration approaches the instantaneous centripetal acceleration, [click to show equation] our expression</a:t>
            </a:r>
            <a:r>
              <a:rPr lang="en-US" sz="1200" kern="1200" baseline="0" dirty="0">
                <a:solidFill>
                  <a:schemeClr val="tx1"/>
                </a:solidFill>
                <a:effectLst/>
                <a:latin typeface="+mn-lt"/>
                <a:ea typeface="+mn-ea"/>
                <a:cs typeface="+mn-cs"/>
              </a:rPr>
              <a:t> reduces to the centripetal acceleration. </a:t>
            </a:r>
            <a:endParaRPr lang="en-US" dirty="0"/>
          </a:p>
        </p:txBody>
      </p:sp>
      <p:sp>
        <p:nvSpPr>
          <p:cNvPr id="4" name="Slide Number Placeholder 3"/>
          <p:cNvSpPr>
            <a:spLocks noGrp="1"/>
          </p:cNvSpPr>
          <p:nvPr>
            <p:ph type="sldNum" sz="quarter" idx="10"/>
          </p:nvPr>
        </p:nvSpPr>
        <p:spPr/>
        <p:txBody>
          <a:bodyPr/>
          <a:lstStyle/>
          <a:p>
            <a:fld id="{6E7E7F27-47DB-D94D-995F-E3088F8069A6}" type="slidenum">
              <a:rPr lang="en-US" smtClean="0"/>
              <a:t>34</a:t>
            </a:fld>
            <a:endParaRPr lang="en-US"/>
          </a:p>
        </p:txBody>
      </p:sp>
    </p:spTree>
    <p:extLst>
      <p:ext uri="{BB962C8B-B14F-4D97-AF65-F5344CB8AC3E}">
        <p14:creationId xmlns:p14="http://schemas.microsoft.com/office/powerpoint/2010/main" val="117859685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Because the tangential velocity is related to the angular velocity through the relation </a:t>
            </a:r>
            <a:r>
              <a:rPr lang="en-US" sz="1200" i="1" kern="1200" dirty="0" err="1">
                <a:solidFill>
                  <a:schemeClr val="tx1"/>
                </a:solidFill>
                <a:effectLst/>
                <a:latin typeface="+mn-lt"/>
                <a:ea typeface="+mn-ea"/>
                <a:cs typeface="+mn-cs"/>
              </a:rPr>
              <a:t>v</a:t>
            </a:r>
            <a:r>
              <a:rPr lang="en-US" sz="1200" i="1" kern="1200" baseline="-25000" dirty="0" err="1">
                <a:solidFill>
                  <a:schemeClr val="tx1"/>
                </a:solidFill>
                <a:effectLst/>
                <a:latin typeface="+mn-lt"/>
                <a:ea typeface="+mn-ea"/>
                <a:cs typeface="+mn-cs"/>
              </a:rPr>
              <a:t>t</a:t>
            </a:r>
            <a:r>
              <a:rPr lang="en-US" sz="1200" i="1" kern="1200" baseline="-250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r</a:t>
            </a:r>
            <a:r>
              <a:rPr lang="en-US" sz="1200" kern="1200" dirty="0">
                <a:solidFill>
                  <a:schemeClr val="tx1"/>
                </a:solidFill>
                <a:effectLst/>
                <a:latin typeface="+mn-lt"/>
                <a:ea typeface="+mn-ea"/>
                <a:cs typeface="+mn-cs"/>
                <a:sym typeface="Symbol" panose="05050102010706020507" pitchFamily="18" charset="2"/>
              </a:rPr>
              <a:t></a:t>
            </a:r>
            <a:r>
              <a:rPr lang="en-US" sz="1200" kern="1200" dirty="0">
                <a:solidFill>
                  <a:schemeClr val="tx1"/>
                </a:solidFill>
                <a:effectLst/>
                <a:latin typeface="+mn-lt"/>
                <a:ea typeface="+mn-ea"/>
                <a:cs typeface="+mn-cs"/>
              </a:rPr>
              <a:t>, an alternate form of centripetal acceleration is shown here.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Let’s look at dimensions. [click to show equation]</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Understand that physically an acceleration can occur only if some force is present. For example, if a car travels in a circle on flat ground, the force of static friction between the tires and the ground provides the necessary centripetal force. Note that the centripetal acceleration is always directed toward the center of rotation. </a:t>
            </a:r>
            <a:endParaRPr lang="en-US" dirty="0"/>
          </a:p>
        </p:txBody>
      </p:sp>
      <p:sp>
        <p:nvSpPr>
          <p:cNvPr id="4" name="Slide Number Placeholder 3"/>
          <p:cNvSpPr>
            <a:spLocks noGrp="1"/>
          </p:cNvSpPr>
          <p:nvPr>
            <p:ph type="sldNum" sz="quarter" idx="10"/>
          </p:nvPr>
        </p:nvSpPr>
        <p:spPr/>
        <p:txBody>
          <a:bodyPr/>
          <a:lstStyle/>
          <a:p>
            <a:fld id="{6E7E7F27-47DB-D94D-995F-E3088F8069A6}" type="slidenum">
              <a:rPr lang="en-US" smtClean="0"/>
              <a:t>35</a:t>
            </a:fld>
            <a:endParaRPr lang="en-US"/>
          </a:p>
        </p:txBody>
      </p:sp>
    </p:spTree>
    <p:extLst>
      <p:ext uri="{BB962C8B-B14F-4D97-AF65-F5344CB8AC3E}">
        <p14:creationId xmlns:p14="http://schemas.microsoft.com/office/powerpoint/2010/main" val="167171727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have been looking at circular motion at constant speed.</a:t>
            </a:r>
            <a:r>
              <a:rPr lang="en-US" baseline="0" dirty="0"/>
              <a:t> </a:t>
            </a:r>
            <a:r>
              <a:rPr lang="en-US" sz="1200" kern="1200" dirty="0">
                <a:solidFill>
                  <a:schemeClr val="tx1"/>
                </a:solidFill>
                <a:effectLst/>
                <a:latin typeface="+mn-lt"/>
                <a:ea typeface="+mn-ea"/>
                <a:cs typeface="+mn-cs"/>
              </a:rPr>
              <a:t>When an object moves in a circle but is speeding up or slowing down, a tangential component of acceleration is also present. Because the tangential and centripetal components of acceleration are perpendicular to each other, we can find the magnitude of the </a:t>
            </a:r>
            <a:r>
              <a:rPr lang="en-US" sz="1200" b="1" kern="1200" dirty="0">
                <a:solidFill>
                  <a:schemeClr val="tx1"/>
                </a:solidFill>
                <a:effectLst/>
                <a:latin typeface="+mn-lt"/>
                <a:ea typeface="+mn-ea"/>
                <a:cs typeface="+mn-cs"/>
              </a:rPr>
              <a:t>total acceleration </a:t>
            </a:r>
            <a:r>
              <a:rPr lang="en-US" sz="1200" kern="1200" dirty="0">
                <a:solidFill>
                  <a:schemeClr val="tx1"/>
                </a:solidFill>
                <a:effectLst/>
                <a:latin typeface="+mn-lt"/>
                <a:ea typeface="+mn-ea"/>
                <a:cs typeface="+mn-cs"/>
              </a:rPr>
              <a:t>with the Pythagorean theorem.</a:t>
            </a:r>
            <a:endParaRPr lang="en-US" dirty="0"/>
          </a:p>
        </p:txBody>
      </p:sp>
      <p:sp>
        <p:nvSpPr>
          <p:cNvPr id="4" name="Slide Number Placeholder 3"/>
          <p:cNvSpPr>
            <a:spLocks noGrp="1"/>
          </p:cNvSpPr>
          <p:nvPr>
            <p:ph type="sldNum" sz="quarter" idx="10"/>
          </p:nvPr>
        </p:nvSpPr>
        <p:spPr/>
        <p:txBody>
          <a:bodyPr/>
          <a:lstStyle/>
          <a:p>
            <a:fld id="{6E7E7F27-47DB-D94D-995F-E3088F8069A6}" type="slidenum">
              <a:rPr lang="en-US" smtClean="0"/>
              <a:t>36</a:t>
            </a:fld>
            <a:endParaRPr lang="en-US"/>
          </a:p>
        </p:txBody>
      </p:sp>
    </p:spTree>
    <p:extLst>
      <p:ext uri="{BB962C8B-B14F-4D97-AF65-F5344CB8AC3E}">
        <p14:creationId xmlns:p14="http://schemas.microsoft.com/office/powerpoint/2010/main" val="295604170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Develop your explanation, run it by a neighbor to see if it makes sense, and then we’ll hear from you in about two minutes.</a:t>
            </a:r>
          </a:p>
          <a:p>
            <a:endParaRPr lang="is-IS" sz="1200" b="1"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b="1" dirty="0"/>
              <a:t>Answer:</a:t>
            </a:r>
            <a:r>
              <a:rPr lang="en-US" b="0" baseline="0" dirty="0"/>
              <a:t> </a:t>
            </a:r>
            <a:r>
              <a:rPr lang="en-US" altLang="en-US" sz="1200" dirty="0"/>
              <a:t>The tangential acceleration is zero at both points.</a:t>
            </a:r>
            <a:endParaRPr lang="pl-PL" altLang="en-US" sz="1200" dirty="0"/>
          </a:p>
          <a:p>
            <a:endParaRPr lang="en-US" b="1" dirty="0"/>
          </a:p>
          <a:p>
            <a:r>
              <a:rPr lang="en-US" b="1" dirty="0"/>
              <a:t>Reasoning: </a:t>
            </a:r>
            <a:r>
              <a:rPr lang="en-US" sz="1200" b="0" i="0" u="none" strike="noStrike" kern="1200" baseline="0" dirty="0">
                <a:solidFill>
                  <a:schemeClr val="tx1"/>
                </a:solidFill>
                <a:latin typeface="+mn-lt"/>
                <a:ea typeface="+mn-ea"/>
                <a:cs typeface="+mn-cs"/>
              </a:rPr>
              <a:t>Since the tangential speed is constant, the tangential acceleration is zero.</a:t>
            </a:r>
            <a:endParaRPr lang="en-US" b="1" dirty="0"/>
          </a:p>
        </p:txBody>
      </p:sp>
      <p:sp>
        <p:nvSpPr>
          <p:cNvPr id="4" name="Slide Number Placeholder 3"/>
          <p:cNvSpPr>
            <a:spLocks noGrp="1"/>
          </p:cNvSpPr>
          <p:nvPr>
            <p:ph type="sldNum" sz="quarter" idx="10"/>
          </p:nvPr>
        </p:nvSpPr>
        <p:spPr/>
        <p:txBody>
          <a:bodyPr/>
          <a:lstStyle/>
          <a:p>
            <a:fld id="{6E7E7F27-47DB-D94D-995F-E3088F8069A6}" type="slidenum">
              <a:rPr lang="en-US" smtClean="0"/>
              <a:t>37</a:t>
            </a:fld>
            <a:endParaRPr lang="en-US"/>
          </a:p>
        </p:txBody>
      </p:sp>
    </p:spTree>
    <p:extLst>
      <p:ext uri="{BB962C8B-B14F-4D97-AF65-F5344CB8AC3E}">
        <p14:creationId xmlns:p14="http://schemas.microsoft.com/office/powerpoint/2010/main" val="196931799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Think about it, share your thoughts with another classmate, and in two minutes we’ll all talk it through together.</a:t>
            </a:r>
          </a:p>
          <a:p>
            <a:endParaRPr lang="is-IS" sz="1200" b="1"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b="1" dirty="0"/>
              <a:t>Answer: </a:t>
            </a:r>
            <a:r>
              <a:rPr lang="en-US" b="0" baseline="0" dirty="0"/>
              <a:t>½ </a:t>
            </a:r>
            <a:endParaRPr lang="pl-PL" altLang="en-US" sz="1200" dirty="0"/>
          </a:p>
          <a:p>
            <a:endParaRPr lang="en-US" b="1" dirty="0"/>
          </a:p>
          <a:p>
            <a:r>
              <a:rPr lang="en-US" b="1" dirty="0"/>
              <a:t>Reasoning: </a:t>
            </a:r>
            <a:r>
              <a:rPr lang="en-US" sz="1200" b="0" i="0" u="none" strike="noStrike" kern="1200" baseline="0" dirty="0">
                <a:solidFill>
                  <a:schemeClr val="tx1"/>
                </a:solidFill>
                <a:latin typeface="+mn-lt"/>
                <a:ea typeface="+mn-ea"/>
                <a:cs typeface="+mn-cs"/>
              </a:rPr>
              <a:t>The centripetal acceleration, </a:t>
            </a:r>
            <a:r>
              <a:rPr lang="en-US" sz="1200" b="0" i="1" u="none" strike="noStrike" kern="1200" baseline="0" dirty="0">
                <a:solidFill>
                  <a:schemeClr val="tx1"/>
                </a:solidFill>
                <a:latin typeface="+mn-lt"/>
                <a:ea typeface="+mn-ea"/>
                <a:cs typeface="+mn-cs"/>
              </a:rPr>
              <a:t>a</a:t>
            </a:r>
            <a:r>
              <a:rPr lang="en-US" sz="1200" b="0" i="0" u="none" strike="noStrike" kern="1200" baseline="-25000" dirty="0">
                <a:solidFill>
                  <a:schemeClr val="tx1"/>
                </a:solidFill>
                <a:latin typeface="+mn-lt"/>
                <a:ea typeface="+mn-ea"/>
                <a:cs typeface="+mn-cs"/>
              </a:rPr>
              <a:t>c</a:t>
            </a:r>
            <a:r>
              <a:rPr lang="en-US" sz="1200" b="0" i="0" u="none" strike="noStrike" kern="1200" baseline="0" dirty="0">
                <a:solidFill>
                  <a:schemeClr val="tx1"/>
                </a:solidFill>
                <a:latin typeface="+mn-lt"/>
                <a:ea typeface="+mn-ea"/>
                <a:cs typeface="+mn-cs"/>
              </a:rPr>
              <a:t> = </a:t>
            </a:r>
            <a:r>
              <a:rPr lang="en-US" sz="1200" b="0" i="1" u="none" strike="noStrike" kern="1200" baseline="0" dirty="0" err="1">
                <a:solidFill>
                  <a:schemeClr val="tx1"/>
                </a:solidFill>
                <a:latin typeface="+mn-lt"/>
                <a:ea typeface="+mn-ea"/>
                <a:cs typeface="+mn-cs"/>
              </a:rPr>
              <a:t>v</a:t>
            </a:r>
            <a:r>
              <a:rPr lang="en-US" sz="1200" b="0" i="0" u="none" strike="noStrike" kern="1200" baseline="30000" dirty="0" err="1">
                <a:solidFill>
                  <a:schemeClr val="tx1"/>
                </a:solidFill>
                <a:latin typeface="+mn-lt"/>
                <a:ea typeface="+mn-ea"/>
                <a:cs typeface="+mn-cs"/>
              </a:rPr>
              <a:t>2</a:t>
            </a:r>
            <a:r>
              <a:rPr lang="en-US" sz="1200" b="0" i="0" u="none" strike="noStrike" kern="1200" baseline="0" dirty="0">
                <a:solidFill>
                  <a:schemeClr val="tx1"/>
                </a:solidFill>
                <a:latin typeface="+mn-lt"/>
                <a:ea typeface="+mn-ea"/>
                <a:cs typeface="+mn-cs"/>
              </a:rPr>
              <a:t>/</a:t>
            </a:r>
            <a:r>
              <a:rPr lang="en-US" sz="1200" b="0" i="1" u="none" strike="noStrike" kern="1200" baseline="0" dirty="0">
                <a:solidFill>
                  <a:schemeClr val="tx1"/>
                </a:solidFill>
                <a:latin typeface="+mn-lt"/>
                <a:ea typeface="+mn-ea"/>
                <a:cs typeface="+mn-cs"/>
              </a:rPr>
              <a:t>r,</a:t>
            </a:r>
            <a:r>
              <a:rPr lang="en-US" sz="1200" b="0" i="0" u="none" strike="noStrike" kern="1200" baseline="0" dirty="0">
                <a:solidFill>
                  <a:schemeClr val="tx1"/>
                </a:solidFill>
                <a:latin typeface="+mn-lt"/>
                <a:ea typeface="+mn-ea"/>
                <a:cs typeface="+mn-cs"/>
              </a:rPr>
              <a:t> is inversely proportional to the radius when the tangential speed is constant.</a:t>
            </a:r>
            <a:endParaRPr lang="en-US" b="1" dirty="0"/>
          </a:p>
        </p:txBody>
      </p:sp>
      <p:sp>
        <p:nvSpPr>
          <p:cNvPr id="4" name="Slide Number Placeholder 3"/>
          <p:cNvSpPr>
            <a:spLocks noGrp="1"/>
          </p:cNvSpPr>
          <p:nvPr>
            <p:ph type="sldNum" sz="quarter" idx="10"/>
          </p:nvPr>
        </p:nvSpPr>
        <p:spPr/>
        <p:txBody>
          <a:bodyPr/>
          <a:lstStyle/>
          <a:p>
            <a:fld id="{6E7E7F27-47DB-D94D-995F-E3088F8069A6}" type="slidenum">
              <a:rPr lang="en-US" smtClean="0"/>
              <a:t>38</a:t>
            </a:fld>
            <a:endParaRPr lang="en-US"/>
          </a:p>
        </p:txBody>
      </p:sp>
    </p:spTree>
    <p:extLst>
      <p:ext uri="{BB962C8B-B14F-4D97-AF65-F5344CB8AC3E}">
        <p14:creationId xmlns:p14="http://schemas.microsoft.com/office/powerpoint/2010/main" val="423048710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Consider your answer, discuss</a:t>
            </a:r>
            <a:r>
              <a:rPr lang="en-US" sz="1200" kern="1200" baseline="0" dirty="0">
                <a:solidFill>
                  <a:schemeClr val="tx1"/>
                </a:solidFill>
                <a:effectLst/>
                <a:latin typeface="+mn-lt"/>
                <a:ea typeface="+mn-ea"/>
                <a:cs typeface="+mn-cs"/>
              </a:rPr>
              <a:t> it with a neighbor, and be ready to share in a couple of minutes.</a:t>
            </a:r>
            <a:endParaRPr lang="en-US" sz="1200" kern="1200" dirty="0">
              <a:solidFill>
                <a:schemeClr val="tx1"/>
              </a:solidFill>
              <a:effectLst/>
              <a:latin typeface="+mn-lt"/>
              <a:ea typeface="+mn-ea"/>
              <a:cs typeface="+mn-cs"/>
            </a:endParaRPr>
          </a:p>
          <a:p>
            <a:endParaRPr lang="is-IS" sz="1200" b="1"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b="1" dirty="0"/>
              <a:t>Answer: </a:t>
            </a:r>
            <a:r>
              <a:rPr lang="en-US" b="0" dirty="0"/>
              <a:t>B</a:t>
            </a:r>
            <a:r>
              <a:rPr lang="en-US" b="0" baseline="0" dirty="0"/>
              <a:t> </a:t>
            </a:r>
            <a:endParaRPr lang="pl-PL" altLang="en-US" sz="1200" dirty="0"/>
          </a:p>
          <a:p>
            <a:endParaRPr lang="en-US" b="1" dirty="0"/>
          </a:p>
          <a:p>
            <a:r>
              <a:rPr lang="en-US" b="1" dirty="0"/>
              <a:t>Reasoning: </a:t>
            </a:r>
            <a:r>
              <a:rPr lang="en-US" sz="1200" b="0" i="0" u="none" strike="noStrike" kern="1200" baseline="0" dirty="0">
                <a:solidFill>
                  <a:schemeClr val="tx1"/>
                </a:solidFill>
                <a:latin typeface="+mn-lt"/>
                <a:ea typeface="+mn-ea"/>
                <a:cs typeface="+mn-cs"/>
              </a:rPr>
              <a:t>The angular speed, </a:t>
            </a:r>
            <a:r>
              <a:rPr lang="en-US" sz="1200" b="0" i="0" u="none" strike="noStrike" kern="1200" baseline="0" dirty="0">
                <a:solidFill>
                  <a:schemeClr val="tx1"/>
                </a:solidFill>
                <a:latin typeface="+mn-lt"/>
                <a:ea typeface="+mn-ea"/>
                <a:cs typeface="+mn-cs"/>
                <a:sym typeface="Symbol" panose="05050102010706020507" pitchFamily="18" charset="2"/>
              </a:rPr>
              <a:t></a:t>
            </a:r>
            <a:r>
              <a:rPr lang="en-US" sz="1200" b="0" i="0" u="none" strike="noStrike" kern="1200" baseline="0" dirty="0">
                <a:solidFill>
                  <a:schemeClr val="tx1"/>
                </a:solidFill>
                <a:latin typeface="+mn-lt"/>
                <a:ea typeface="+mn-ea"/>
                <a:cs typeface="+mn-cs"/>
              </a:rPr>
              <a:t> = </a:t>
            </a:r>
            <a:r>
              <a:rPr lang="en-US" sz="1200" b="0" i="1" u="none" strike="noStrike" kern="1200" baseline="0" dirty="0" err="1">
                <a:solidFill>
                  <a:schemeClr val="tx1"/>
                </a:solidFill>
                <a:latin typeface="+mn-lt"/>
                <a:ea typeface="+mn-ea"/>
                <a:cs typeface="+mn-cs"/>
              </a:rPr>
              <a:t>v</a:t>
            </a:r>
            <a:r>
              <a:rPr lang="en-US" sz="1200" b="0" i="1" u="none" strike="noStrike" kern="1200" baseline="-25000" dirty="0" err="1">
                <a:solidFill>
                  <a:schemeClr val="tx1"/>
                </a:solidFill>
                <a:latin typeface="+mn-lt"/>
                <a:ea typeface="+mn-ea"/>
                <a:cs typeface="+mn-cs"/>
              </a:rPr>
              <a:t>t</a:t>
            </a:r>
            <a:r>
              <a:rPr lang="en-US" sz="1200" b="0" i="0" u="none" strike="noStrike" kern="1200" baseline="0" dirty="0">
                <a:solidFill>
                  <a:schemeClr val="tx1"/>
                </a:solidFill>
                <a:latin typeface="+mn-lt"/>
                <a:ea typeface="+mn-ea"/>
                <a:cs typeface="+mn-cs"/>
              </a:rPr>
              <a:t>/</a:t>
            </a:r>
            <a:r>
              <a:rPr lang="en-US" sz="1200" b="0" i="1" u="none" strike="noStrike" kern="1200" baseline="0" dirty="0">
                <a:solidFill>
                  <a:schemeClr val="tx1"/>
                </a:solidFill>
                <a:latin typeface="+mn-lt"/>
                <a:ea typeface="+mn-ea"/>
                <a:cs typeface="+mn-cs"/>
              </a:rPr>
              <a:t>r, </a:t>
            </a:r>
            <a:r>
              <a:rPr lang="en-US" sz="1200" b="0" i="0" u="none" strike="noStrike" kern="1200" baseline="0" dirty="0">
                <a:solidFill>
                  <a:schemeClr val="tx1"/>
                </a:solidFill>
                <a:latin typeface="+mn-lt"/>
                <a:ea typeface="+mn-ea"/>
                <a:cs typeface="+mn-cs"/>
              </a:rPr>
              <a:t>is inversely proportional to the radius when the tangential speed is constant.</a:t>
            </a:r>
            <a:endParaRPr lang="en-US" b="1" dirty="0"/>
          </a:p>
        </p:txBody>
      </p:sp>
      <p:sp>
        <p:nvSpPr>
          <p:cNvPr id="4" name="Slide Number Placeholder 3"/>
          <p:cNvSpPr>
            <a:spLocks noGrp="1"/>
          </p:cNvSpPr>
          <p:nvPr>
            <p:ph type="sldNum" sz="quarter" idx="10"/>
          </p:nvPr>
        </p:nvSpPr>
        <p:spPr/>
        <p:txBody>
          <a:bodyPr/>
          <a:lstStyle/>
          <a:p>
            <a:fld id="{6E7E7F27-47DB-D94D-995F-E3088F8069A6}" type="slidenum">
              <a:rPr lang="en-US" smtClean="0"/>
              <a:t>39</a:t>
            </a:fld>
            <a:endParaRPr lang="en-US"/>
          </a:p>
        </p:txBody>
      </p:sp>
    </p:spTree>
    <p:extLst>
      <p:ext uri="{BB962C8B-B14F-4D97-AF65-F5344CB8AC3E}">
        <p14:creationId xmlns:p14="http://schemas.microsoft.com/office/powerpoint/2010/main" val="266081982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Figure out your answer, share it with your neighbor, and see what they say. We’ll talk it through as a big group in around two minutes.</a:t>
            </a:r>
          </a:p>
          <a:p>
            <a:endParaRPr lang="is-IS" sz="1200" b="1"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b="1" dirty="0"/>
              <a:t>Answer: </a:t>
            </a:r>
            <a:r>
              <a:rPr lang="en-US" altLang="en-US" sz="1200" dirty="0"/>
              <a:t>Both its velocity and acceleration are changing.</a:t>
            </a:r>
            <a:endParaRPr lang="pl-PL" altLang="en-US" sz="1200" dirty="0"/>
          </a:p>
          <a:p>
            <a:endParaRPr lang="en-US" b="1" dirty="0"/>
          </a:p>
          <a:p>
            <a:r>
              <a:rPr lang="en-US" b="1" dirty="0"/>
              <a:t>Reasoning: </a:t>
            </a:r>
            <a:r>
              <a:rPr lang="en-US" sz="1200" b="0" i="0" u="none" strike="noStrike" kern="1200" baseline="0" dirty="0">
                <a:solidFill>
                  <a:schemeClr val="tx1"/>
                </a:solidFill>
                <a:latin typeface="+mn-lt"/>
                <a:ea typeface="+mn-ea"/>
                <a:cs typeface="+mn-cs"/>
              </a:rPr>
              <a:t>Both the velocity and acceleration are changing in direction, so neither of these vector quantities is constant.</a:t>
            </a:r>
            <a:endParaRPr lang="en-US" b="1" dirty="0"/>
          </a:p>
        </p:txBody>
      </p:sp>
      <p:sp>
        <p:nvSpPr>
          <p:cNvPr id="4" name="Slide Number Placeholder 3"/>
          <p:cNvSpPr>
            <a:spLocks noGrp="1"/>
          </p:cNvSpPr>
          <p:nvPr>
            <p:ph type="sldNum" sz="quarter" idx="10"/>
          </p:nvPr>
        </p:nvSpPr>
        <p:spPr/>
        <p:txBody>
          <a:bodyPr/>
          <a:lstStyle/>
          <a:p>
            <a:fld id="{6E7E7F27-47DB-D94D-995F-E3088F8069A6}" type="slidenum">
              <a:rPr lang="en-US" smtClean="0"/>
              <a:t>40</a:t>
            </a:fld>
            <a:endParaRPr lang="en-US"/>
          </a:p>
        </p:txBody>
      </p:sp>
    </p:spTree>
    <p:extLst>
      <p:ext uri="{BB962C8B-B14F-4D97-AF65-F5344CB8AC3E}">
        <p14:creationId xmlns:p14="http://schemas.microsoft.com/office/powerpoint/2010/main" val="9458137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ltLang="en-US" dirty="0">
                <a:solidFill>
                  <a:srgbClr val="FFFF00"/>
                </a:solidFill>
              </a:rPr>
              <a:t>We experience rotational motion every day—the Earth’s rotation creates the cycles of day and night,</a:t>
            </a:r>
            <a:r>
              <a:rPr lang="en-US" altLang="en-US" baseline="0" dirty="0">
                <a:solidFill>
                  <a:srgbClr val="FFFF00"/>
                </a:solidFill>
              </a:rPr>
              <a:t> rotating wheels make it easier to get around, gears in a Swiss watch rotate. The concepts of </a:t>
            </a:r>
            <a:r>
              <a:rPr lang="en-US" altLang="en-US" i="1" baseline="0" dirty="0">
                <a:solidFill>
                  <a:srgbClr val="FFFF00"/>
                </a:solidFill>
              </a:rPr>
              <a:t>angular velocity, angular acceleration,</a:t>
            </a:r>
            <a:r>
              <a:rPr lang="en-US" altLang="en-US" i="0" baseline="0" dirty="0">
                <a:solidFill>
                  <a:srgbClr val="FFFF00"/>
                </a:solidFill>
              </a:rPr>
              <a:t> and </a:t>
            </a:r>
            <a:r>
              <a:rPr lang="en-US" altLang="en-US" i="1" baseline="0" dirty="0">
                <a:solidFill>
                  <a:srgbClr val="FFFF00"/>
                </a:solidFill>
              </a:rPr>
              <a:t>centripetal acceleration</a:t>
            </a:r>
            <a:r>
              <a:rPr lang="en-US" altLang="en-US" i="0" baseline="0" dirty="0">
                <a:solidFill>
                  <a:srgbClr val="FFFF00"/>
                </a:solidFill>
              </a:rPr>
              <a:t> are important to our understanding the motions of a car moving around a circular racetrack or clusters of galaxies orbiting a common center.  In this topic we will explore rotational motion for objects, from bicycle wheels to orbiting planets.</a:t>
            </a:r>
            <a:endParaRPr lang="en-US" dirty="0"/>
          </a:p>
        </p:txBody>
      </p:sp>
      <p:sp>
        <p:nvSpPr>
          <p:cNvPr id="4" name="Slide Number Placeholder 3"/>
          <p:cNvSpPr>
            <a:spLocks noGrp="1"/>
          </p:cNvSpPr>
          <p:nvPr>
            <p:ph type="sldNum" sz="quarter" idx="10"/>
          </p:nvPr>
        </p:nvSpPr>
        <p:spPr/>
        <p:txBody>
          <a:bodyPr/>
          <a:lstStyle/>
          <a:p>
            <a:fld id="{6E7E7F27-47DB-D94D-995F-E3088F8069A6}" type="slidenum">
              <a:rPr lang="en-US" smtClean="0"/>
              <a:t>14</a:t>
            </a:fld>
            <a:endParaRPr lang="en-US"/>
          </a:p>
        </p:txBody>
      </p:sp>
    </p:spTree>
    <p:extLst>
      <p:ext uri="{BB962C8B-B14F-4D97-AF65-F5344CB8AC3E}">
        <p14:creationId xmlns:p14="http://schemas.microsoft.com/office/powerpoint/2010/main" val="162156669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We can apply Newton’s second law of motion to problems involving circular motion. An object can have a centripetal acceleration </a:t>
            </a:r>
            <a:r>
              <a:rPr lang="en-US" sz="1200" i="1" kern="1200" dirty="0">
                <a:solidFill>
                  <a:schemeClr val="tx1"/>
                </a:solidFill>
                <a:effectLst/>
                <a:latin typeface="+mn-lt"/>
                <a:ea typeface="+mn-ea"/>
                <a:cs typeface="+mn-cs"/>
              </a:rPr>
              <a:t>only </a:t>
            </a:r>
            <a:r>
              <a:rPr lang="en-US" sz="1200" kern="1200" dirty="0">
                <a:solidFill>
                  <a:schemeClr val="tx1"/>
                </a:solidFill>
                <a:effectLst/>
                <a:latin typeface="+mn-lt"/>
                <a:ea typeface="+mn-ea"/>
                <a:cs typeface="+mn-cs"/>
              </a:rPr>
              <a:t>if some external force acts on it. For a ball whirling in a circle at the end of a string, that force is the tension in the string. For a car moving on a flat circular track, the force is friction between the car and track. A satellite in circular orbit around Earth has a centripetal acceleration due to the gravitational force between the satellite and Earth. Be aware that some books use the term “centripetal force,” which can give the mistaken impression that it is a new force of nature. This is not the case: The adjective “centripetal” in “centripetal force” simply means that the force in question acts toward a center.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Let’s consider a puck of mass </a:t>
            </a:r>
            <a:r>
              <a:rPr lang="en-US" sz="1200" i="1" kern="1200" dirty="0">
                <a:solidFill>
                  <a:schemeClr val="tx1"/>
                </a:solidFill>
                <a:effectLst/>
                <a:latin typeface="+mn-lt"/>
                <a:ea typeface="+mn-ea"/>
                <a:cs typeface="+mn-cs"/>
              </a:rPr>
              <a:t>m </a:t>
            </a:r>
            <a:r>
              <a:rPr lang="en-US" sz="1200" kern="1200" dirty="0">
                <a:solidFill>
                  <a:schemeClr val="tx1"/>
                </a:solidFill>
                <a:effectLst/>
                <a:latin typeface="+mn-lt"/>
                <a:ea typeface="+mn-ea"/>
                <a:cs typeface="+mn-cs"/>
              </a:rPr>
              <a:t>that is tied to a string of length </a:t>
            </a:r>
            <a:r>
              <a:rPr lang="en-US" sz="1200" i="1" kern="1200" dirty="0">
                <a:solidFill>
                  <a:schemeClr val="tx1"/>
                </a:solidFill>
                <a:effectLst/>
                <a:latin typeface="+mn-lt"/>
                <a:ea typeface="+mn-ea"/>
                <a:cs typeface="+mn-cs"/>
              </a:rPr>
              <a:t>r </a:t>
            </a:r>
            <a:r>
              <a:rPr lang="en-US" sz="1200" kern="1200" dirty="0">
                <a:solidFill>
                  <a:schemeClr val="tx1"/>
                </a:solidFill>
                <a:effectLst/>
                <a:latin typeface="+mn-lt"/>
                <a:ea typeface="+mn-ea"/>
                <a:cs typeface="+mn-cs"/>
              </a:rPr>
              <a:t>and is being whirled at constant speed in a horizontal circular path, as illustrated in the figure. Its weight is supported by a frictionless table.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Why does the puck move in a circle? Because of its inertia, the tendency of the puck is to move in a straight line; however, the string prevents motion along a straight line by exerting a radial force on the puck—a tension force—that makes it follow the circular path.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 tension </a:t>
            </a:r>
            <a:r>
              <a:rPr lang="en-US" sz="1200" b="1" kern="1200" dirty="0">
                <a:solidFill>
                  <a:schemeClr val="tx1"/>
                </a:solidFill>
                <a:effectLst/>
                <a:latin typeface="+mn-lt"/>
                <a:ea typeface="+mn-ea"/>
                <a:cs typeface="+mn-cs"/>
              </a:rPr>
              <a:t>T</a:t>
            </a:r>
            <a:r>
              <a:rPr lang="en-US" sz="1200" kern="1200" dirty="0">
                <a:solidFill>
                  <a:schemeClr val="tx1"/>
                </a:solidFill>
                <a:effectLst/>
                <a:latin typeface="+mn-lt"/>
                <a:ea typeface="+mn-ea"/>
                <a:cs typeface="+mn-cs"/>
              </a:rPr>
              <a:t> is directed along the string toward </a:t>
            </a:r>
            <a:r>
              <a:rPr lang="en-US" sz="1200" i="1" kern="1200" dirty="0">
                <a:solidFill>
                  <a:schemeClr val="tx1"/>
                </a:solidFill>
                <a:effectLst/>
                <a:latin typeface="+mn-lt"/>
                <a:ea typeface="+mn-ea"/>
                <a:cs typeface="+mn-cs"/>
              </a:rPr>
              <a:t>the center of the circle, </a:t>
            </a:r>
            <a:r>
              <a:rPr lang="en-US" sz="1200" kern="1200" dirty="0">
                <a:solidFill>
                  <a:schemeClr val="tx1"/>
                </a:solidFill>
                <a:effectLst/>
                <a:latin typeface="+mn-lt"/>
                <a:ea typeface="+mn-ea"/>
                <a:cs typeface="+mn-cs"/>
              </a:rPr>
              <a:t>as shown in the figure. </a:t>
            </a:r>
          </a:p>
          <a:p>
            <a:endParaRPr lang="en-US" dirty="0"/>
          </a:p>
        </p:txBody>
      </p:sp>
      <p:sp>
        <p:nvSpPr>
          <p:cNvPr id="4" name="Slide Number Placeholder 3"/>
          <p:cNvSpPr>
            <a:spLocks noGrp="1"/>
          </p:cNvSpPr>
          <p:nvPr>
            <p:ph type="sldNum" sz="quarter" idx="10"/>
          </p:nvPr>
        </p:nvSpPr>
        <p:spPr/>
        <p:txBody>
          <a:bodyPr/>
          <a:lstStyle/>
          <a:p>
            <a:fld id="{6E7E7F27-47DB-D94D-995F-E3088F8069A6}" type="slidenum">
              <a:rPr lang="en-US" smtClean="0"/>
              <a:t>41</a:t>
            </a:fld>
            <a:endParaRPr lang="en-US"/>
          </a:p>
        </p:txBody>
      </p:sp>
    </p:spTree>
    <p:extLst>
      <p:ext uri="{BB962C8B-B14F-4D97-AF65-F5344CB8AC3E}">
        <p14:creationId xmlns:p14="http://schemas.microsoft.com/office/powerpoint/2010/main" val="262372186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In general, when converting Newton’s second law to polar coordinates, we get an equation relating the net centripetal force, </a:t>
            </a:r>
            <a:r>
              <a:rPr lang="en-US" sz="1200" i="1" kern="1200" dirty="0">
                <a:solidFill>
                  <a:schemeClr val="tx1"/>
                </a:solidFill>
                <a:effectLst/>
                <a:latin typeface="+mn-lt"/>
                <a:ea typeface="+mn-ea"/>
                <a:cs typeface="+mn-cs"/>
              </a:rPr>
              <a:t>F</a:t>
            </a:r>
            <a:r>
              <a:rPr lang="en-US" sz="1200" i="1" kern="1200" baseline="-25000" dirty="0">
                <a:solidFill>
                  <a:schemeClr val="tx1"/>
                </a:solidFill>
                <a:effectLst/>
                <a:latin typeface="+mn-lt"/>
                <a:ea typeface="+mn-ea"/>
                <a:cs typeface="+mn-cs"/>
              </a:rPr>
              <a:t>c</a:t>
            </a:r>
            <a:r>
              <a:rPr lang="en-US" sz="1200" kern="1200" dirty="0">
                <a:solidFill>
                  <a:schemeClr val="tx1"/>
                </a:solidFill>
                <a:effectLst/>
                <a:latin typeface="+mn-lt"/>
                <a:ea typeface="+mn-ea"/>
                <a:cs typeface="+mn-cs"/>
              </a:rPr>
              <a:t>, which is the sum of the radial components of all forces acting on a given object, to the centripetal acceleration. The </a:t>
            </a:r>
            <a:r>
              <a:rPr lang="en-US" sz="1200" i="1" kern="1200" dirty="0">
                <a:solidFill>
                  <a:schemeClr val="tx1"/>
                </a:solidFill>
                <a:effectLst/>
                <a:latin typeface="+mn-lt"/>
                <a:ea typeface="+mn-ea"/>
                <a:cs typeface="+mn-cs"/>
              </a:rPr>
              <a:t>magnitude </a:t>
            </a:r>
            <a:r>
              <a:rPr lang="en-US" sz="1200" kern="1200" dirty="0">
                <a:solidFill>
                  <a:schemeClr val="tx1"/>
                </a:solidFill>
                <a:effectLst/>
                <a:latin typeface="+mn-lt"/>
                <a:ea typeface="+mn-ea"/>
                <a:cs typeface="+mn-cs"/>
              </a:rPr>
              <a:t>of the </a:t>
            </a:r>
            <a:r>
              <a:rPr lang="en-US" sz="1200" b="1" kern="1200" dirty="0">
                <a:solidFill>
                  <a:schemeClr val="tx1"/>
                </a:solidFill>
                <a:effectLst/>
                <a:latin typeface="+mn-lt"/>
                <a:ea typeface="+mn-ea"/>
                <a:cs typeface="+mn-cs"/>
              </a:rPr>
              <a:t>net </a:t>
            </a:r>
            <a:r>
              <a:rPr lang="en-US" sz="1200" kern="1200" dirty="0">
                <a:solidFill>
                  <a:schemeClr val="tx1"/>
                </a:solidFill>
                <a:effectLst/>
                <a:latin typeface="+mn-lt"/>
                <a:ea typeface="+mn-ea"/>
                <a:cs typeface="+mn-cs"/>
              </a:rPr>
              <a:t>centripetal force equals the mass times the magnitude of the centripetal acceleration, as shown in the equation here.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 net force which causes a centripetal acceleration acts toward the center of the circular path, and effects a change in the direction of the velocity vector. Imagine if that force suddenly vanished. Then the object would immediately leave its circular path and move along a straight line tangent to the circle. </a:t>
            </a:r>
          </a:p>
          <a:p>
            <a:endParaRPr lang="en-US" sz="1200"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Centrifugal, or center-fleeing, forces also exist, such as the normal force that prevents</a:t>
            </a:r>
            <a:r>
              <a:rPr lang="en-US" sz="1200" kern="1200" baseline="0" dirty="0">
                <a:solidFill>
                  <a:schemeClr val="tx1"/>
                </a:solidFill>
                <a:effectLst/>
                <a:latin typeface="+mn-lt"/>
                <a:ea typeface="+mn-ea"/>
                <a:cs typeface="+mn-cs"/>
              </a:rPr>
              <a:t> an object from falling toward the center of the Earth.</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E7E7F27-47DB-D94D-995F-E3088F8069A6}" type="slidenum">
              <a:rPr lang="en-US" smtClean="0"/>
              <a:t>42</a:t>
            </a:fld>
            <a:endParaRPr lang="en-US"/>
          </a:p>
        </p:txBody>
      </p:sp>
    </p:spTree>
    <p:extLst>
      <p:ext uri="{BB962C8B-B14F-4D97-AF65-F5344CB8AC3E}">
        <p14:creationId xmlns:p14="http://schemas.microsoft.com/office/powerpoint/2010/main" val="317294893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 radial force is a vector, and has a direction. Newton’s second law for uniform circular motion involves forces that are directed either towards the center of a circle or away from it. </a:t>
            </a:r>
            <a:r>
              <a:rPr lang="en-US" sz="1200" b="1" kern="1200" dirty="0">
                <a:solidFill>
                  <a:schemeClr val="tx1"/>
                </a:solidFill>
                <a:effectLst/>
                <a:latin typeface="+mn-lt"/>
                <a:ea typeface="+mn-ea"/>
                <a:cs typeface="+mn-cs"/>
              </a:rPr>
              <a:t>A force acting towards the center of the circle is by convention negative</a:t>
            </a:r>
            <a:r>
              <a:rPr lang="en-US" sz="1200" kern="1200" dirty="0">
                <a:solidFill>
                  <a:schemeClr val="tx1"/>
                </a:solidFill>
                <a:effectLst/>
                <a:latin typeface="+mn-lt"/>
                <a:ea typeface="+mn-ea"/>
                <a:cs typeface="+mn-cs"/>
              </a:rPr>
              <a:t>. Examples include the gravity force on a satellite or the string tension of a whirling yo-yo. </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 force acting away from the center of the circle is positive</a:t>
            </a:r>
            <a:r>
              <a:rPr lang="en-US" sz="1200" kern="1200" dirty="0">
                <a:solidFill>
                  <a:schemeClr val="tx1"/>
                </a:solidFill>
                <a:effectLst/>
                <a:latin typeface="+mn-lt"/>
                <a:ea typeface="+mn-ea"/>
                <a:cs typeface="+mn-cs"/>
              </a:rPr>
              <a:t>. Examples of this include the normal force on a car traveling over the circular crest of a hill or the force of repulsion between like electric charges. In a similar way, </a:t>
            </a:r>
            <a:r>
              <a:rPr lang="en-US" sz="1200" b="1" kern="1200" dirty="0">
                <a:solidFill>
                  <a:schemeClr val="tx1"/>
                </a:solidFill>
                <a:effectLst/>
                <a:latin typeface="+mn-lt"/>
                <a:ea typeface="+mn-ea"/>
                <a:cs typeface="+mn-cs"/>
              </a:rPr>
              <a:t>the centripetal acceleration is negative because it acts towards the center of the circle</a:t>
            </a:r>
            <a:r>
              <a:rPr lang="en-US" sz="1200" kern="1200" dirty="0">
                <a:solidFill>
                  <a:schemeClr val="tx1"/>
                </a:solidFill>
                <a:effectLst/>
                <a:latin typeface="+mn-lt"/>
                <a:ea typeface="+mn-ea"/>
                <a:cs typeface="+mn-cs"/>
              </a:rPr>
              <a:t>. </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Image credit: </a:t>
            </a:r>
          </a:p>
          <a:p>
            <a:r>
              <a:rPr lang="en-US" sz="1200" kern="1200" dirty="0">
                <a:solidFill>
                  <a:schemeClr val="tx1"/>
                </a:solidFill>
                <a:effectLst/>
                <a:latin typeface="+mn-lt"/>
                <a:ea typeface="+mn-ea"/>
                <a:cs typeface="+mn-cs"/>
              </a:rPr>
              <a:t>https://commons.wikimedia.org/wiki/File%3AISS-33_Several_tiny_satellites_1.jpg</a:t>
            </a:r>
          </a:p>
          <a:p>
            <a:r>
              <a:rPr lang="en-US" sz="1200" kern="1200" dirty="0">
                <a:solidFill>
                  <a:schemeClr val="tx1"/>
                </a:solidFill>
                <a:effectLst/>
                <a:latin typeface="+mn-lt"/>
                <a:ea typeface="+mn-ea"/>
                <a:cs typeface="+mn-cs"/>
              </a:rPr>
              <a:t>By NASA [Public domain], via Wikimedia Commons</a:t>
            </a:r>
          </a:p>
          <a:p>
            <a:endParaRPr lang="en-US" dirty="0"/>
          </a:p>
        </p:txBody>
      </p:sp>
      <p:sp>
        <p:nvSpPr>
          <p:cNvPr id="4" name="Slide Number Placeholder 3"/>
          <p:cNvSpPr>
            <a:spLocks noGrp="1"/>
          </p:cNvSpPr>
          <p:nvPr>
            <p:ph type="sldNum" sz="quarter" idx="10"/>
          </p:nvPr>
        </p:nvSpPr>
        <p:spPr/>
        <p:txBody>
          <a:bodyPr/>
          <a:lstStyle/>
          <a:p>
            <a:fld id="{6E7E7F27-47DB-D94D-995F-E3088F8069A6}" type="slidenum">
              <a:rPr lang="en-US" smtClean="0"/>
              <a:t>43</a:t>
            </a:fld>
            <a:endParaRPr lang="en-US"/>
          </a:p>
        </p:txBody>
      </p:sp>
    </p:spTree>
    <p:extLst>
      <p:ext uri="{BB962C8B-B14F-4D97-AF65-F5344CB8AC3E}">
        <p14:creationId xmlns:p14="http://schemas.microsoft.com/office/powerpoint/2010/main" val="164470986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Newton’s second law for uniform circular motion can be written as a vector, where the forces </a:t>
            </a:r>
            <a:r>
              <a:rPr lang="en-US" sz="1200" i="1" kern="1200" dirty="0">
                <a:solidFill>
                  <a:schemeClr val="tx1"/>
                </a:solidFill>
                <a:effectLst/>
                <a:latin typeface="+mn-lt"/>
                <a:ea typeface="+mn-ea"/>
                <a:cs typeface="+mn-cs"/>
              </a:rPr>
              <a:t>F</a:t>
            </a:r>
            <a:r>
              <a:rPr lang="en-US" sz="1200" i="1" kern="1200" baseline="-25000" dirty="0">
                <a:solidFill>
                  <a:schemeClr val="tx1"/>
                </a:solidFill>
                <a:effectLst/>
                <a:latin typeface="+mn-lt"/>
                <a:ea typeface="+mn-ea"/>
                <a:cs typeface="+mn-cs"/>
              </a:rPr>
              <a:t>r</a:t>
            </a:r>
            <a:r>
              <a:rPr lang="en-US" sz="1200" i="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are the radial forces acting on the mass </a:t>
            </a:r>
            <a:r>
              <a:rPr lang="en-US" sz="1200" i="1" kern="1200" dirty="0">
                <a:solidFill>
                  <a:schemeClr val="tx1"/>
                </a:solidFill>
                <a:effectLst/>
                <a:latin typeface="+mn-lt"/>
                <a:ea typeface="+mn-ea"/>
                <a:cs typeface="+mn-cs"/>
              </a:rPr>
              <a:t>m</a:t>
            </a:r>
            <a:r>
              <a:rPr lang="en-US" sz="1200" kern="1200" dirty="0">
                <a:solidFill>
                  <a:schemeClr val="tx1"/>
                </a:solidFill>
                <a:effectLst/>
                <a:latin typeface="+mn-lt"/>
                <a:ea typeface="+mn-ea"/>
                <a:cs typeface="+mn-cs"/>
              </a:rPr>
              <a:t>, positive if the force is away from the center of the circle, negative if the force is towards the center of the circle.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Centripetal, or center-seeking, forces have negative radial components, whereas centrifugal, or center-fleeing, forces have positive radial components. </a:t>
            </a:r>
          </a:p>
          <a:p>
            <a:endParaRPr lang="en-US" dirty="0"/>
          </a:p>
        </p:txBody>
      </p:sp>
      <p:sp>
        <p:nvSpPr>
          <p:cNvPr id="4" name="Slide Number Placeholder 3"/>
          <p:cNvSpPr>
            <a:spLocks noGrp="1"/>
          </p:cNvSpPr>
          <p:nvPr>
            <p:ph type="sldNum" sz="quarter" idx="10"/>
          </p:nvPr>
        </p:nvSpPr>
        <p:spPr/>
        <p:txBody>
          <a:bodyPr/>
          <a:lstStyle/>
          <a:p>
            <a:fld id="{6E7E7F27-47DB-D94D-995F-E3088F8069A6}" type="slidenum">
              <a:rPr lang="en-US" smtClean="0"/>
              <a:t>44</a:t>
            </a:fld>
            <a:endParaRPr lang="en-US"/>
          </a:p>
        </p:txBody>
      </p:sp>
    </p:spTree>
    <p:extLst>
      <p:ext uri="{BB962C8B-B14F-4D97-AF65-F5344CB8AC3E}">
        <p14:creationId xmlns:p14="http://schemas.microsoft.com/office/powerpoint/2010/main" val="361583616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sz="1200" b="1" kern="1200" dirty="0">
                <a:solidFill>
                  <a:schemeClr val="tx1"/>
                </a:solidFill>
                <a:effectLst/>
                <a:latin typeface="+mn-lt"/>
                <a:ea typeface="+mn-ea"/>
                <a:cs typeface="+mn-cs"/>
              </a:rPr>
              <a:t>Draw a free-body diagram </a:t>
            </a:r>
            <a:r>
              <a:rPr lang="en-US" sz="1200" kern="1200" dirty="0">
                <a:solidFill>
                  <a:schemeClr val="tx1"/>
                </a:solidFill>
                <a:effectLst/>
                <a:latin typeface="+mn-lt"/>
                <a:ea typeface="+mn-ea"/>
                <a:cs typeface="+mn-cs"/>
              </a:rPr>
              <a:t>of the object under consideration, labeling all forces that act on it. </a:t>
            </a:r>
          </a:p>
          <a:p>
            <a:pPr marL="228600" indent="-228600">
              <a:buAutoNum type="arabicPeriod"/>
            </a:pPr>
            <a:endParaRPr lang="en-US" sz="1200" kern="1200" dirty="0">
              <a:solidFill>
                <a:schemeClr val="tx1"/>
              </a:solidFill>
              <a:effectLst/>
              <a:latin typeface="+mn-lt"/>
              <a:ea typeface="+mn-ea"/>
              <a:cs typeface="+mn-cs"/>
            </a:endParaRPr>
          </a:p>
          <a:p>
            <a:pPr marL="228600" indent="-228600">
              <a:buAutoNum type="arabicPeriod"/>
            </a:pPr>
            <a:r>
              <a:rPr lang="en-US" sz="1200" b="1" kern="1200" dirty="0">
                <a:solidFill>
                  <a:schemeClr val="tx1"/>
                </a:solidFill>
                <a:effectLst/>
                <a:latin typeface="+mn-lt"/>
                <a:ea typeface="+mn-ea"/>
                <a:cs typeface="+mn-cs"/>
              </a:rPr>
              <a:t>Choose a coordinate system </a:t>
            </a:r>
            <a:r>
              <a:rPr lang="en-US" sz="1200" kern="1200" dirty="0">
                <a:solidFill>
                  <a:schemeClr val="tx1"/>
                </a:solidFill>
                <a:effectLst/>
                <a:latin typeface="+mn-lt"/>
                <a:ea typeface="+mn-ea"/>
                <a:cs typeface="+mn-cs"/>
              </a:rPr>
              <a:t>that has one axis perpendicular to the circular path followed by the object, which is the radial direction, and one axis tangent to the circular path,</a:t>
            </a:r>
            <a:r>
              <a:rPr lang="en-US" sz="1200" kern="1200" baseline="0" dirty="0">
                <a:solidFill>
                  <a:schemeClr val="tx1"/>
                </a:solidFill>
                <a:effectLst/>
                <a:latin typeface="+mn-lt"/>
                <a:ea typeface="+mn-ea"/>
                <a:cs typeface="+mn-cs"/>
              </a:rPr>
              <a:t> which is the </a:t>
            </a:r>
            <a:r>
              <a:rPr lang="en-US" sz="1200" kern="1200" dirty="0">
                <a:solidFill>
                  <a:schemeClr val="tx1"/>
                </a:solidFill>
                <a:effectLst/>
                <a:latin typeface="+mn-lt"/>
                <a:ea typeface="+mn-ea"/>
                <a:cs typeface="+mn-cs"/>
              </a:rPr>
              <a:t>tangential, or angular, direction. The normal direction, perpendicular to the plane of motion, is also often needed. </a:t>
            </a:r>
          </a:p>
          <a:p>
            <a:pPr marL="228600" indent="-228600">
              <a:buAutoNum type="arabicPeriod"/>
            </a:pPr>
            <a:endParaRPr lang="en-US" sz="1200" kern="1200" dirty="0">
              <a:solidFill>
                <a:schemeClr val="tx1"/>
              </a:solidFill>
              <a:effectLst/>
              <a:latin typeface="+mn-lt"/>
              <a:ea typeface="+mn-ea"/>
              <a:cs typeface="+mn-cs"/>
            </a:endParaRPr>
          </a:p>
          <a:p>
            <a:pPr marL="228600" indent="-228600">
              <a:buAutoNum type="arabicPeriod"/>
            </a:pPr>
            <a:r>
              <a:rPr lang="en-US" sz="1200" b="1" kern="1200" dirty="0">
                <a:solidFill>
                  <a:schemeClr val="tx1"/>
                </a:solidFill>
                <a:effectLst/>
                <a:latin typeface="+mn-lt"/>
                <a:ea typeface="+mn-ea"/>
                <a:cs typeface="+mn-cs"/>
              </a:rPr>
              <a:t>Find the net force </a:t>
            </a:r>
            <a:r>
              <a:rPr lang="en-US" sz="1200" b="1" i="1" kern="1200" baseline="0" dirty="0">
                <a:solidFill>
                  <a:schemeClr val="tx1"/>
                </a:solidFill>
                <a:effectLst/>
                <a:latin typeface="+mn-lt"/>
                <a:ea typeface="+mn-ea"/>
                <a:cs typeface="+mn-cs"/>
              </a:rPr>
              <a:t>F</a:t>
            </a:r>
            <a:r>
              <a:rPr lang="en-US" sz="1200" b="1" i="1" kern="1200" baseline="-25000" dirty="0">
                <a:solidFill>
                  <a:schemeClr val="tx1"/>
                </a:solidFill>
                <a:effectLst/>
                <a:latin typeface="+mn-lt"/>
                <a:ea typeface="+mn-ea"/>
                <a:cs typeface="+mn-cs"/>
              </a:rPr>
              <a:t>c</a:t>
            </a:r>
            <a:r>
              <a:rPr lang="en-US" sz="1200" b="1" i="1" kern="1200" baseline="0" dirty="0">
                <a:solidFill>
                  <a:schemeClr val="tx1"/>
                </a:solidFill>
                <a:effectLst/>
                <a:latin typeface="+mn-lt"/>
                <a:ea typeface="+mn-ea"/>
                <a:cs typeface="+mn-cs"/>
              </a:rPr>
              <a:t> </a:t>
            </a:r>
            <a:r>
              <a:rPr lang="en-US" sz="1200" b="1" kern="1200" baseline="0" dirty="0">
                <a:solidFill>
                  <a:schemeClr val="tx1"/>
                </a:solidFill>
                <a:effectLst/>
                <a:latin typeface="+mn-lt"/>
                <a:ea typeface="+mn-ea"/>
                <a:cs typeface="+mn-cs"/>
              </a:rPr>
              <a:t>toward</a:t>
            </a:r>
            <a:r>
              <a:rPr lang="en-US" sz="1200" b="1" kern="1200" dirty="0">
                <a:solidFill>
                  <a:schemeClr val="tx1"/>
                </a:solidFill>
                <a:effectLst/>
                <a:latin typeface="+mn-lt"/>
                <a:ea typeface="+mn-ea"/>
                <a:cs typeface="+mn-cs"/>
              </a:rPr>
              <a:t> the center </a:t>
            </a:r>
            <a:r>
              <a:rPr lang="en-US" sz="1200" kern="1200" dirty="0">
                <a:solidFill>
                  <a:schemeClr val="tx1"/>
                </a:solidFill>
                <a:effectLst/>
                <a:latin typeface="+mn-lt"/>
                <a:ea typeface="+mn-ea"/>
                <a:cs typeface="+mn-cs"/>
              </a:rPr>
              <a:t>of the circular path, where </a:t>
            </a:r>
            <a:r>
              <a:rPr lang="en-US" sz="1200" kern="1200" dirty="0">
                <a:solidFill>
                  <a:schemeClr val="tx1"/>
                </a:solidFill>
                <a:effectLst/>
                <a:latin typeface="+mn-lt"/>
                <a:ea typeface="+mn-ea"/>
                <a:cs typeface="+mn-cs"/>
                <a:sym typeface="Symbol" panose="05050102010706020507" pitchFamily="18" charset="2"/>
              </a:rPr>
              <a:t></a:t>
            </a:r>
            <a:r>
              <a:rPr lang="en-US" sz="1200" i="1" kern="1200" baseline="0" dirty="0">
                <a:solidFill>
                  <a:schemeClr val="tx1"/>
                </a:solidFill>
                <a:effectLst/>
                <a:latin typeface="+mn-lt"/>
                <a:ea typeface="+mn-ea"/>
                <a:cs typeface="+mn-cs"/>
                <a:sym typeface="Symbol" panose="05050102010706020507" pitchFamily="18" charset="2"/>
              </a:rPr>
              <a:t>F</a:t>
            </a:r>
            <a:r>
              <a:rPr lang="en-US" sz="1200" i="1" kern="1200" baseline="-25000" dirty="0">
                <a:solidFill>
                  <a:schemeClr val="tx1"/>
                </a:solidFill>
                <a:effectLst/>
                <a:latin typeface="+mn-lt"/>
                <a:ea typeface="+mn-ea"/>
                <a:cs typeface="+mn-cs"/>
                <a:sym typeface="Symbol" panose="05050102010706020507" pitchFamily="18" charset="2"/>
              </a:rPr>
              <a:t>r</a:t>
            </a:r>
            <a:r>
              <a:rPr lang="en-US" sz="1200" kern="1200" baseline="0" dirty="0">
                <a:solidFill>
                  <a:schemeClr val="tx1"/>
                </a:solidFill>
                <a:effectLst/>
                <a:latin typeface="+mn-lt"/>
                <a:ea typeface="+mn-ea"/>
                <a:cs typeface="+mn-cs"/>
                <a:sym typeface="Symbol" panose="05050102010706020507" pitchFamily="18" charset="2"/>
              </a:rPr>
              <a:t> </a:t>
            </a:r>
            <a:r>
              <a:rPr lang="en-US" sz="1200" kern="1200" baseline="0" dirty="0">
                <a:solidFill>
                  <a:schemeClr val="tx1"/>
                </a:solidFill>
                <a:effectLst/>
                <a:latin typeface="+mn-lt"/>
                <a:ea typeface="+mn-ea"/>
                <a:cs typeface="+mn-cs"/>
              </a:rPr>
              <a:t>is</a:t>
            </a:r>
            <a:r>
              <a:rPr lang="en-US" sz="1200" kern="1200" dirty="0">
                <a:solidFill>
                  <a:schemeClr val="tx1"/>
                </a:solidFill>
                <a:effectLst/>
                <a:latin typeface="+mn-lt"/>
                <a:ea typeface="+mn-ea"/>
                <a:cs typeface="+mn-cs"/>
              </a:rPr>
              <a:t> the sum of the radial components of the forces. This net radial force causes the centripetal acceleration. </a:t>
            </a:r>
          </a:p>
          <a:p>
            <a:pPr marL="228600" indent="-228600">
              <a:buAutoNum type="arabicPeriod"/>
            </a:pPr>
            <a:endParaRPr lang="en-US" sz="1200" kern="1200" dirty="0">
              <a:solidFill>
                <a:schemeClr val="tx1"/>
              </a:solidFill>
              <a:effectLst/>
              <a:latin typeface="+mn-lt"/>
              <a:ea typeface="+mn-ea"/>
              <a:cs typeface="+mn-cs"/>
            </a:endParaRPr>
          </a:p>
          <a:p>
            <a:pPr marL="228600" indent="-228600">
              <a:buAutoNum type="arabicPeriod"/>
            </a:pPr>
            <a:r>
              <a:rPr lang="en-US" sz="1200" b="1" kern="1200" dirty="0">
                <a:solidFill>
                  <a:schemeClr val="tx1"/>
                </a:solidFill>
                <a:effectLst/>
                <a:latin typeface="+mn-lt"/>
                <a:ea typeface="+mn-ea"/>
                <a:cs typeface="+mn-cs"/>
              </a:rPr>
              <a:t>Use Newton’s second law for the radial, tangential, and normal directions, </a:t>
            </a:r>
            <a:r>
              <a:rPr lang="en-US" sz="1200" kern="1200" dirty="0">
                <a:solidFill>
                  <a:schemeClr val="tx1"/>
                </a:solidFill>
                <a:effectLst/>
                <a:latin typeface="+mn-lt"/>
                <a:ea typeface="+mn-ea"/>
                <a:cs typeface="+mn-cs"/>
              </a:rPr>
              <a:t>as required.</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Remember that the magnitude of the centripetal acceleration for uniform circular motion can always be written as shown.</a:t>
            </a:r>
          </a:p>
          <a:p>
            <a:pPr marL="228600" indent="-228600">
              <a:buAutoNum type="arabicPeriod"/>
            </a:pPr>
            <a:endParaRPr lang="en-US" sz="1200" kern="1200" dirty="0">
              <a:solidFill>
                <a:schemeClr val="tx1"/>
              </a:solidFill>
              <a:effectLst/>
              <a:latin typeface="+mn-lt"/>
              <a:ea typeface="+mn-ea"/>
              <a:cs typeface="+mn-cs"/>
            </a:endParaRPr>
          </a:p>
          <a:p>
            <a:pPr marL="228600" indent="-228600">
              <a:buAutoNum type="arabicPeriod"/>
            </a:pPr>
            <a:r>
              <a:rPr lang="en-US" sz="1200" b="1" kern="1200" dirty="0">
                <a:solidFill>
                  <a:schemeClr val="tx1"/>
                </a:solidFill>
                <a:effectLst/>
                <a:latin typeface="+mn-lt"/>
                <a:ea typeface="+mn-ea"/>
                <a:cs typeface="+mn-cs"/>
              </a:rPr>
              <a:t>Solve </a:t>
            </a:r>
            <a:r>
              <a:rPr lang="en-US" sz="1200" kern="1200" dirty="0">
                <a:solidFill>
                  <a:schemeClr val="tx1"/>
                </a:solidFill>
                <a:effectLst/>
                <a:latin typeface="+mn-lt"/>
                <a:ea typeface="+mn-ea"/>
                <a:cs typeface="+mn-cs"/>
              </a:rPr>
              <a:t>for the unknown quantities. </a:t>
            </a:r>
            <a:endParaRPr lang="en-US" dirty="0"/>
          </a:p>
        </p:txBody>
      </p:sp>
      <p:sp>
        <p:nvSpPr>
          <p:cNvPr id="4" name="Slide Number Placeholder 3"/>
          <p:cNvSpPr>
            <a:spLocks noGrp="1"/>
          </p:cNvSpPr>
          <p:nvPr>
            <p:ph type="sldNum" sz="quarter" idx="10"/>
          </p:nvPr>
        </p:nvSpPr>
        <p:spPr/>
        <p:txBody>
          <a:bodyPr/>
          <a:lstStyle/>
          <a:p>
            <a:fld id="{6E7E7F27-47DB-D94D-995F-E3088F8069A6}" type="slidenum">
              <a:rPr lang="en-US" smtClean="0"/>
              <a:t>45</a:t>
            </a:fld>
            <a:endParaRPr lang="en-US"/>
          </a:p>
        </p:txBody>
      </p:sp>
    </p:spTree>
    <p:extLst>
      <p:ext uri="{BB962C8B-B14F-4D97-AF65-F5344CB8AC3E}">
        <p14:creationId xmlns:p14="http://schemas.microsoft.com/office/powerpoint/2010/main" val="148581661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kern="1200" dirty="0">
                <a:solidFill>
                  <a:schemeClr val="tx1"/>
                </a:solidFill>
                <a:effectLst/>
                <a:latin typeface="+mn-lt"/>
                <a:ea typeface="+mn-ea"/>
                <a:cs typeface="+mn-cs"/>
              </a:rPr>
              <a:t>Anyone who has ridden a merry-go-round has experienced what feels like a “center-fleeing” force. Holding onto the railing and moving toward the center feels like a walk up a steep hill. Actually, this so-called centrifugal force is </a:t>
            </a:r>
            <a:r>
              <a:rPr lang="en-US" sz="1200" i="1" kern="1200" dirty="0">
                <a:solidFill>
                  <a:schemeClr val="tx1"/>
                </a:solidFill>
                <a:effectLst/>
                <a:latin typeface="+mn-lt"/>
                <a:ea typeface="+mn-ea"/>
                <a:cs typeface="+mn-cs"/>
              </a:rPr>
              <a:t>fictitious. </a:t>
            </a:r>
            <a:r>
              <a:rPr lang="en-US" sz="1200" kern="1200" dirty="0">
                <a:solidFill>
                  <a:schemeClr val="tx1"/>
                </a:solidFill>
                <a:effectLst/>
                <a:latin typeface="+mn-lt"/>
                <a:ea typeface="+mn-ea"/>
                <a:cs typeface="+mn-cs"/>
              </a:rPr>
              <a:t>In reality, if you are riding the merry-go-round, you are exerting a centripetal force on your body with your hand and arm muscles. Also, a smaller centripetal force is exerted by the static friction between your feet and the platform. </a:t>
            </a:r>
          </a:p>
          <a:p>
            <a:pPr marL="0" indent="0">
              <a:buNone/>
            </a:pPr>
            <a:endParaRPr lang="en-US" sz="1200" kern="1200" dirty="0">
              <a:solidFill>
                <a:schemeClr val="tx1"/>
              </a:solidFill>
              <a:effectLst/>
              <a:latin typeface="+mn-lt"/>
              <a:ea typeface="+mn-ea"/>
              <a:cs typeface="+mn-cs"/>
            </a:endParaRPr>
          </a:p>
          <a:p>
            <a:pPr marL="0" indent="0">
              <a:buNone/>
            </a:pPr>
            <a:r>
              <a:rPr lang="en-US" sz="1200" kern="1200" dirty="0">
                <a:solidFill>
                  <a:schemeClr val="tx1"/>
                </a:solidFill>
                <a:effectLst/>
                <a:latin typeface="+mn-lt"/>
                <a:ea typeface="+mn-ea"/>
                <a:cs typeface="+mn-cs"/>
              </a:rPr>
              <a:t>If your grip slipped, you wouldn’t be flung radially away; you would go off on a straight line, tangent to the point in space where you let go of the railing. You would land at a point that is farther away from the center, but not by “fleeing the center” along a radial line. Instead, you would travel perpendicular to a radial line, traversing an angular displacement while increasing your radial displacement, as you can see in the figure. </a:t>
            </a:r>
            <a:endParaRPr lang="en-US" dirty="0"/>
          </a:p>
        </p:txBody>
      </p:sp>
      <p:sp>
        <p:nvSpPr>
          <p:cNvPr id="4" name="Slide Number Placeholder 3"/>
          <p:cNvSpPr>
            <a:spLocks noGrp="1"/>
          </p:cNvSpPr>
          <p:nvPr>
            <p:ph type="sldNum" sz="quarter" idx="10"/>
          </p:nvPr>
        </p:nvSpPr>
        <p:spPr/>
        <p:txBody>
          <a:bodyPr/>
          <a:lstStyle/>
          <a:p>
            <a:fld id="{6E7E7F27-47DB-D94D-995F-E3088F8069A6}" type="slidenum">
              <a:rPr lang="en-US" smtClean="0"/>
              <a:t>46</a:t>
            </a:fld>
            <a:endParaRPr lang="en-US"/>
          </a:p>
        </p:txBody>
      </p:sp>
    </p:spTree>
    <p:extLst>
      <p:ext uri="{BB962C8B-B14F-4D97-AF65-F5344CB8AC3E}">
        <p14:creationId xmlns:p14="http://schemas.microsoft.com/office/powerpoint/2010/main" val="64921436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Before 1686, lots of data had been collected on the motions of the Moon and planets, but no one had a clear understanding of the forces affecting them. In that year, Isaac Newton provided the key that unlocked the secrets of the heavens. He knew that a net force had to be acting on the Moon. If it were not, the Moon would move in a straight-line path rather than in its almost circular orbit around Earth. Newton reasoned that it was the same kind of force that attracted objects—such as apples—close to the surface of the Earth. He called it the force of gravity.</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In 1687 Newton published his work on the law of universal gravitation. </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Image credit: </a:t>
            </a:r>
          </a:p>
          <a:p>
            <a:r>
              <a:rPr lang="en-US" sz="1200" kern="1200" dirty="0">
                <a:solidFill>
                  <a:schemeClr val="tx1"/>
                </a:solidFill>
                <a:effectLst/>
                <a:latin typeface="+mn-lt"/>
                <a:ea typeface="+mn-ea"/>
                <a:cs typeface="+mn-cs"/>
              </a:rPr>
              <a:t>https://commons.wikimedia.org/wiki/File%3ANasa_earth.jpg</a:t>
            </a:r>
          </a:p>
          <a:p>
            <a:r>
              <a:rPr lang="en-US" sz="1200" kern="1200" dirty="0">
                <a:solidFill>
                  <a:schemeClr val="tx1"/>
                </a:solidFill>
                <a:effectLst/>
                <a:latin typeface="+mn-lt"/>
                <a:ea typeface="+mn-ea"/>
                <a:cs typeface="+mn-cs"/>
              </a:rPr>
              <a:t>By NASA ESA (http://www.nasa.gov/) [Public domain], via Wikimedia Commons</a:t>
            </a:r>
          </a:p>
          <a:p>
            <a:endParaRPr lang="en-US" dirty="0"/>
          </a:p>
        </p:txBody>
      </p:sp>
      <p:sp>
        <p:nvSpPr>
          <p:cNvPr id="4" name="Slide Number Placeholder 3"/>
          <p:cNvSpPr>
            <a:spLocks noGrp="1"/>
          </p:cNvSpPr>
          <p:nvPr>
            <p:ph type="sldNum" sz="quarter" idx="10"/>
          </p:nvPr>
        </p:nvSpPr>
        <p:spPr/>
        <p:txBody>
          <a:bodyPr/>
          <a:lstStyle/>
          <a:p>
            <a:fld id="{6E7E7F27-47DB-D94D-995F-E3088F8069A6}" type="slidenum">
              <a:rPr lang="en-US" smtClean="0"/>
              <a:t>47</a:t>
            </a:fld>
            <a:endParaRPr lang="en-US"/>
          </a:p>
        </p:txBody>
      </p:sp>
    </p:spTree>
    <p:extLst>
      <p:ext uri="{BB962C8B-B14F-4D97-AF65-F5344CB8AC3E}">
        <p14:creationId xmlns:p14="http://schemas.microsoft.com/office/powerpoint/2010/main" val="201070858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If two particles with masses </a:t>
            </a:r>
            <a:r>
              <a:rPr lang="en-US" sz="1200" i="1" kern="1200" dirty="0">
                <a:solidFill>
                  <a:schemeClr val="tx1"/>
                </a:solidFill>
                <a:effectLst/>
                <a:latin typeface="+mn-lt"/>
                <a:ea typeface="+mn-ea"/>
                <a:cs typeface="+mn-cs"/>
              </a:rPr>
              <a:t>m</a:t>
            </a:r>
            <a:r>
              <a:rPr lang="en-US" sz="1200" kern="1200" baseline="-25000" dirty="0">
                <a:solidFill>
                  <a:schemeClr val="tx1"/>
                </a:solidFill>
                <a:effectLst/>
                <a:latin typeface="+mn-lt"/>
                <a:ea typeface="+mn-ea"/>
                <a:cs typeface="+mn-cs"/>
              </a:rPr>
              <a:t>1</a:t>
            </a:r>
            <a:r>
              <a:rPr lang="en-US" sz="1200" kern="1200" dirty="0">
                <a:solidFill>
                  <a:schemeClr val="tx1"/>
                </a:solidFill>
                <a:effectLst/>
                <a:latin typeface="+mn-lt"/>
                <a:ea typeface="+mn-ea"/>
                <a:cs typeface="+mn-cs"/>
              </a:rPr>
              <a:t> and </a:t>
            </a:r>
            <a:r>
              <a:rPr lang="en-US" sz="1200" i="1" kern="1200" dirty="0">
                <a:solidFill>
                  <a:schemeClr val="tx1"/>
                </a:solidFill>
                <a:effectLst/>
                <a:latin typeface="+mn-lt"/>
                <a:ea typeface="+mn-ea"/>
                <a:cs typeface="+mn-cs"/>
              </a:rPr>
              <a:t>m</a:t>
            </a:r>
            <a:r>
              <a:rPr lang="en-US" sz="1200" kern="1200" baseline="-25000" dirty="0">
                <a:solidFill>
                  <a:schemeClr val="tx1"/>
                </a:solidFill>
                <a:effectLst/>
                <a:latin typeface="+mn-lt"/>
                <a:ea typeface="+mn-ea"/>
                <a:cs typeface="+mn-cs"/>
              </a:rPr>
              <a:t>2</a:t>
            </a:r>
            <a:r>
              <a:rPr lang="en-US" sz="1200" kern="1200" dirty="0">
                <a:solidFill>
                  <a:schemeClr val="tx1"/>
                </a:solidFill>
                <a:effectLst/>
                <a:latin typeface="+mn-lt"/>
                <a:ea typeface="+mn-ea"/>
                <a:cs typeface="+mn-cs"/>
              </a:rPr>
              <a:t> are separated by a distance </a:t>
            </a:r>
            <a:r>
              <a:rPr lang="en-US" sz="1200" i="1" kern="1200" dirty="0">
                <a:solidFill>
                  <a:schemeClr val="tx1"/>
                </a:solidFill>
                <a:effectLst/>
                <a:latin typeface="+mn-lt"/>
                <a:ea typeface="+mn-ea"/>
                <a:cs typeface="+mn-cs"/>
              </a:rPr>
              <a:t>r, </a:t>
            </a:r>
            <a:r>
              <a:rPr lang="en-US" sz="1200" kern="1200" dirty="0">
                <a:solidFill>
                  <a:schemeClr val="tx1"/>
                </a:solidFill>
                <a:effectLst/>
                <a:latin typeface="+mn-lt"/>
                <a:ea typeface="+mn-ea"/>
                <a:cs typeface="+mn-cs"/>
              </a:rPr>
              <a:t>a gravitational force </a:t>
            </a:r>
            <a:r>
              <a:rPr lang="en-US" sz="1200" i="1" kern="1200" dirty="0">
                <a:solidFill>
                  <a:schemeClr val="tx1"/>
                </a:solidFill>
                <a:effectLst/>
                <a:latin typeface="+mn-lt"/>
                <a:ea typeface="+mn-ea"/>
                <a:cs typeface="+mn-cs"/>
              </a:rPr>
              <a:t>F </a:t>
            </a:r>
            <a:r>
              <a:rPr lang="en-US" sz="1200" kern="1200" dirty="0">
                <a:solidFill>
                  <a:schemeClr val="tx1"/>
                </a:solidFill>
                <a:effectLst/>
                <a:latin typeface="+mn-lt"/>
                <a:ea typeface="+mn-ea"/>
                <a:cs typeface="+mn-cs"/>
              </a:rPr>
              <a:t>acts along a line joining them, with magnitude given by the equation shown, where </a:t>
            </a:r>
            <a:r>
              <a:rPr lang="en-US" sz="1200" i="1" kern="1200" dirty="0">
                <a:solidFill>
                  <a:schemeClr val="tx1"/>
                </a:solidFill>
                <a:effectLst/>
                <a:latin typeface="+mn-lt"/>
                <a:ea typeface="+mn-ea"/>
                <a:cs typeface="+mn-cs"/>
              </a:rPr>
              <a:t>G </a:t>
            </a:r>
            <a:r>
              <a:rPr lang="en-US" sz="1200" kern="1200" dirty="0">
                <a:solidFill>
                  <a:schemeClr val="tx1"/>
                </a:solidFill>
                <a:effectLst/>
                <a:latin typeface="+mn-lt"/>
                <a:ea typeface="+mn-ea"/>
                <a:cs typeface="+mn-cs"/>
              </a:rPr>
              <a:t>is a constant of proportionality called the </a:t>
            </a:r>
            <a:r>
              <a:rPr lang="en-US" sz="1200" b="1" kern="1200" dirty="0">
                <a:solidFill>
                  <a:schemeClr val="tx1"/>
                </a:solidFill>
                <a:effectLst/>
                <a:latin typeface="+mn-lt"/>
                <a:ea typeface="+mn-ea"/>
                <a:cs typeface="+mn-cs"/>
              </a:rPr>
              <a:t>constant of universal gravitation. </a:t>
            </a:r>
            <a:r>
              <a:rPr lang="en-US" sz="1200" kern="1200" dirty="0">
                <a:solidFill>
                  <a:schemeClr val="tx1"/>
                </a:solidFill>
                <a:effectLst/>
                <a:latin typeface="+mn-lt"/>
                <a:ea typeface="+mn-ea"/>
                <a:cs typeface="+mn-cs"/>
              </a:rPr>
              <a:t>The gravitational force is always attractive.</a:t>
            </a:r>
          </a:p>
          <a:p>
            <a:endParaRPr lang="en-US" sz="1200"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This force law is an example of an </a:t>
            </a:r>
            <a:r>
              <a:rPr lang="en-US" sz="1200" b="1" kern="1200" dirty="0">
                <a:solidFill>
                  <a:schemeClr val="tx1"/>
                </a:solidFill>
                <a:effectLst/>
                <a:latin typeface="+mn-lt"/>
                <a:ea typeface="+mn-ea"/>
                <a:cs typeface="+mn-cs"/>
              </a:rPr>
              <a:t>inverse-square law, </a:t>
            </a:r>
            <a:r>
              <a:rPr lang="en-US" sz="1200" kern="1200" dirty="0">
                <a:solidFill>
                  <a:schemeClr val="tx1"/>
                </a:solidFill>
                <a:effectLst/>
                <a:latin typeface="+mn-lt"/>
                <a:ea typeface="+mn-ea"/>
                <a:cs typeface="+mn-cs"/>
              </a:rPr>
              <a:t>in that it varies as one over the square of the distance between particles.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From Newton’s third law, we know that the force exerted by </a:t>
            </a:r>
            <a:r>
              <a:rPr lang="en-US" sz="1200" i="1" kern="1200" dirty="0">
                <a:solidFill>
                  <a:schemeClr val="tx1"/>
                </a:solidFill>
                <a:effectLst/>
                <a:latin typeface="+mn-lt"/>
                <a:ea typeface="+mn-ea"/>
                <a:cs typeface="+mn-cs"/>
              </a:rPr>
              <a:t>m</a:t>
            </a:r>
            <a:r>
              <a:rPr lang="en-US" sz="1200" kern="1200" baseline="-25000" dirty="0">
                <a:solidFill>
                  <a:schemeClr val="tx1"/>
                </a:solidFill>
                <a:effectLst/>
                <a:latin typeface="+mn-lt"/>
                <a:ea typeface="+mn-ea"/>
                <a:cs typeface="+mn-cs"/>
              </a:rPr>
              <a:t>1</a:t>
            </a:r>
            <a:r>
              <a:rPr lang="en-US" sz="1200" kern="1200" dirty="0">
                <a:solidFill>
                  <a:schemeClr val="tx1"/>
                </a:solidFill>
                <a:effectLst/>
                <a:latin typeface="+mn-lt"/>
                <a:ea typeface="+mn-ea"/>
                <a:cs typeface="+mn-cs"/>
              </a:rPr>
              <a:t> on </a:t>
            </a:r>
            <a:r>
              <a:rPr lang="en-US" sz="1200" i="1" kern="1200" dirty="0">
                <a:solidFill>
                  <a:schemeClr val="tx1"/>
                </a:solidFill>
                <a:effectLst/>
                <a:latin typeface="+mn-lt"/>
                <a:ea typeface="+mn-ea"/>
                <a:cs typeface="+mn-cs"/>
              </a:rPr>
              <a:t>m</a:t>
            </a:r>
            <a:r>
              <a:rPr lang="en-US" sz="1200" kern="1200" baseline="-25000" dirty="0">
                <a:solidFill>
                  <a:schemeClr val="tx1"/>
                </a:solidFill>
                <a:effectLst/>
                <a:latin typeface="+mn-lt"/>
                <a:ea typeface="+mn-ea"/>
                <a:cs typeface="+mn-cs"/>
              </a:rPr>
              <a:t>2</a:t>
            </a:r>
            <a:r>
              <a:rPr lang="en-US" sz="1200" kern="1200" dirty="0">
                <a:solidFill>
                  <a:schemeClr val="tx1"/>
                </a:solidFill>
                <a:effectLst/>
                <a:latin typeface="+mn-lt"/>
                <a:ea typeface="+mn-ea"/>
                <a:cs typeface="+mn-cs"/>
              </a:rPr>
              <a:t>, designated </a:t>
            </a:r>
            <a:r>
              <a:rPr lang="en-US" sz="1200" b="1" kern="1200" dirty="0">
                <a:solidFill>
                  <a:schemeClr val="tx1"/>
                </a:solidFill>
                <a:effectLst/>
                <a:latin typeface="+mn-lt"/>
                <a:ea typeface="+mn-ea"/>
                <a:cs typeface="+mn-cs"/>
              </a:rPr>
              <a:t>F</a:t>
            </a:r>
            <a:r>
              <a:rPr lang="en-US" sz="1200" kern="1200" baseline="-25000" dirty="0">
                <a:solidFill>
                  <a:schemeClr val="tx1"/>
                </a:solidFill>
                <a:effectLst/>
                <a:latin typeface="+mn-lt"/>
                <a:ea typeface="+mn-ea"/>
                <a:cs typeface="+mn-cs"/>
              </a:rPr>
              <a:t>12</a:t>
            </a:r>
            <a:r>
              <a:rPr lang="en-US" sz="1200" kern="1200" dirty="0">
                <a:solidFill>
                  <a:schemeClr val="tx1"/>
                </a:solidFill>
                <a:effectLst/>
                <a:latin typeface="+mn-lt"/>
                <a:ea typeface="+mn-ea"/>
                <a:cs typeface="+mn-cs"/>
              </a:rPr>
              <a:t> in the figure, is equal in magnitude but opposite in direction to the force </a:t>
            </a:r>
            <a:r>
              <a:rPr lang="en-US" sz="1200" b="1" kern="1200" dirty="0">
                <a:solidFill>
                  <a:schemeClr val="tx1"/>
                </a:solidFill>
                <a:effectLst/>
                <a:latin typeface="+mn-lt"/>
                <a:ea typeface="+mn-ea"/>
                <a:cs typeface="+mn-cs"/>
              </a:rPr>
              <a:t>F</a:t>
            </a:r>
            <a:r>
              <a:rPr lang="en-US" sz="1200" kern="1200" baseline="-25000" dirty="0">
                <a:solidFill>
                  <a:schemeClr val="tx1"/>
                </a:solidFill>
                <a:effectLst/>
                <a:latin typeface="+mn-lt"/>
                <a:ea typeface="+mn-ea"/>
                <a:cs typeface="+mn-cs"/>
              </a:rPr>
              <a:t>21</a:t>
            </a:r>
            <a:r>
              <a:rPr lang="en-US" sz="1200" kern="1200" dirty="0">
                <a:solidFill>
                  <a:schemeClr val="tx1"/>
                </a:solidFill>
                <a:effectLst/>
                <a:latin typeface="+mn-lt"/>
                <a:ea typeface="+mn-ea"/>
                <a:cs typeface="+mn-cs"/>
              </a:rPr>
              <a:t> exerted by </a:t>
            </a:r>
            <a:r>
              <a:rPr lang="en-US" sz="1200" i="1" kern="1200" dirty="0">
                <a:solidFill>
                  <a:schemeClr val="tx1"/>
                </a:solidFill>
                <a:effectLst/>
                <a:latin typeface="+mn-lt"/>
                <a:ea typeface="+mn-ea"/>
                <a:cs typeface="+mn-cs"/>
              </a:rPr>
              <a:t>m</a:t>
            </a:r>
            <a:r>
              <a:rPr lang="en-US" sz="1200" kern="1200" baseline="-25000" dirty="0">
                <a:solidFill>
                  <a:schemeClr val="tx1"/>
                </a:solidFill>
                <a:effectLst/>
                <a:latin typeface="+mn-lt"/>
                <a:ea typeface="+mn-ea"/>
                <a:cs typeface="+mn-cs"/>
              </a:rPr>
              <a:t>2</a:t>
            </a:r>
            <a:r>
              <a:rPr lang="en-US" sz="1200" kern="1200" dirty="0">
                <a:solidFill>
                  <a:schemeClr val="tx1"/>
                </a:solidFill>
                <a:effectLst/>
                <a:latin typeface="+mn-lt"/>
                <a:ea typeface="+mn-ea"/>
                <a:cs typeface="+mn-cs"/>
              </a:rPr>
              <a:t> on </a:t>
            </a:r>
            <a:r>
              <a:rPr lang="en-US" sz="1200" i="1" kern="1200" dirty="0">
                <a:solidFill>
                  <a:schemeClr val="tx1"/>
                </a:solidFill>
                <a:effectLst/>
                <a:latin typeface="+mn-lt"/>
                <a:ea typeface="+mn-ea"/>
                <a:cs typeface="+mn-cs"/>
              </a:rPr>
              <a:t>m</a:t>
            </a:r>
            <a:r>
              <a:rPr lang="en-US" sz="1200" kern="1200" baseline="-25000" dirty="0">
                <a:solidFill>
                  <a:schemeClr val="tx1"/>
                </a:solidFill>
                <a:effectLst/>
                <a:latin typeface="+mn-lt"/>
                <a:ea typeface="+mn-ea"/>
                <a:cs typeface="+mn-cs"/>
              </a:rPr>
              <a:t>1</a:t>
            </a:r>
            <a:r>
              <a:rPr lang="en-US" sz="1200" kern="1200" dirty="0">
                <a:solidFill>
                  <a:schemeClr val="tx1"/>
                </a:solidFill>
                <a:effectLst/>
                <a:latin typeface="+mn-lt"/>
                <a:ea typeface="+mn-ea"/>
                <a:cs typeface="+mn-cs"/>
              </a:rPr>
              <a:t>, forming an action–reaction pair.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Another important fact is that [click to show text] </a:t>
            </a:r>
            <a:r>
              <a:rPr lang="en-US" sz="1200" b="1" kern="1200" dirty="0">
                <a:solidFill>
                  <a:schemeClr val="tx1"/>
                </a:solidFill>
                <a:effectLst/>
                <a:latin typeface="+mn-lt"/>
                <a:ea typeface="+mn-ea"/>
                <a:cs typeface="+mn-cs"/>
              </a:rPr>
              <a:t>the gravitational force exerted by a uniform sphere on a particle outside the sphere is the same as the force exerted if the entire mass of the sphere were concentrated at its center. </a:t>
            </a:r>
            <a:r>
              <a:rPr lang="en-US" sz="1200" kern="1200" dirty="0">
                <a:solidFill>
                  <a:schemeClr val="tx1"/>
                </a:solidFill>
                <a:effectLst/>
                <a:latin typeface="+mn-lt"/>
                <a:ea typeface="+mn-ea"/>
                <a:cs typeface="+mn-cs"/>
              </a:rPr>
              <a:t>This is called Gauss’s law, after the German mathematician and astronomer Karl Friedrich Gauss, and is also true of electric fields, which we will encounter in Topic 15. Gauss’s law is a mathematical result, true because the force falls off as an inverse square of the separation between the particles. </a:t>
            </a:r>
            <a:endParaRPr lang="en-US" dirty="0"/>
          </a:p>
        </p:txBody>
      </p:sp>
      <p:sp>
        <p:nvSpPr>
          <p:cNvPr id="4" name="Slide Number Placeholder 3"/>
          <p:cNvSpPr>
            <a:spLocks noGrp="1"/>
          </p:cNvSpPr>
          <p:nvPr>
            <p:ph type="sldNum" sz="quarter" idx="10"/>
          </p:nvPr>
        </p:nvSpPr>
        <p:spPr/>
        <p:txBody>
          <a:bodyPr/>
          <a:lstStyle/>
          <a:p>
            <a:fld id="{6E7E7F27-47DB-D94D-995F-E3088F8069A6}" type="slidenum">
              <a:rPr lang="en-US" smtClean="0"/>
              <a:t>48</a:t>
            </a:fld>
            <a:endParaRPr lang="en-US"/>
          </a:p>
        </p:txBody>
      </p:sp>
    </p:spTree>
    <p:extLst>
      <p:ext uri="{BB962C8B-B14F-4D97-AF65-F5344CB8AC3E}">
        <p14:creationId xmlns:p14="http://schemas.microsoft.com/office/powerpoint/2010/main" val="217096240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kern="1200" dirty="0">
                <a:solidFill>
                  <a:schemeClr val="tx1"/>
                </a:solidFill>
                <a:effectLst/>
                <a:latin typeface="+mn-lt"/>
                <a:ea typeface="+mn-ea"/>
                <a:cs typeface="+mn-cs"/>
              </a:rPr>
              <a:t>Near the surface of the Earth, the expression </a:t>
            </a:r>
            <a:r>
              <a:rPr lang="en-US" sz="1200" i="1" kern="1200" dirty="0">
                <a:solidFill>
                  <a:schemeClr val="tx1"/>
                </a:solidFill>
                <a:effectLst/>
                <a:latin typeface="+mn-lt"/>
                <a:ea typeface="+mn-ea"/>
                <a:cs typeface="+mn-cs"/>
              </a:rPr>
              <a:t>F </a:t>
            </a:r>
            <a:r>
              <a:rPr lang="en-US" sz="1200"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mg </a:t>
            </a:r>
            <a:r>
              <a:rPr lang="en-US" sz="1200" kern="1200" dirty="0">
                <a:solidFill>
                  <a:schemeClr val="tx1"/>
                </a:solidFill>
                <a:effectLst/>
                <a:latin typeface="+mn-lt"/>
                <a:ea typeface="+mn-ea"/>
                <a:cs typeface="+mn-cs"/>
              </a:rPr>
              <a:t>is valid. but you should be aware that the free-fall acceleration </a:t>
            </a:r>
            <a:r>
              <a:rPr lang="en-US" sz="1200" i="1" kern="1200" dirty="0">
                <a:solidFill>
                  <a:schemeClr val="tx1"/>
                </a:solidFill>
                <a:effectLst/>
                <a:latin typeface="+mn-lt"/>
                <a:ea typeface="+mn-ea"/>
                <a:cs typeface="+mn-cs"/>
              </a:rPr>
              <a:t>g </a:t>
            </a:r>
            <a:r>
              <a:rPr lang="en-US" sz="1200" kern="1200" dirty="0">
                <a:solidFill>
                  <a:schemeClr val="tx1"/>
                </a:solidFill>
                <a:effectLst/>
                <a:latin typeface="+mn-lt"/>
                <a:ea typeface="+mn-ea"/>
                <a:cs typeface="+mn-cs"/>
              </a:rPr>
              <a:t>varies considerably with altitude above the Earth, as you can see in the table. </a:t>
            </a:r>
            <a:endParaRPr lang="en-US" dirty="0"/>
          </a:p>
        </p:txBody>
      </p:sp>
      <p:sp>
        <p:nvSpPr>
          <p:cNvPr id="4" name="Slide Number Placeholder 3"/>
          <p:cNvSpPr>
            <a:spLocks noGrp="1"/>
          </p:cNvSpPr>
          <p:nvPr>
            <p:ph type="sldNum" sz="quarter" idx="10"/>
          </p:nvPr>
        </p:nvSpPr>
        <p:spPr/>
        <p:txBody>
          <a:bodyPr/>
          <a:lstStyle/>
          <a:p>
            <a:fld id="{6E7E7F27-47DB-D94D-995F-E3088F8069A6}" type="slidenum">
              <a:rPr lang="en-US" smtClean="0"/>
              <a:t>49</a:t>
            </a:fld>
            <a:endParaRPr lang="en-US"/>
          </a:p>
        </p:txBody>
      </p:sp>
    </p:spTree>
    <p:extLst>
      <p:ext uri="{BB962C8B-B14F-4D97-AF65-F5344CB8AC3E}">
        <p14:creationId xmlns:p14="http://schemas.microsoft.com/office/powerpoint/2010/main" val="43396654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Take a moment to come up with an answer, share with a classmate, and I’ll interrupt the discussions to hear what you decided in about 2 minutes. Be ready to share.</a:t>
            </a:r>
          </a:p>
          <a:p>
            <a:endParaRPr lang="is-IS" sz="1200" b="1"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b="1" dirty="0"/>
              <a:t>Answer: </a:t>
            </a:r>
            <a:r>
              <a:rPr lang="en-US" altLang="en-US" sz="1200" dirty="0"/>
              <a:t>Statements b and c are false.</a:t>
            </a:r>
          </a:p>
          <a:p>
            <a:endParaRPr lang="en-US" b="1" dirty="0"/>
          </a:p>
          <a:p>
            <a:r>
              <a:rPr lang="en-US" b="1" dirty="0"/>
              <a:t>Reasoning:</a:t>
            </a:r>
            <a:r>
              <a:rPr lang="en-US" sz="1200" b="0" i="0" u="none" strike="noStrike" kern="1200" baseline="0" dirty="0">
                <a:solidFill>
                  <a:schemeClr val="tx1"/>
                </a:solidFill>
                <a:latin typeface="+mn-lt"/>
                <a:ea typeface="+mn-ea"/>
                <a:cs typeface="+mn-cs"/>
              </a:rPr>
              <a:t> According to Newton’s law of universal gravitation, the force between the ball and the Earth depends on the product of their masses, so both forces, that of the ball on the Earth, and that of the Earth on the ball, are equal in magnitude. This follows also, of course, from Newton’s third law. The ball has large motion compared to the Earth because, according to Newton’s second law, the force gives a much greater acceleration to the small mass of the ball.</a:t>
            </a:r>
            <a:endParaRPr lang="en-US" b="1" dirty="0"/>
          </a:p>
        </p:txBody>
      </p:sp>
      <p:sp>
        <p:nvSpPr>
          <p:cNvPr id="4" name="Slide Number Placeholder 3"/>
          <p:cNvSpPr>
            <a:spLocks noGrp="1"/>
          </p:cNvSpPr>
          <p:nvPr>
            <p:ph type="sldNum" sz="quarter" idx="10"/>
          </p:nvPr>
        </p:nvSpPr>
        <p:spPr/>
        <p:txBody>
          <a:bodyPr/>
          <a:lstStyle/>
          <a:p>
            <a:fld id="{6E7E7F27-47DB-D94D-995F-E3088F8069A6}" type="slidenum">
              <a:rPr lang="en-US" smtClean="0"/>
              <a:t>50</a:t>
            </a:fld>
            <a:endParaRPr lang="en-US"/>
          </a:p>
        </p:txBody>
      </p:sp>
    </p:spTree>
    <p:extLst>
      <p:ext uri="{BB962C8B-B14F-4D97-AF65-F5344CB8AC3E}">
        <p14:creationId xmlns:p14="http://schemas.microsoft.com/office/powerpoint/2010/main" val="11455259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When we studied linear motion, we needed to understand the concepts of </a:t>
            </a:r>
            <a:r>
              <a:rPr lang="en-US" sz="1200" i="1" kern="1200" dirty="0">
                <a:solidFill>
                  <a:schemeClr val="tx1"/>
                </a:solidFill>
                <a:effectLst/>
                <a:latin typeface="+mn-lt"/>
                <a:ea typeface="+mn-ea"/>
                <a:cs typeface="+mn-cs"/>
              </a:rPr>
              <a:t>displacement </a:t>
            </a:r>
            <a:r>
              <a:rPr lang="en-US" sz="1200" kern="1200" dirty="0">
                <a:solidFill>
                  <a:schemeClr val="tx1"/>
                </a:solidFill>
                <a:effectLst/>
                <a:latin typeface="+mn-lt"/>
                <a:ea typeface="+mn-ea"/>
                <a:cs typeface="+mn-cs"/>
                <a:sym typeface="Symbol" panose="05050102010706020507" pitchFamily="18" charset="2"/>
              </a:rPr>
              <a:t></a:t>
            </a:r>
            <a:r>
              <a:rPr lang="en-US" sz="1200" i="1" kern="1200" dirty="0">
                <a:solidFill>
                  <a:schemeClr val="tx1"/>
                </a:solidFill>
                <a:effectLst/>
                <a:latin typeface="+mn-lt"/>
                <a:ea typeface="+mn-ea"/>
                <a:cs typeface="+mn-cs"/>
              </a:rPr>
              <a:t>x, velocity v, </a:t>
            </a:r>
            <a:r>
              <a:rPr lang="en-US" sz="1200" kern="1200" dirty="0">
                <a:solidFill>
                  <a:schemeClr val="tx1"/>
                </a:solidFill>
                <a:effectLst/>
                <a:latin typeface="+mn-lt"/>
                <a:ea typeface="+mn-ea"/>
                <a:cs typeface="+mn-cs"/>
              </a:rPr>
              <a:t>and </a:t>
            </a:r>
            <a:r>
              <a:rPr lang="en-US" sz="1200" i="1" kern="1200" dirty="0">
                <a:solidFill>
                  <a:schemeClr val="tx1"/>
                </a:solidFill>
                <a:effectLst/>
                <a:latin typeface="+mn-lt"/>
                <a:ea typeface="+mn-ea"/>
                <a:cs typeface="+mn-cs"/>
              </a:rPr>
              <a:t>acceleration a. </a:t>
            </a:r>
            <a:r>
              <a:rPr lang="en-US" sz="1200" kern="1200" dirty="0">
                <a:solidFill>
                  <a:schemeClr val="tx1"/>
                </a:solidFill>
                <a:effectLst/>
                <a:latin typeface="+mn-lt"/>
                <a:ea typeface="+mn-ea"/>
                <a:cs typeface="+mn-cs"/>
              </a:rPr>
              <a:t>Each of these has its analog in rotational motion: </a:t>
            </a:r>
            <a:r>
              <a:rPr lang="en-US" sz="1200" i="1" kern="1200" dirty="0">
                <a:solidFill>
                  <a:schemeClr val="tx1"/>
                </a:solidFill>
                <a:effectLst/>
                <a:latin typeface="+mn-lt"/>
                <a:ea typeface="+mn-ea"/>
                <a:cs typeface="+mn-cs"/>
              </a:rPr>
              <a:t>angular displacement </a:t>
            </a:r>
            <a:r>
              <a:rPr lang="en-US" sz="1200" kern="1200" dirty="0">
                <a:solidFill>
                  <a:schemeClr val="tx1"/>
                </a:solidFill>
                <a:effectLst/>
                <a:latin typeface="+mn-lt"/>
                <a:ea typeface="+mn-ea"/>
                <a:cs typeface="+mn-cs"/>
                <a:sym typeface="Symbol" panose="05050102010706020507" pitchFamily="18" charset="2"/>
              </a:rPr>
              <a:t></a:t>
            </a:r>
            <a:r>
              <a:rPr lang="en-US" sz="1200"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angular velocity </a:t>
            </a:r>
            <a:r>
              <a:rPr lang="en-US" sz="1200" kern="1200" dirty="0">
                <a:solidFill>
                  <a:schemeClr val="tx1"/>
                </a:solidFill>
                <a:effectLst/>
                <a:latin typeface="+mn-lt"/>
                <a:ea typeface="+mn-ea"/>
                <a:cs typeface="+mn-cs"/>
                <a:sym typeface="Symbol" panose="05050102010706020507" pitchFamily="18" charset="2"/>
              </a:rPr>
              <a:t></a:t>
            </a:r>
            <a:r>
              <a:rPr lang="en-US" sz="1200" kern="1200" dirty="0">
                <a:solidFill>
                  <a:schemeClr val="tx1"/>
                </a:solidFill>
                <a:effectLst/>
                <a:latin typeface="+mn-lt"/>
                <a:ea typeface="+mn-ea"/>
                <a:cs typeface="+mn-cs"/>
              </a:rPr>
              <a:t>, and </a:t>
            </a:r>
            <a:r>
              <a:rPr lang="en-US" sz="1200" i="1" kern="1200" dirty="0">
                <a:solidFill>
                  <a:schemeClr val="tx1"/>
                </a:solidFill>
                <a:effectLst/>
                <a:latin typeface="+mn-lt"/>
                <a:ea typeface="+mn-ea"/>
                <a:cs typeface="+mn-cs"/>
              </a:rPr>
              <a:t>angular acceleration </a:t>
            </a:r>
            <a:r>
              <a:rPr lang="en-US" sz="1200" kern="1200" dirty="0">
                <a:solidFill>
                  <a:schemeClr val="tx1"/>
                </a:solidFill>
                <a:effectLst/>
                <a:latin typeface="+mn-lt"/>
                <a:ea typeface="+mn-ea"/>
                <a:cs typeface="+mn-cs"/>
                <a:sym typeface="Symbol" panose="05050102010706020507" pitchFamily="18" charset="2"/>
              </a:rPr>
              <a:t></a:t>
            </a:r>
            <a:r>
              <a:rPr lang="en-US" sz="1200" kern="1200" dirty="0">
                <a:solidFill>
                  <a:schemeClr val="tx1"/>
                </a:solidFill>
                <a:effectLst/>
                <a:latin typeface="+mn-lt"/>
                <a:ea typeface="+mn-ea"/>
                <a:cs typeface="+mn-cs"/>
              </a:rPr>
              <a:t>.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First, let’s look at some fundamental ideas. [click</a:t>
            </a:r>
            <a:r>
              <a:rPr lang="en-US" sz="1200" kern="1200" baseline="0" dirty="0">
                <a:solidFill>
                  <a:schemeClr val="tx1"/>
                </a:solidFill>
                <a:effectLst/>
                <a:latin typeface="+mn-lt"/>
                <a:ea typeface="+mn-ea"/>
                <a:cs typeface="+mn-cs"/>
              </a:rPr>
              <a:t> to show equation] </a:t>
            </a:r>
            <a:r>
              <a:rPr lang="en-US" sz="1200" kern="1200" dirty="0">
                <a:solidFill>
                  <a:schemeClr val="tx1"/>
                </a:solidFill>
                <a:effectLst/>
                <a:latin typeface="+mn-lt"/>
                <a:ea typeface="+mn-ea"/>
                <a:cs typeface="+mn-cs"/>
              </a:rPr>
              <a:t>You know that the distance </a:t>
            </a:r>
            <a:r>
              <a:rPr lang="en-US" sz="1200" i="1" kern="1200" dirty="0">
                <a:solidFill>
                  <a:schemeClr val="tx1"/>
                </a:solidFill>
                <a:effectLst/>
                <a:latin typeface="+mn-lt"/>
                <a:ea typeface="+mn-ea"/>
                <a:cs typeface="+mn-cs"/>
              </a:rPr>
              <a:t>s </a:t>
            </a:r>
            <a:r>
              <a:rPr lang="en-US" sz="1200" kern="1200" dirty="0">
                <a:solidFill>
                  <a:schemeClr val="tx1"/>
                </a:solidFill>
                <a:effectLst/>
                <a:latin typeface="+mn-lt"/>
                <a:ea typeface="+mn-ea"/>
                <a:cs typeface="+mn-cs"/>
              </a:rPr>
              <a:t>around a circle is given by 2</a:t>
            </a:r>
            <a:r>
              <a:rPr lang="en-US" sz="1200" kern="1200" dirty="0">
                <a:solidFill>
                  <a:schemeClr val="tx1"/>
                </a:solidFill>
                <a:effectLst/>
                <a:latin typeface="+mn-lt"/>
                <a:ea typeface="+mn-ea"/>
                <a:cs typeface="+mn-cs"/>
                <a:sym typeface="Symbol" panose="05050102010706020507" pitchFamily="18" charset="2"/>
              </a:rPr>
              <a:t></a:t>
            </a:r>
            <a:r>
              <a:rPr lang="en-US" sz="1200" i="1" kern="1200" dirty="0">
                <a:solidFill>
                  <a:schemeClr val="tx1"/>
                </a:solidFill>
                <a:effectLst/>
                <a:latin typeface="+mn-lt"/>
                <a:ea typeface="+mn-ea"/>
                <a:cs typeface="+mn-cs"/>
              </a:rPr>
              <a:t>r</a:t>
            </a:r>
            <a:r>
              <a:rPr lang="en-US" sz="1200" kern="1200" dirty="0">
                <a:solidFill>
                  <a:schemeClr val="tx1"/>
                </a:solidFill>
                <a:effectLst/>
                <a:latin typeface="+mn-lt"/>
                <a:ea typeface="+mn-ea"/>
                <a:cs typeface="+mn-cs"/>
              </a:rPr>
              <a:t>, where </a:t>
            </a:r>
            <a:r>
              <a:rPr lang="en-US" sz="1200" i="1" kern="1200" dirty="0">
                <a:solidFill>
                  <a:schemeClr val="tx1"/>
                </a:solidFill>
                <a:effectLst/>
                <a:latin typeface="+mn-lt"/>
                <a:ea typeface="+mn-ea"/>
                <a:cs typeface="+mn-cs"/>
              </a:rPr>
              <a:t>r </a:t>
            </a:r>
            <a:r>
              <a:rPr lang="en-US" sz="1200" kern="1200" dirty="0">
                <a:solidFill>
                  <a:schemeClr val="tx1"/>
                </a:solidFill>
                <a:effectLst/>
                <a:latin typeface="+mn-lt"/>
                <a:ea typeface="+mn-ea"/>
                <a:cs typeface="+mn-cs"/>
              </a:rPr>
              <a:t>is the radius of the circle. Dividing both sides by </a:t>
            </a:r>
            <a:r>
              <a:rPr lang="en-US" sz="1200" i="1" kern="1200" dirty="0">
                <a:solidFill>
                  <a:schemeClr val="tx1"/>
                </a:solidFill>
                <a:effectLst/>
                <a:latin typeface="+mn-lt"/>
                <a:ea typeface="+mn-ea"/>
                <a:cs typeface="+mn-cs"/>
              </a:rPr>
              <a:t>r </a:t>
            </a:r>
            <a:r>
              <a:rPr lang="en-US" sz="1200" kern="1200" dirty="0">
                <a:solidFill>
                  <a:schemeClr val="tx1"/>
                </a:solidFill>
                <a:effectLst/>
                <a:latin typeface="+mn-lt"/>
                <a:ea typeface="+mn-ea"/>
                <a:cs typeface="+mn-cs"/>
              </a:rPr>
              <a:t>results in the expression shown. Notice that this is a dimensionless quantity, since </a:t>
            </a:r>
            <a:r>
              <a:rPr lang="en-US" sz="1200" i="1" kern="1200" dirty="0">
                <a:solidFill>
                  <a:schemeClr val="tx1"/>
                </a:solidFill>
                <a:effectLst/>
                <a:latin typeface="+mn-lt"/>
                <a:ea typeface="+mn-ea"/>
                <a:cs typeface="+mn-cs"/>
              </a:rPr>
              <a:t>s </a:t>
            </a:r>
            <a:r>
              <a:rPr lang="en-US" sz="1200" kern="1200" dirty="0">
                <a:solidFill>
                  <a:schemeClr val="tx1"/>
                </a:solidFill>
                <a:effectLst/>
                <a:latin typeface="+mn-lt"/>
                <a:ea typeface="+mn-ea"/>
                <a:cs typeface="+mn-cs"/>
              </a:rPr>
              <a:t>and </a:t>
            </a:r>
            <a:r>
              <a:rPr lang="en-US" sz="1200" i="1" kern="1200" dirty="0">
                <a:solidFill>
                  <a:schemeClr val="tx1"/>
                </a:solidFill>
                <a:effectLst/>
                <a:latin typeface="+mn-lt"/>
                <a:ea typeface="+mn-ea"/>
                <a:cs typeface="+mn-cs"/>
              </a:rPr>
              <a:t>r </a:t>
            </a:r>
            <a:r>
              <a:rPr lang="en-US" sz="1200" kern="1200" dirty="0">
                <a:solidFill>
                  <a:schemeClr val="tx1"/>
                </a:solidFill>
                <a:effectLst/>
                <a:latin typeface="+mn-lt"/>
                <a:ea typeface="+mn-ea"/>
                <a:cs typeface="+mn-cs"/>
              </a:rPr>
              <a:t>have dimensions of length.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[click</a:t>
            </a:r>
            <a:r>
              <a:rPr lang="en-US" sz="1200" kern="1200" baseline="0" dirty="0">
                <a:solidFill>
                  <a:schemeClr val="tx1"/>
                </a:solidFill>
                <a:effectLst/>
                <a:latin typeface="+mn-lt"/>
                <a:ea typeface="+mn-ea"/>
                <a:cs typeface="+mn-cs"/>
              </a:rPr>
              <a:t> to show equations] </a:t>
            </a:r>
            <a:r>
              <a:rPr lang="en-US" sz="1200" kern="1200" dirty="0">
                <a:solidFill>
                  <a:schemeClr val="tx1"/>
                </a:solidFill>
                <a:effectLst/>
                <a:latin typeface="+mn-lt"/>
                <a:ea typeface="+mn-ea"/>
                <a:cs typeface="+mn-cs"/>
              </a:rPr>
              <a:t> 2</a:t>
            </a:r>
            <a:r>
              <a:rPr lang="en-US" sz="1200" kern="1200" dirty="0">
                <a:solidFill>
                  <a:schemeClr val="tx1"/>
                </a:solidFill>
                <a:effectLst/>
                <a:latin typeface="+mn-lt"/>
                <a:ea typeface="+mn-ea"/>
                <a:cs typeface="+mn-cs"/>
                <a:sym typeface="Symbol" panose="05050102010706020507" pitchFamily="18" charset="2"/>
              </a:rPr>
              <a:t> corresponds to </a:t>
            </a:r>
            <a:r>
              <a:rPr lang="en-US" sz="1200" kern="1200" dirty="0">
                <a:solidFill>
                  <a:schemeClr val="tx1"/>
                </a:solidFill>
                <a:effectLst/>
                <a:latin typeface="+mn-lt"/>
                <a:ea typeface="+mn-ea"/>
                <a:cs typeface="+mn-cs"/>
              </a:rPr>
              <a:t>360°, </a:t>
            </a:r>
            <a:r>
              <a:rPr lang="en-US" sz="1200" kern="1200" dirty="0">
                <a:solidFill>
                  <a:schemeClr val="tx1"/>
                </a:solidFill>
                <a:effectLst/>
                <a:latin typeface="+mn-lt"/>
                <a:ea typeface="+mn-ea"/>
                <a:cs typeface="+mn-cs"/>
                <a:sym typeface="Symbol" panose="05050102010706020507" pitchFamily="18" charset="2"/>
              </a:rPr>
              <a:t> to</a:t>
            </a:r>
            <a:r>
              <a:rPr lang="en-US" sz="1200" kern="1200" baseline="0" dirty="0">
                <a:solidFill>
                  <a:schemeClr val="tx1"/>
                </a:solidFill>
                <a:effectLst/>
                <a:latin typeface="+mn-lt"/>
                <a:ea typeface="+mn-ea"/>
                <a:cs typeface="+mn-cs"/>
                <a:sym typeface="Symbol" panose="05050102010706020507" pitchFamily="18" charset="2"/>
              </a:rPr>
              <a:t> </a:t>
            </a:r>
            <a:r>
              <a:rPr lang="en-US" sz="1200" kern="1200" dirty="0">
                <a:solidFill>
                  <a:schemeClr val="tx1"/>
                </a:solidFill>
                <a:effectLst/>
                <a:latin typeface="+mn-lt"/>
                <a:ea typeface="+mn-ea"/>
                <a:cs typeface="+mn-cs"/>
              </a:rPr>
              <a:t>180°, and </a:t>
            </a:r>
            <a:r>
              <a:rPr lang="en-US" sz="1200" kern="1200" dirty="0">
                <a:solidFill>
                  <a:schemeClr val="tx1"/>
                </a:solidFill>
                <a:effectLst/>
                <a:latin typeface="+mn-lt"/>
                <a:ea typeface="+mn-ea"/>
                <a:cs typeface="+mn-cs"/>
                <a:sym typeface="Symbol" panose="05050102010706020507" pitchFamily="18" charset="2"/>
              </a:rPr>
              <a:t></a:t>
            </a:r>
            <a:r>
              <a:rPr lang="en-US" sz="1200" kern="1200" dirty="0">
                <a:solidFill>
                  <a:schemeClr val="tx1"/>
                </a:solidFill>
                <a:effectLst/>
                <a:latin typeface="+mn-lt"/>
                <a:ea typeface="+mn-ea"/>
                <a:cs typeface="+mn-cs"/>
              </a:rPr>
              <a:t>/2 to 90°.</a:t>
            </a:r>
            <a:r>
              <a:rPr lang="en-US" sz="1200" kern="1200" baseline="0" dirty="0">
                <a:solidFill>
                  <a:schemeClr val="tx1"/>
                </a:solidFill>
                <a:effectLst/>
                <a:latin typeface="+mn-lt"/>
                <a:ea typeface="+mn-ea"/>
                <a:cs typeface="+mn-cs"/>
              </a:rPr>
              <a:t> Let’s introduce a new unit of angle measurement, the </a:t>
            </a:r>
            <a:r>
              <a:rPr lang="en-US" sz="1200" b="1" kern="1200" baseline="0" dirty="0">
                <a:solidFill>
                  <a:schemeClr val="tx1"/>
                </a:solidFill>
                <a:effectLst/>
                <a:latin typeface="+mn-lt"/>
                <a:ea typeface="+mn-ea"/>
                <a:cs typeface="+mn-cs"/>
              </a:rPr>
              <a:t>radian</a:t>
            </a:r>
            <a:r>
              <a:rPr lang="en-US" sz="1200" b="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[click</a:t>
            </a:r>
            <a:r>
              <a:rPr lang="en-US" sz="1200" kern="1200" baseline="0" dirty="0">
                <a:solidFill>
                  <a:schemeClr val="tx1"/>
                </a:solidFill>
                <a:effectLst/>
                <a:latin typeface="+mn-lt"/>
                <a:ea typeface="+mn-ea"/>
                <a:cs typeface="+mn-cs"/>
              </a:rPr>
              <a:t> to show equation] </a:t>
            </a:r>
            <a:r>
              <a:rPr lang="en-US" sz="1200" b="0" kern="1200" baseline="0" dirty="0">
                <a:solidFill>
                  <a:schemeClr val="tx1"/>
                </a:solidFill>
                <a:effectLst/>
                <a:latin typeface="+mn-lt"/>
                <a:ea typeface="+mn-ea"/>
                <a:cs typeface="+mn-cs"/>
              </a:rPr>
              <a:t>where </a:t>
            </a:r>
            <a:r>
              <a:rPr lang="en-US" sz="1200" kern="1200" dirty="0">
                <a:solidFill>
                  <a:schemeClr val="tx1"/>
                </a:solidFill>
                <a:effectLst/>
                <a:latin typeface="+mn-lt"/>
                <a:ea typeface="+mn-ea"/>
                <a:cs typeface="+mn-cs"/>
              </a:rPr>
              <a:t>180° = </a:t>
            </a:r>
            <a:r>
              <a:rPr lang="en-US" sz="1200" kern="1200" dirty="0">
                <a:solidFill>
                  <a:schemeClr val="tx1"/>
                </a:solidFill>
                <a:effectLst/>
                <a:latin typeface="+mn-lt"/>
                <a:ea typeface="+mn-ea"/>
                <a:cs typeface="+mn-cs"/>
                <a:sym typeface="Symbol" panose="05050102010706020507" pitchFamily="18" charset="2"/>
              </a:rPr>
              <a:t></a:t>
            </a:r>
            <a:r>
              <a:rPr lang="en-US" sz="1200" kern="1200" dirty="0">
                <a:solidFill>
                  <a:schemeClr val="tx1"/>
                </a:solidFill>
                <a:effectLst/>
                <a:latin typeface="+mn-lt"/>
                <a:ea typeface="+mn-ea"/>
                <a:cs typeface="+mn-cs"/>
              </a:rPr>
              <a:t> rad. </a:t>
            </a: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E7E7F27-47DB-D94D-995F-E3088F8069A6}" type="slidenum">
              <a:rPr lang="en-US" smtClean="0"/>
              <a:t>15</a:t>
            </a:fld>
            <a:endParaRPr lang="en-US"/>
          </a:p>
        </p:txBody>
      </p:sp>
    </p:spTree>
    <p:extLst>
      <p:ext uri="{BB962C8B-B14F-4D97-AF65-F5344CB8AC3E}">
        <p14:creationId xmlns:p14="http://schemas.microsoft.com/office/powerpoint/2010/main" val="87396413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 Think, check in with a classmate, and we’ll discuss it as a group in a few minutes.</a:t>
            </a:r>
          </a:p>
          <a:p>
            <a:endParaRPr lang="is-IS" sz="1200" b="1"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b="1" dirty="0"/>
              <a:t>Answer: </a:t>
            </a:r>
            <a:r>
              <a:rPr lang="en-US" altLang="en-US" sz="1200" dirty="0"/>
              <a:t>one-fourth as large as the gravitational force exerted by the planet on Moon 1.</a:t>
            </a:r>
          </a:p>
          <a:p>
            <a:endParaRPr lang="en-US" b="1" dirty="0"/>
          </a:p>
          <a:p>
            <a:r>
              <a:rPr lang="en-US" b="1" dirty="0"/>
              <a:t>Reasoning: </a:t>
            </a:r>
            <a:r>
              <a:rPr lang="en-US" sz="1200" b="0" i="0" u="none" strike="noStrike" kern="1200" baseline="0" dirty="0">
                <a:solidFill>
                  <a:schemeClr val="tx1"/>
                </a:solidFill>
                <a:latin typeface="+mn-lt"/>
                <a:ea typeface="+mn-ea"/>
                <a:cs typeface="+mn-cs"/>
              </a:rPr>
              <a:t>From </a:t>
            </a:r>
            <a:r>
              <a:rPr lang="en-US" sz="1200" b="0" i="1" u="none" strike="noStrike" kern="1200" baseline="0" dirty="0">
                <a:solidFill>
                  <a:schemeClr val="tx1"/>
                </a:solidFill>
                <a:latin typeface="+mn-lt"/>
                <a:ea typeface="+mn-ea"/>
                <a:cs typeface="+mn-cs"/>
              </a:rPr>
              <a:t>F </a:t>
            </a:r>
            <a:r>
              <a:rPr lang="en-US" sz="1200" b="0" i="0" u="none" strike="noStrike" kern="1200" baseline="0" dirty="0">
                <a:solidFill>
                  <a:schemeClr val="tx1"/>
                </a:solidFill>
                <a:latin typeface="+mn-lt"/>
                <a:ea typeface="+mn-ea"/>
                <a:cs typeface="+mn-cs"/>
              </a:rPr>
              <a:t>= </a:t>
            </a:r>
            <a:r>
              <a:rPr lang="en-US" sz="1200" b="0" i="1" u="none" strike="noStrike" kern="1200" baseline="0" dirty="0" err="1">
                <a:solidFill>
                  <a:schemeClr val="tx1"/>
                </a:solidFill>
                <a:latin typeface="+mn-lt"/>
                <a:ea typeface="+mn-ea"/>
                <a:cs typeface="+mn-cs"/>
              </a:rPr>
              <a:t>GMm</a:t>
            </a:r>
            <a:r>
              <a:rPr lang="en-US" sz="1200" b="0" i="0" u="none" strike="noStrike" kern="1200" baseline="0" dirty="0">
                <a:solidFill>
                  <a:schemeClr val="tx1"/>
                </a:solidFill>
                <a:latin typeface="+mn-lt"/>
                <a:ea typeface="+mn-ea"/>
                <a:cs typeface="+mn-cs"/>
              </a:rPr>
              <a:t>/</a:t>
            </a:r>
            <a:r>
              <a:rPr lang="en-US" sz="1200" b="0" i="1" u="none" strike="noStrike" kern="1200" baseline="0" dirty="0" err="1">
                <a:solidFill>
                  <a:schemeClr val="tx1"/>
                </a:solidFill>
                <a:latin typeface="+mn-lt"/>
                <a:ea typeface="+mn-ea"/>
                <a:cs typeface="+mn-cs"/>
              </a:rPr>
              <a:t>r</a:t>
            </a:r>
            <a:r>
              <a:rPr lang="en-US" sz="1200" b="0" i="0" u="none" strike="noStrike" kern="1200" baseline="30000" dirty="0" err="1">
                <a:solidFill>
                  <a:schemeClr val="tx1"/>
                </a:solidFill>
                <a:latin typeface="+mn-lt"/>
                <a:ea typeface="+mn-ea"/>
                <a:cs typeface="+mn-cs"/>
              </a:rPr>
              <a:t>2</a:t>
            </a:r>
            <a:r>
              <a:rPr lang="en-US" sz="1200" b="0" i="0" u="none" strike="noStrike" kern="1200" baseline="0" dirty="0">
                <a:solidFill>
                  <a:schemeClr val="tx1"/>
                </a:solidFill>
                <a:latin typeface="+mn-lt"/>
                <a:ea typeface="+mn-ea"/>
                <a:cs typeface="+mn-cs"/>
              </a:rPr>
              <a:t>. the gravitational force is inversely proportional to the square of the radius of the orbit.</a:t>
            </a:r>
            <a:endParaRPr lang="en-US" b="1" dirty="0"/>
          </a:p>
        </p:txBody>
      </p:sp>
      <p:sp>
        <p:nvSpPr>
          <p:cNvPr id="4" name="Slide Number Placeholder 3"/>
          <p:cNvSpPr>
            <a:spLocks noGrp="1"/>
          </p:cNvSpPr>
          <p:nvPr>
            <p:ph type="sldNum" sz="quarter" idx="10"/>
          </p:nvPr>
        </p:nvSpPr>
        <p:spPr/>
        <p:txBody>
          <a:bodyPr/>
          <a:lstStyle/>
          <a:p>
            <a:fld id="{6E7E7F27-47DB-D94D-995F-E3088F8069A6}" type="slidenum">
              <a:rPr lang="en-US" smtClean="0"/>
              <a:t>51</a:t>
            </a:fld>
            <a:endParaRPr lang="en-US"/>
          </a:p>
        </p:txBody>
      </p:sp>
    </p:spTree>
    <p:extLst>
      <p:ext uri="{BB962C8B-B14F-4D97-AF65-F5344CB8AC3E}">
        <p14:creationId xmlns:p14="http://schemas.microsoft.com/office/powerpoint/2010/main" val="313935495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You</a:t>
            </a:r>
            <a:r>
              <a:rPr lang="en-US" baseline="0" dirty="0"/>
              <a:t> might be wondering where the gravitational constant </a:t>
            </a:r>
            <a:r>
              <a:rPr lang="en-US" i="1" baseline="0" dirty="0"/>
              <a:t>G </a:t>
            </a:r>
            <a:r>
              <a:rPr lang="en-US" baseline="0" dirty="0"/>
              <a:t>came from. It was </a:t>
            </a:r>
            <a:r>
              <a:rPr lang="en-US" sz="1200" kern="1200" dirty="0">
                <a:solidFill>
                  <a:schemeClr val="tx1"/>
                </a:solidFill>
                <a:effectLst/>
                <a:latin typeface="+mn-lt"/>
                <a:ea typeface="+mn-ea"/>
                <a:cs typeface="+mn-cs"/>
              </a:rPr>
              <a:t>first measured in an important experiment by Henry Cavendish in 1798. His apparatus is shown in the figure, and consists of two small spheres, each of mass </a:t>
            </a:r>
            <a:r>
              <a:rPr lang="en-US" sz="1200" i="1" kern="1200" dirty="0">
                <a:solidFill>
                  <a:schemeClr val="tx1"/>
                </a:solidFill>
                <a:effectLst/>
                <a:latin typeface="+mn-lt"/>
                <a:ea typeface="+mn-ea"/>
                <a:cs typeface="+mn-cs"/>
              </a:rPr>
              <a:t>m</a:t>
            </a:r>
            <a:r>
              <a:rPr lang="en-US" sz="1200" kern="1200" dirty="0">
                <a:solidFill>
                  <a:schemeClr val="tx1"/>
                </a:solidFill>
                <a:effectLst/>
                <a:latin typeface="+mn-lt"/>
                <a:ea typeface="+mn-ea"/>
                <a:cs typeface="+mn-cs"/>
              </a:rPr>
              <a:t>, fixed to the ends of a light horizontal rod suspended by a thin metal wire. Two large spheres, each of mass </a:t>
            </a:r>
            <a:r>
              <a:rPr lang="en-US" sz="1200" i="1" kern="1200" dirty="0">
                <a:solidFill>
                  <a:schemeClr val="tx1"/>
                </a:solidFill>
                <a:effectLst/>
                <a:latin typeface="+mn-lt"/>
                <a:ea typeface="+mn-ea"/>
                <a:cs typeface="+mn-cs"/>
              </a:rPr>
              <a:t>M</a:t>
            </a:r>
            <a:r>
              <a:rPr lang="en-US" sz="1200" kern="1200" dirty="0">
                <a:solidFill>
                  <a:schemeClr val="tx1"/>
                </a:solidFill>
                <a:effectLst/>
                <a:latin typeface="+mn-lt"/>
                <a:ea typeface="+mn-ea"/>
                <a:cs typeface="+mn-cs"/>
              </a:rPr>
              <a:t>, were placed near the smaller spheres. The attractive force between the smaller and larger spheres caused the rod to rotate in a horizontal plane and the wire to twist. The angle through which the suspended rod rotated was measured with a light beam reflected from a mirror attached to the vertical suspension. </a:t>
            </a:r>
          </a:p>
          <a:p>
            <a:pPr marL="0" indent="0">
              <a:buNone/>
            </a:pPr>
            <a:endParaRPr lang="en-US" sz="1200" kern="1200" dirty="0">
              <a:solidFill>
                <a:schemeClr val="tx1"/>
              </a:solidFill>
              <a:effectLst/>
              <a:latin typeface="+mn-lt"/>
              <a:ea typeface="+mn-ea"/>
              <a:cs typeface="+mn-cs"/>
            </a:endParaRPr>
          </a:p>
          <a:p>
            <a:pPr marL="0" indent="0">
              <a:buNone/>
            </a:pPr>
            <a:r>
              <a:rPr lang="en-US" sz="1200" kern="1200" dirty="0">
                <a:solidFill>
                  <a:schemeClr val="tx1"/>
                </a:solidFill>
                <a:effectLst/>
                <a:latin typeface="+mn-lt"/>
                <a:ea typeface="+mn-ea"/>
                <a:cs typeface="+mn-cs"/>
              </a:rPr>
              <a:t>The experiment was carefully repeated with different masses at various separations. In addition to providing a value for </a:t>
            </a:r>
            <a:r>
              <a:rPr lang="en-US" sz="1200" i="1" kern="1200" dirty="0">
                <a:solidFill>
                  <a:schemeClr val="tx1"/>
                </a:solidFill>
                <a:effectLst/>
                <a:latin typeface="+mn-lt"/>
                <a:ea typeface="+mn-ea"/>
                <a:cs typeface="+mn-cs"/>
              </a:rPr>
              <a:t>G</a:t>
            </a:r>
            <a:r>
              <a:rPr lang="en-US" sz="1200" kern="1200" dirty="0">
                <a:solidFill>
                  <a:schemeClr val="tx1"/>
                </a:solidFill>
                <a:effectLst/>
                <a:latin typeface="+mn-lt"/>
                <a:ea typeface="+mn-ea"/>
                <a:cs typeface="+mn-cs"/>
              </a:rPr>
              <a:t>, the results showed that the force is attractive, proportional to the product of the two masses, and inversely proportional to the square of the distance </a:t>
            </a:r>
            <a:r>
              <a:rPr lang="en-US" sz="1200" i="1" kern="1200" dirty="0">
                <a:solidFill>
                  <a:schemeClr val="tx1"/>
                </a:solidFill>
                <a:effectLst/>
                <a:latin typeface="+mn-lt"/>
                <a:ea typeface="+mn-ea"/>
                <a:cs typeface="+mn-cs"/>
              </a:rPr>
              <a:t>r. </a:t>
            </a:r>
            <a:endParaRPr lang="en-US" dirty="0"/>
          </a:p>
        </p:txBody>
      </p:sp>
      <p:sp>
        <p:nvSpPr>
          <p:cNvPr id="4" name="Slide Number Placeholder 3"/>
          <p:cNvSpPr>
            <a:spLocks noGrp="1"/>
          </p:cNvSpPr>
          <p:nvPr>
            <p:ph type="sldNum" sz="quarter" idx="10"/>
          </p:nvPr>
        </p:nvSpPr>
        <p:spPr/>
        <p:txBody>
          <a:bodyPr/>
          <a:lstStyle/>
          <a:p>
            <a:fld id="{6E7E7F27-47DB-D94D-995F-E3088F8069A6}" type="slidenum">
              <a:rPr lang="en-US" smtClean="0"/>
              <a:t>52</a:t>
            </a:fld>
            <a:endParaRPr lang="en-US"/>
          </a:p>
        </p:txBody>
      </p:sp>
    </p:spTree>
    <p:extLst>
      <p:ext uri="{BB962C8B-B14F-4D97-AF65-F5344CB8AC3E}">
        <p14:creationId xmlns:p14="http://schemas.microsoft.com/office/powerpoint/2010/main" val="109019901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You remember the potential energy associated with an object can be calculated from the equation </a:t>
            </a:r>
            <a:r>
              <a:rPr lang="en-US" sz="1200" i="1" kern="1200" dirty="0">
                <a:solidFill>
                  <a:schemeClr val="tx1"/>
                </a:solidFill>
                <a:effectLst/>
                <a:latin typeface="+mn-lt"/>
                <a:ea typeface="+mn-ea"/>
                <a:cs typeface="+mn-cs"/>
              </a:rPr>
              <a:t>PE </a:t>
            </a:r>
            <a:r>
              <a:rPr lang="en-US" sz="1200" kern="1200" dirty="0">
                <a:solidFill>
                  <a:schemeClr val="tx1"/>
                </a:solidFill>
                <a:effectLst/>
                <a:latin typeface="+mn-lt"/>
                <a:ea typeface="+mn-ea"/>
                <a:cs typeface="+mn-cs"/>
              </a:rPr>
              <a:t>= </a:t>
            </a:r>
            <a:r>
              <a:rPr lang="en-US" sz="1200" i="1" kern="1200" dirty="0" err="1">
                <a:solidFill>
                  <a:schemeClr val="tx1"/>
                </a:solidFill>
                <a:effectLst/>
                <a:latin typeface="+mn-lt"/>
                <a:ea typeface="+mn-ea"/>
                <a:cs typeface="+mn-cs"/>
              </a:rPr>
              <a:t>mgh</a:t>
            </a:r>
            <a:r>
              <a:rPr lang="en-US" sz="1200" kern="1200" dirty="0">
                <a:solidFill>
                  <a:schemeClr val="tx1"/>
                </a:solidFill>
                <a:effectLst/>
                <a:latin typeface="+mn-lt"/>
                <a:ea typeface="+mn-ea"/>
                <a:cs typeface="+mn-cs"/>
              </a:rPr>
              <a:t>, where </a:t>
            </a:r>
            <a:r>
              <a:rPr lang="en-US" sz="1200" i="1" kern="1200" dirty="0">
                <a:solidFill>
                  <a:schemeClr val="tx1"/>
                </a:solidFill>
                <a:effectLst/>
                <a:latin typeface="+mn-lt"/>
                <a:ea typeface="+mn-ea"/>
                <a:cs typeface="+mn-cs"/>
              </a:rPr>
              <a:t>h </a:t>
            </a:r>
            <a:r>
              <a:rPr lang="en-US" sz="1200" kern="1200" dirty="0">
                <a:solidFill>
                  <a:schemeClr val="tx1"/>
                </a:solidFill>
                <a:effectLst/>
                <a:latin typeface="+mn-lt"/>
                <a:ea typeface="+mn-ea"/>
                <a:cs typeface="+mn-cs"/>
              </a:rPr>
              <a:t>is the height of the object above or below some reference level. This equation is valid </a:t>
            </a:r>
            <a:r>
              <a:rPr lang="en-US" sz="1200" i="1" kern="1200" dirty="0">
                <a:solidFill>
                  <a:schemeClr val="tx1"/>
                </a:solidFill>
                <a:effectLst/>
                <a:latin typeface="+mn-lt"/>
                <a:ea typeface="+mn-ea"/>
                <a:cs typeface="+mn-cs"/>
              </a:rPr>
              <a:t>only </a:t>
            </a:r>
            <a:r>
              <a:rPr lang="en-US" sz="1200" kern="1200" dirty="0">
                <a:solidFill>
                  <a:schemeClr val="tx1"/>
                </a:solidFill>
                <a:effectLst/>
                <a:latin typeface="+mn-lt"/>
                <a:ea typeface="+mn-ea"/>
                <a:cs typeface="+mn-cs"/>
              </a:rPr>
              <a:t>when the object is near Earth’s surface. For objects high above Earth’s surface, such as a satellite, an alternative must be used because </a:t>
            </a:r>
            <a:r>
              <a:rPr lang="en-US" sz="1200" i="1" kern="1200" dirty="0">
                <a:solidFill>
                  <a:schemeClr val="tx1"/>
                </a:solidFill>
                <a:effectLst/>
                <a:latin typeface="+mn-lt"/>
                <a:ea typeface="+mn-ea"/>
                <a:cs typeface="+mn-cs"/>
              </a:rPr>
              <a:t>g </a:t>
            </a:r>
            <a:r>
              <a:rPr lang="en-US" sz="1200" kern="1200" dirty="0">
                <a:solidFill>
                  <a:schemeClr val="tx1"/>
                </a:solidFill>
                <a:effectLst/>
                <a:latin typeface="+mn-lt"/>
                <a:ea typeface="+mn-ea"/>
                <a:cs typeface="+mn-cs"/>
              </a:rPr>
              <a:t>varies with distance from the surface, as we saw in the table on a previous slide.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gravitational potential energy associated with an object of mass </a:t>
            </a:r>
            <a:r>
              <a:rPr lang="en-US" sz="1200" i="1" kern="1200" dirty="0">
                <a:solidFill>
                  <a:schemeClr val="tx1"/>
                </a:solidFill>
                <a:effectLst/>
                <a:latin typeface="+mn-lt"/>
                <a:ea typeface="+mn-ea"/>
                <a:cs typeface="+mn-cs"/>
              </a:rPr>
              <a:t>m </a:t>
            </a:r>
            <a:r>
              <a:rPr lang="en-US" sz="1200" kern="1200" dirty="0">
                <a:solidFill>
                  <a:schemeClr val="tx1"/>
                </a:solidFill>
                <a:effectLst/>
                <a:latin typeface="+mn-lt"/>
                <a:ea typeface="+mn-ea"/>
                <a:cs typeface="+mn-cs"/>
              </a:rPr>
              <a:t>at a distance </a:t>
            </a:r>
            <a:r>
              <a:rPr lang="en-US" sz="1200" i="1" kern="1200" dirty="0">
                <a:solidFill>
                  <a:schemeClr val="tx1"/>
                </a:solidFill>
                <a:effectLst/>
                <a:latin typeface="+mn-lt"/>
                <a:ea typeface="+mn-ea"/>
                <a:cs typeface="+mn-cs"/>
              </a:rPr>
              <a:t>r </a:t>
            </a:r>
            <a:r>
              <a:rPr lang="en-US" sz="1200" kern="1200" dirty="0">
                <a:solidFill>
                  <a:schemeClr val="tx1"/>
                </a:solidFill>
                <a:effectLst/>
                <a:latin typeface="+mn-lt"/>
                <a:ea typeface="+mn-ea"/>
                <a:cs typeface="+mn-cs"/>
              </a:rPr>
              <a:t>from the center of Earth is given in the equation shown, where </a:t>
            </a:r>
            <a:r>
              <a:rPr lang="en-US" sz="1200" i="1" kern="1200" dirty="0">
                <a:solidFill>
                  <a:schemeClr val="tx1"/>
                </a:solidFill>
                <a:effectLst/>
                <a:latin typeface="+mn-lt"/>
                <a:ea typeface="+mn-ea"/>
                <a:cs typeface="+mn-cs"/>
              </a:rPr>
              <a:t>M</a:t>
            </a:r>
            <a:r>
              <a:rPr lang="en-US" sz="1200" i="1" kern="1200" baseline="-25000" dirty="0">
                <a:solidFill>
                  <a:schemeClr val="tx1"/>
                </a:solidFill>
                <a:effectLst/>
                <a:latin typeface="+mn-lt"/>
                <a:ea typeface="+mn-ea"/>
                <a:cs typeface="+mn-cs"/>
              </a:rPr>
              <a:t>E</a:t>
            </a:r>
            <a:r>
              <a:rPr lang="en-US" sz="1200" i="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is the mass of Earth and </a:t>
            </a:r>
            <a:r>
              <a:rPr lang="en-US" sz="1200" i="1" kern="1200" dirty="0">
                <a:solidFill>
                  <a:schemeClr val="tx1"/>
                </a:solidFill>
                <a:effectLst/>
                <a:latin typeface="+mn-lt"/>
                <a:ea typeface="+mn-ea"/>
                <a:cs typeface="+mn-cs"/>
              </a:rPr>
              <a:t>r </a:t>
            </a:r>
            <a:r>
              <a:rPr lang="en-US" sz="1200" kern="1200" dirty="0">
                <a:solidFill>
                  <a:schemeClr val="tx1"/>
                </a:solidFill>
                <a:effectLst/>
                <a:latin typeface="+mn-lt"/>
                <a:ea typeface="+mn-ea"/>
                <a:cs typeface="+mn-cs"/>
              </a:rPr>
              <a:t>is greater than or equal to </a:t>
            </a:r>
            <a:r>
              <a:rPr lang="en-US" sz="1200" i="1" kern="1200" dirty="0">
                <a:solidFill>
                  <a:schemeClr val="tx1"/>
                </a:solidFill>
                <a:effectLst/>
                <a:latin typeface="+mn-lt"/>
                <a:ea typeface="+mn-ea"/>
                <a:cs typeface="+mn-cs"/>
              </a:rPr>
              <a:t>R</a:t>
            </a:r>
            <a:r>
              <a:rPr lang="en-US" sz="1200" i="1" kern="1200" baseline="-25000" dirty="0">
                <a:solidFill>
                  <a:schemeClr val="tx1"/>
                </a:solidFill>
                <a:effectLst/>
                <a:latin typeface="+mn-lt"/>
                <a:ea typeface="+mn-ea"/>
                <a:cs typeface="+mn-cs"/>
              </a:rPr>
              <a:t>E</a:t>
            </a:r>
            <a:r>
              <a:rPr lang="en-US" sz="1200" i="1" kern="1200" dirty="0">
                <a:solidFill>
                  <a:schemeClr val="tx1"/>
                </a:solidFill>
                <a:effectLst/>
                <a:latin typeface="+mn-lt"/>
                <a:ea typeface="+mn-ea"/>
                <a:cs typeface="+mn-cs"/>
              </a:rPr>
              <a:t> </a:t>
            </a:r>
            <a:r>
              <a:rPr lang="en-US" sz="1200" i="0" kern="1200" dirty="0">
                <a:solidFill>
                  <a:schemeClr val="tx1"/>
                </a:solidFill>
                <a:effectLst/>
                <a:latin typeface="+mn-lt"/>
                <a:ea typeface="+mn-ea"/>
                <a:cs typeface="+mn-cs"/>
              </a:rPr>
              <a:t>,</a:t>
            </a:r>
            <a:r>
              <a:rPr lang="en-US" sz="1200" i="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the radius of Earth. As before, gravitational potential energy is a property of a </a:t>
            </a:r>
            <a:r>
              <a:rPr lang="en-US" sz="1200" i="1" kern="1200" dirty="0">
                <a:solidFill>
                  <a:schemeClr val="tx1"/>
                </a:solidFill>
                <a:effectLst/>
                <a:latin typeface="+mn-lt"/>
                <a:ea typeface="+mn-ea"/>
                <a:cs typeface="+mn-cs"/>
              </a:rPr>
              <a:t>system</a:t>
            </a:r>
            <a:r>
              <a:rPr lang="en-US" sz="1200" kern="1200" dirty="0">
                <a:solidFill>
                  <a:schemeClr val="tx1"/>
                </a:solidFill>
                <a:effectLst/>
                <a:latin typeface="+mn-lt"/>
                <a:ea typeface="+mn-ea"/>
                <a:cs typeface="+mn-cs"/>
              </a:rPr>
              <a:t>, in this case the object of mass </a:t>
            </a:r>
            <a:r>
              <a:rPr lang="en-US" sz="1200" i="1" kern="1200" dirty="0">
                <a:solidFill>
                  <a:schemeClr val="tx1"/>
                </a:solidFill>
                <a:effectLst/>
                <a:latin typeface="+mn-lt"/>
                <a:ea typeface="+mn-ea"/>
                <a:cs typeface="+mn-cs"/>
              </a:rPr>
              <a:t>m </a:t>
            </a:r>
            <a:r>
              <a:rPr lang="en-US" sz="1200" kern="1200" dirty="0">
                <a:solidFill>
                  <a:schemeClr val="tx1"/>
                </a:solidFill>
                <a:effectLst/>
                <a:latin typeface="+mn-lt"/>
                <a:ea typeface="+mn-ea"/>
                <a:cs typeface="+mn-cs"/>
              </a:rPr>
              <a:t>and the Earth. The figure illustrates this equation.</a:t>
            </a:r>
          </a:p>
          <a:p>
            <a:pPr marL="0" indent="0">
              <a:buNone/>
            </a:pPr>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This equation is valid for the special case where the zero level for potential energy is at an infinite distance from the center of the Earth. Recall that the gravitational potential energy associated with an object is nothing more than the negative of the work done by the force of gravity in moving the object. If an object falls under the force of gravity from a great distance, which is effectively infinity, the change in gravitational potential energy is negative, which corresponds to a positive amount of gravitational work done on the system. This positive work is equal to the change in kinetic energy, which is also positive.</a:t>
            </a:r>
          </a:p>
          <a:p>
            <a:pPr marL="0" indent="0">
              <a:buNone/>
            </a:pPr>
            <a:endParaRPr lang="en-US" dirty="0"/>
          </a:p>
        </p:txBody>
      </p:sp>
      <p:sp>
        <p:nvSpPr>
          <p:cNvPr id="4" name="Slide Number Placeholder 3"/>
          <p:cNvSpPr>
            <a:spLocks noGrp="1"/>
          </p:cNvSpPr>
          <p:nvPr>
            <p:ph type="sldNum" sz="quarter" idx="10"/>
          </p:nvPr>
        </p:nvSpPr>
        <p:spPr/>
        <p:txBody>
          <a:bodyPr/>
          <a:lstStyle/>
          <a:p>
            <a:fld id="{6E7E7F27-47DB-D94D-995F-E3088F8069A6}" type="slidenum">
              <a:rPr lang="en-US" smtClean="0"/>
              <a:t>53</a:t>
            </a:fld>
            <a:endParaRPr lang="en-US"/>
          </a:p>
        </p:txBody>
      </p:sp>
    </p:spTree>
    <p:extLst>
      <p:ext uri="{BB962C8B-B14F-4D97-AF65-F5344CB8AC3E}">
        <p14:creationId xmlns:p14="http://schemas.microsoft.com/office/powerpoint/2010/main" val="81292532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When you look at the equation for gravitational potential energy, you may be wondering what happened to </a:t>
            </a:r>
            <a:r>
              <a:rPr lang="en-US" sz="1200" i="1" kern="1200" dirty="0" err="1">
                <a:solidFill>
                  <a:schemeClr val="tx1"/>
                </a:solidFill>
                <a:effectLst/>
                <a:latin typeface="+mn-lt"/>
                <a:ea typeface="+mn-ea"/>
                <a:cs typeface="+mn-cs"/>
              </a:rPr>
              <a:t>mgh</a:t>
            </a:r>
            <a:r>
              <a:rPr lang="en-US" sz="1200" kern="1200" dirty="0">
                <a:solidFill>
                  <a:schemeClr val="tx1"/>
                </a:solidFill>
                <a:effectLst/>
                <a:latin typeface="+mn-lt"/>
                <a:ea typeface="+mn-ea"/>
                <a:cs typeface="+mn-cs"/>
              </a:rPr>
              <a:t>. That expression is still valid when </a:t>
            </a:r>
            <a:r>
              <a:rPr lang="en-US" sz="1200" i="1" kern="1200" dirty="0">
                <a:solidFill>
                  <a:schemeClr val="tx1"/>
                </a:solidFill>
                <a:effectLst/>
                <a:latin typeface="+mn-lt"/>
                <a:ea typeface="+mn-ea"/>
                <a:cs typeface="+mn-cs"/>
              </a:rPr>
              <a:t>h </a:t>
            </a:r>
            <a:r>
              <a:rPr lang="en-US" sz="1200" kern="1200" dirty="0">
                <a:solidFill>
                  <a:schemeClr val="tx1"/>
                </a:solidFill>
                <a:effectLst/>
                <a:latin typeface="+mn-lt"/>
                <a:ea typeface="+mn-ea"/>
                <a:cs typeface="+mn-cs"/>
              </a:rPr>
              <a:t>is small compared with Earth’s radius.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To see this, let’s write the change in potential energy as an object is raised from the ground to height </a:t>
            </a:r>
            <a:r>
              <a:rPr lang="en-US" sz="1200" i="1" kern="1200" dirty="0">
                <a:solidFill>
                  <a:schemeClr val="tx1"/>
                </a:solidFill>
                <a:effectLst/>
                <a:latin typeface="+mn-lt"/>
                <a:ea typeface="+mn-ea"/>
                <a:cs typeface="+mn-cs"/>
              </a:rPr>
              <a:t>h</a:t>
            </a:r>
            <a:r>
              <a:rPr lang="en-US" sz="1200" kern="1200" dirty="0">
                <a:solidFill>
                  <a:schemeClr val="tx1"/>
                </a:solidFill>
                <a:effectLst/>
                <a:latin typeface="+mn-lt"/>
                <a:ea typeface="+mn-ea"/>
                <a:cs typeface="+mn-cs"/>
              </a:rPr>
              <a:t>, using the general form for gravitational potential energy, as illustrated in the figure. [click to show equation]</a:t>
            </a:r>
          </a:p>
          <a:p>
            <a:endParaRPr lang="en-US" dirty="0"/>
          </a:p>
          <a:p>
            <a:r>
              <a:rPr lang="en-US" sz="1200" kern="1200" dirty="0">
                <a:solidFill>
                  <a:schemeClr val="tx1"/>
                </a:solidFill>
                <a:effectLst/>
                <a:latin typeface="+mn-lt"/>
                <a:ea typeface="+mn-ea"/>
                <a:cs typeface="+mn-cs"/>
              </a:rPr>
              <a:t>After finding a common denominator and applying some algebra, which you can do on your own, [click</a:t>
            </a:r>
            <a:r>
              <a:rPr lang="en-US" sz="1200" kern="1200" baseline="0" dirty="0">
                <a:solidFill>
                  <a:schemeClr val="tx1"/>
                </a:solidFill>
                <a:effectLst/>
                <a:latin typeface="+mn-lt"/>
                <a:ea typeface="+mn-ea"/>
                <a:cs typeface="+mn-cs"/>
              </a:rPr>
              <a:t> to show equation]</a:t>
            </a:r>
            <a:r>
              <a:rPr lang="en-US" sz="1200" kern="1200" dirty="0">
                <a:solidFill>
                  <a:schemeClr val="tx1"/>
                </a:solidFill>
                <a:effectLst/>
                <a:latin typeface="+mn-lt"/>
                <a:ea typeface="+mn-ea"/>
                <a:cs typeface="+mn-cs"/>
              </a:rPr>
              <a:t> we obtain this expression. </a:t>
            </a:r>
            <a:endParaRPr lang="en-US" dirty="0"/>
          </a:p>
        </p:txBody>
      </p:sp>
      <p:sp>
        <p:nvSpPr>
          <p:cNvPr id="4" name="Slide Number Placeholder 3"/>
          <p:cNvSpPr>
            <a:spLocks noGrp="1"/>
          </p:cNvSpPr>
          <p:nvPr>
            <p:ph type="sldNum" sz="quarter" idx="10"/>
          </p:nvPr>
        </p:nvSpPr>
        <p:spPr/>
        <p:txBody>
          <a:bodyPr/>
          <a:lstStyle/>
          <a:p>
            <a:fld id="{6E7E7F27-47DB-D94D-995F-E3088F8069A6}" type="slidenum">
              <a:rPr lang="en-US" smtClean="0"/>
              <a:t>54</a:t>
            </a:fld>
            <a:endParaRPr lang="en-US"/>
          </a:p>
        </p:txBody>
      </p:sp>
    </p:spTree>
    <p:extLst>
      <p:ext uri="{BB962C8B-B14F-4D97-AF65-F5344CB8AC3E}">
        <p14:creationId xmlns:p14="http://schemas.microsoft.com/office/powerpoint/2010/main" val="62928147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When the height </a:t>
            </a:r>
            <a:r>
              <a:rPr lang="en-US" sz="1200" i="1" kern="1200" dirty="0">
                <a:solidFill>
                  <a:schemeClr val="tx1"/>
                </a:solidFill>
                <a:effectLst/>
                <a:latin typeface="+mn-lt"/>
                <a:ea typeface="+mn-ea"/>
                <a:cs typeface="+mn-cs"/>
              </a:rPr>
              <a:t>h </a:t>
            </a:r>
            <a:r>
              <a:rPr lang="en-US" sz="1200" kern="1200" dirty="0">
                <a:solidFill>
                  <a:schemeClr val="tx1"/>
                </a:solidFill>
                <a:effectLst/>
                <a:latin typeface="+mn-lt"/>
                <a:ea typeface="+mn-ea"/>
                <a:cs typeface="+mn-cs"/>
              </a:rPr>
              <a:t>is very small compared with </a:t>
            </a:r>
            <a:r>
              <a:rPr lang="en-US" sz="1200" i="1" kern="1200" dirty="0">
                <a:solidFill>
                  <a:schemeClr val="tx1"/>
                </a:solidFill>
                <a:effectLst/>
                <a:latin typeface="+mn-lt"/>
                <a:ea typeface="+mn-ea"/>
                <a:cs typeface="+mn-cs"/>
              </a:rPr>
              <a:t>R</a:t>
            </a:r>
            <a:r>
              <a:rPr lang="en-US" sz="1200" kern="1200" baseline="-25000" dirty="0">
                <a:solidFill>
                  <a:schemeClr val="tx1"/>
                </a:solidFill>
                <a:effectLst/>
                <a:latin typeface="+mn-lt"/>
                <a:ea typeface="+mn-ea"/>
                <a:cs typeface="+mn-cs"/>
              </a:rPr>
              <a:t>E</a:t>
            </a:r>
            <a:r>
              <a:rPr lang="en-US" sz="1200"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h </a:t>
            </a:r>
            <a:r>
              <a:rPr lang="en-US" sz="1200" kern="1200" dirty="0">
                <a:solidFill>
                  <a:schemeClr val="tx1"/>
                </a:solidFill>
                <a:effectLst/>
                <a:latin typeface="+mn-lt"/>
                <a:ea typeface="+mn-ea"/>
                <a:cs typeface="+mn-cs"/>
              </a:rPr>
              <a:t>can be dropped from the second factor in the denominator. [click</a:t>
            </a:r>
            <a:r>
              <a:rPr lang="en-US" sz="1200" kern="1200" baseline="0" dirty="0">
                <a:solidFill>
                  <a:schemeClr val="tx1"/>
                </a:solidFill>
                <a:effectLst/>
                <a:latin typeface="+mn-lt"/>
                <a:ea typeface="+mn-ea"/>
                <a:cs typeface="+mn-cs"/>
              </a:rPr>
              <a:t> to show equation]</a:t>
            </a:r>
            <a:r>
              <a:rPr lang="en-US" sz="1200" kern="1200" dirty="0">
                <a:solidFill>
                  <a:schemeClr val="tx1"/>
                </a:solidFill>
                <a:effectLst/>
                <a:latin typeface="+mn-lt"/>
                <a:ea typeface="+mn-ea"/>
                <a:cs typeface="+mn-cs"/>
              </a:rPr>
              <a:t> Substituting this into the first expression, we get the result shown. [click to show equation]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As you recall, the free-fall acceleration at the surface of Earth is given by the equation here [click</a:t>
            </a:r>
            <a:r>
              <a:rPr lang="en-US" sz="1200" kern="1200" baseline="0" dirty="0">
                <a:solidFill>
                  <a:schemeClr val="tx1"/>
                </a:solidFill>
                <a:effectLst/>
                <a:latin typeface="+mn-lt"/>
                <a:ea typeface="+mn-ea"/>
                <a:cs typeface="+mn-cs"/>
              </a:rPr>
              <a:t> to show equation]</a:t>
            </a:r>
            <a:r>
              <a:rPr lang="en-US" sz="1200" kern="1200" dirty="0">
                <a:solidFill>
                  <a:schemeClr val="tx1"/>
                </a:solidFill>
                <a:effectLst/>
                <a:latin typeface="+mn-lt"/>
                <a:ea typeface="+mn-ea"/>
                <a:cs typeface="+mn-cs"/>
              </a:rPr>
              <a:t>, so for</a:t>
            </a:r>
            <a:r>
              <a:rPr lang="en-US" sz="1200" i="1" kern="1200" baseline="0" dirty="0">
                <a:solidFill>
                  <a:schemeClr val="tx1"/>
                </a:solidFill>
                <a:effectLst/>
                <a:latin typeface="+mn-lt"/>
                <a:ea typeface="+mn-ea"/>
                <a:cs typeface="+mn-cs"/>
              </a:rPr>
              <a:t> r</a:t>
            </a:r>
            <a:r>
              <a:rPr lang="en-US" sz="1200" kern="1200" baseline="0" dirty="0">
                <a:solidFill>
                  <a:schemeClr val="tx1"/>
                </a:solidFill>
                <a:effectLst/>
                <a:latin typeface="+mn-lt"/>
                <a:ea typeface="+mn-ea"/>
                <a:cs typeface="+mn-cs"/>
              </a:rPr>
              <a:t> equal to </a:t>
            </a:r>
            <a:r>
              <a:rPr lang="en-US" sz="1200" i="1" kern="1200" baseline="0" dirty="0">
                <a:solidFill>
                  <a:schemeClr val="tx1"/>
                </a:solidFill>
                <a:effectLst/>
                <a:latin typeface="+mn-lt"/>
                <a:ea typeface="+mn-ea"/>
                <a:cs typeface="+mn-cs"/>
              </a:rPr>
              <a:t>R</a:t>
            </a:r>
            <a:r>
              <a:rPr lang="en-US" sz="1200" i="1" kern="1200" baseline="-25000" dirty="0">
                <a:solidFill>
                  <a:schemeClr val="tx1"/>
                </a:solidFill>
                <a:effectLst/>
                <a:latin typeface="+mn-lt"/>
                <a:ea typeface="+mn-ea"/>
                <a:cs typeface="+mn-cs"/>
              </a:rPr>
              <a:t>E</a:t>
            </a:r>
            <a:r>
              <a:rPr lang="en-US" sz="1200" kern="1200" baseline="0" dirty="0">
                <a:solidFill>
                  <a:schemeClr val="tx1"/>
                </a:solidFill>
                <a:effectLst/>
                <a:latin typeface="+mn-lt"/>
                <a:ea typeface="+mn-ea"/>
                <a:cs typeface="+mn-cs"/>
              </a:rPr>
              <a:t>, we get [click to show equation] </a:t>
            </a:r>
            <a:r>
              <a:rPr lang="en-US" sz="1200" i="1" kern="1200" baseline="0" dirty="0" err="1">
                <a:solidFill>
                  <a:schemeClr val="tx1"/>
                </a:solidFill>
                <a:effectLst/>
                <a:latin typeface="+mn-lt"/>
                <a:ea typeface="+mn-ea"/>
                <a:cs typeface="+mn-cs"/>
              </a:rPr>
              <a:t>mgh</a:t>
            </a:r>
            <a:r>
              <a:rPr lang="en-US" sz="1200" kern="1200" baseline="0" dirty="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6E7E7F27-47DB-D94D-995F-E3088F8069A6}" type="slidenum">
              <a:rPr lang="en-US" smtClean="0"/>
              <a:t>55</a:t>
            </a:fld>
            <a:endParaRPr lang="en-US"/>
          </a:p>
        </p:txBody>
      </p:sp>
    </p:spTree>
    <p:extLst>
      <p:ext uri="{BB962C8B-B14F-4D97-AF65-F5344CB8AC3E}">
        <p14:creationId xmlns:p14="http://schemas.microsoft.com/office/powerpoint/2010/main" val="218876606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If an object is projected upward from Earth’s surface with a large enough speed, it can soar off into space and never return. This speed is called Earth’s </a:t>
            </a:r>
            <a:r>
              <a:rPr lang="en-US" sz="1200" b="1" kern="1200" dirty="0">
                <a:solidFill>
                  <a:schemeClr val="tx1"/>
                </a:solidFill>
                <a:effectLst/>
                <a:latin typeface="+mn-lt"/>
                <a:ea typeface="+mn-ea"/>
                <a:cs typeface="+mn-cs"/>
              </a:rPr>
              <a:t>escape speed. </a:t>
            </a:r>
            <a:r>
              <a:rPr lang="en-US" sz="1200" kern="1200" dirty="0">
                <a:solidFill>
                  <a:schemeClr val="tx1"/>
                </a:solidFill>
                <a:effectLst/>
                <a:latin typeface="+mn-lt"/>
                <a:ea typeface="+mn-ea"/>
                <a:cs typeface="+mn-cs"/>
              </a:rPr>
              <a:t>It is also commonly called the </a:t>
            </a:r>
            <a:r>
              <a:rPr lang="en-US" sz="1200" i="1" kern="1200" dirty="0">
                <a:solidFill>
                  <a:schemeClr val="tx1"/>
                </a:solidFill>
                <a:effectLst/>
                <a:latin typeface="+mn-lt"/>
                <a:ea typeface="+mn-ea"/>
                <a:cs typeface="+mn-cs"/>
              </a:rPr>
              <a:t>escape velocity, </a:t>
            </a:r>
            <a:r>
              <a:rPr lang="en-US" sz="1200" kern="1200" dirty="0">
                <a:solidFill>
                  <a:schemeClr val="tx1"/>
                </a:solidFill>
                <a:effectLst/>
                <a:latin typeface="+mn-lt"/>
                <a:ea typeface="+mn-ea"/>
                <a:cs typeface="+mn-cs"/>
              </a:rPr>
              <a:t>but in fact is more properly a speed.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Earth’s escape speed can be found by applying conservation of energy. Suppose an object of mass </a:t>
            </a:r>
            <a:r>
              <a:rPr lang="en-US" sz="1200" i="1" kern="1200" dirty="0">
                <a:solidFill>
                  <a:schemeClr val="tx1"/>
                </a:solidFill>
                <a:effectLst/>
                <a:latin typeface="+mn-lt"/>
                <a:ea typeface="+mn-ea"/>
                <a:cs typeface="+mn-cs"/>
              </a:rPr>
              <a:t>m </a:t>
            </a:r>
            <a:r>
              <a:rPr lang="en-US" sz="1200" kern="1200" dirty="0">
                <a:solidFill>
                  <a:schemeClr val="tx1"/>
                </a:solidFill>
                <a:effectLst/>
                <a:latin typeface="+mn-lt"/>
                <a:ea typeface="+mn-ea"/>
                <a:cs typeface="+mn-cs"/>
              </a:rPr>
              <a:t>is projected vertically upward from Earth’s surface with an initial speed </a:t>
            </a:r>
            <a:r>
              <a:rPr lang="en-US" sz="1200" i="1" kern="1200" dirty="0">
                <a:solidFill>
                  <a:schemeClr val="tx1"/>
                </a:solidFill>
                <a:effectLst/>
                <a:latin typeface="+mn-lt"/>
                <a:ea typeface="+mn-ea"/>
                <a:cs typeface="+mn-cs"/>
              </a:rPr>
              <a:t>v</a:t>
            </a:r>
            <a:r>
              <a:rPr lang="en-US" sz="1200" i="1" kern="1200" baseline="-25000" dirty="0">
                <a:solidFill>
                  <a:schemeClr val="tx1"/>
                </a:solidFill>
                <a:effectLst/>
                <a:latin typeface="+mn-lt"/>
                <a:ea typeface="+mn-ea"/>
                <a:cs typeface="+mn-cs"/>
              </a:rPr>
              <a:t>i</a:t>
            </a:r>
            <a:r>
              <a:rPr lang="en-US" sz="1200" kern="1200" dirty="0">
                <a:solidFill>
                  <a:schemeClr val="tx1"/>
                </a:solidFill>
                <a:effectLst/>
                <a:latin typeface="+mn-lt"/>
                <a:ea typeface="+mn-ea"/>
                <a:cs typeface="+mn-cs"/>
              </a:rPr>
              <a:t>. The initial mechanical energy, kinetic plus potential energy, of the object–Earth system is given by the equation shown. We neglect air resistance and assume the initial speed is just large enough to allow the object to reach infinity with a speed of zero.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This value of </a:t>
            </a:r>
            <a:r>
              <a:rPr lang="en-US" sz="1200" i="1" kern="1200" dirty="0">
                <a:solidFill>
                  <a:schemeClr val="tx1"/>
                </a:solidFill>
                <a:effectLst/>
                <a:latin typeface="+mn-lt"/>
                <a:ea typeface="+mn-ea"/>
                <a:cs typeface="+mn-cs"/>
              </a:rPr>
              <a:t>v</a:t>
            </a:r>
            <a:r>
              <a:rPr lang="en-US" sz="1200" i="1" kern="1200" baseline="-25000" dirty="0">
                <a:solidFill>
                  <a:schemeClr val="tx1"/>
                </a:solidFill>
                <a:effectLst/>
                <a:latin typeface="+mn-lt"/>
                <a:ea typeface="+mn-ea"/>
                <a:cs typeface="+mn-cs"/>
              </a:rPr>
              <a:t>i</a:t>
            </a:r>
            <a:r>
              <a:rPr lang="en-US" sz="1200" i="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is the escape speed </a:t>
            </a:r>
            <a:r>
              <a:rPr lang="en-US" sz="1200" i="1" kern="1200" dirty="0" err="1">
                <a:solidFill>
                  <a:schemeClr val="tx1"/>
                </a:solidFill>
                <a:effectLst/>
                <a:latin typeface="+mn-lt"/>
                <a:ea typeface="+mn-ea"/>
                <a:cs typeface="+mn-cs"/>
              </a:rPr>
              <a:t>v</a:t>
            </a:r>
            <a:r>
              <a:rPr lang="en-US" sz="1200" kern="1200" baseline="-25000" dirty="0" err="1">
                <a:solidFill>
                  <a:schemeClr val="tx1"/>
                </a:solidFill>
                <a:effectLst/>
                <a:latin typeface="+mn-lt"/>
                <a:ea typeface="+mn-ea"/>
                <a:cs typeface="+mn-cs"/>
              </a:rPr>
              <a:t>esc</a:t>
            </a:r>
            <a:r>
              <a:rPr lang="en-US" sz="1200" kern="1200" dirty="0">
                <a:solidFill>
                  <a:schemeClr val="tx1"/>
                </a:solidFill>
                <a:effectLst/>
                <a:latin typeface="+mn-lt"/>
                <a:ea typeface="+mn-ea"/>
                <a:cs typeface="+mn-cs"/>
              </a:rPr>
              <a:t>. When the object is at an infinite distance from Earth, its kinetic energy is zero because </a:t>
            </a:r>
            <a:r>
              <a:rPr lang="en-US" sz="1200" i="1" kern="1200" dirty="0" err="1">
                <a:solidFill>
                  <a:schemeClr val="tx1"/>
                </a:solidFill>
                <a:effectLst/>
                <a:latin typeface="+mn-lt"/>
                <a:ea typeface="+mn-ea"/>
                <a:cs typeface="+mn-cs"/>
              </a:rPr>
              <a:t>v</a:t>
            </a:r>
            <a:r>
              <a:rPr lang="en-US" sz="1200" i="1" kern="1200" baseline="-25000" dirty="0" err="1">
                <a:solidFill>
                  <a:schemeClr val="tx1"/>
                </a:solidFill>
                <a:effectLst/>
                <a:latin typeface="+mn-lt"/>
                <a:ea typeface="+mn-ea"/>
                <a:cs typeface="+mn-cs"/>
              </a:rPr>
              <a:t>f</a:t>
            </a:r>
            <a:r>
              <a:rPr lang="en-US" sz="1200" i="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 0, and the gravitational potential energy is also zero because 1/</a:t>
            </a:r>
            <a:r>
              <a:rPr lang="en-US" sz="1200" i="1" kern="1200" dirty="0">
                <a:solidFill>
                  <a:schemeClr val="tx1"/>
                </a:solidFill>
                <a:effectLst/>
                <a:latin typeface="+mn-lt"/>
                <a:ea typeface="+mn-ea"/>
                <a:cs typeface="+mn-cs"/>
              </a:rPr>
              <a:t>r </a:t>
            </a:r>
            <a:r>
              <a:rPr lang="en-US" sz="1200" kern="1200" dirty="0">
                <a:solidFill>
                  <a:schemeClr val="tx1"/>
                </a:solidFill>
                <a:effectLst/>
                <a:latin typeface="+mn-lt"/>
                <a:ea typeface="+mn-ea"/>
                <a:cs typeface="+mn-cs"/>
              </a:rPr>
              <a:t>goes to zero as </a:t>
            </a:r>
            <a:r>
              <a:rPr lang="en-US" sz="1200" i="1" kern="1200" dirty="0">
                <a:solidFill>
                  <a:schemeClr val="tx1"/>
                </a:solidFill>
                <a:effectLst/>
                <a:latin typeface="+mn-lt"/>
                <a:ea typeface="+mn-ea"/>
                <a:cs typeface="+mn-cs"/>
              </a:rPr>
              <a:t>r </a:t>
            </a:r>
            <a:r>
              <a:rPr lang="en-US" sz="1200" kern="1200" dirty="0">
                <a:solidFill>
                  <a:schemeClr val="tx1"/>
                </a:solidFill>
                <a:effectLst/>
                <a:latin typeface="+mn-lt"/>
                <a:ea typeface="+mn-ea"/>
                <a:cs typeface="+mn-cs"/>
              </a:rPr>
              <a:t>goes to infinity. That means the total mechanical energy is zero, and the law of conservation of energy gives this equation. [click to show equation] Solving, we get the escape speed. [click</a:t>
            </a:r>
            <a:r>
              <a:rPr lang="en-US" sz="1200" kern="1200" baseline="0" dirty="0">
                <a:solidFill>
                  <a:schemeClr val="tx1"/>
                </a:solidFill>
                <a:effectLst/>
                <a:latin typeface="+mn-lt"/>
                <a:ea typeface="+mn-ea"/>
                <a:cs typeface="+mn-cs"/>
              </a:rPr>
              <a:t> to show equation]</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escape speed for Earth is about 11.2 km/s, which corresponds to about 25,000 mi/h.</a:t>
            </a:r>
          </a:p>
          <a:p>
            <a:endParaRPr lang="en-US" sz="1200"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Note that the expression for </a:t>
            </a:r>
            <a:r>
              <a:rPr lang="en-US" sz="1200" i="1" kern="1200" dirty="0" err="1">
                <a:solidFill>
                  <a:schemeClr val="tx1"/>
                </a:solidFill>
                <a:effectLst/>
                <a:latin typeface="+mn-lt"/>
                <a:ea typeface="+mn-ea"/>
                <a:cs typeface="+mn-cs"/>
              </a:rPr>
              <a:t>v</a:t>
            </a:r>
            <a:r>
              <a:rPr lang="en-US" sz="1200" kern="1200" baseline="-25000" dirty="0" err="1">
                <a:solidFill>
                  <a:schemeClr val="tx1"/>
                </a:solidFill>
                <a:effectLst/>
                <a:latin typeface="+mn-lt"/>
                <a:ea typeface="+mn-ea"/>
                <a:cs typeface="+mn-cs"/>
              </a:rPr>
              <a:t>esc</a:t>
            </a:r>
            <a:r>
              <a:rPr lang="en-US" sz="1200" kern="1200" dirty="0">
                <a:solidFill>
                  <a:schemeClr val="tx1"/>
                </a:solidFill>
                <a:effectLst/>
                <a:latin typeface="+mn-lt"/>
                <a:ea typeface="+mn-ea"/>
                <a:cs typeface="+mn-cs"/>
              </a:rPr>
              <a:t> doesn’t depend on the mass of the object projected from Earth, so a spacecraft has the same escape speed as a molecule. </a:t>
            </a:r>
          </a:p>
          <a:p>
            <a:endParaRPr lang="en-US" dirty="0"/>
          </a:p>
        </p:txBody>
      </p:sp>
      <p:sp>
        <p:nvSpPr>
          <p:cNvPr id="4" name="Slide Number Placeholder 3"/>
          <p:cNvSpPr>
            <a:spLocks noGrp="1"/>
          </p:cNvSpPr>
          <p:nvPr>
            <p:ph type="sldNum" sz="quarter" idx="10"/>
          </p:nvPr>
        </p:nvSpPr>
        <p:spPr/>
        <p:txBody>
          <a:bodyPr/>
          <a:lstStyle/>
          <a:p>
            <a:fld id="{6E7E7F27-47DB-D94D-995F-E3088F8069A6}" type="slidenum">
              <a:rPr lang="en-US" smtClean="0"/>
              <a:t>56</a:t>
            </a:fld>
            <a:endParaRPr lang="en-US"/>
          </a:p>
        </p:txBody>
      </p:sp>
    </p:spTree>
    <p:extLst>
      <p:ext uri="{BB962C8B-B14F-4D97-AF65-F5344CB8AC3E}">
        <p14:creationId xmlns:p14="http://schemas.microsoft.com/office/powerpoint/2010/main" val="92007210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Escape speeds for the planets, the Moon, and the Sun are listed in the table.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Escape speed and temperature determine to a large extent whether a world has an atmosphere and, if so, what the constituents of the atmosphere are. Planets with low escape speeds, such as Mercury, generally don’t have atmospheres because the average speed of gas molecules is close to the escape speed. Venus has a very thick atmosphere, but it’s almost entirely carbon dioxide, a heavy gas. The atmosphere of Earth has very little hydrogen or helium, but has retained the much heavier nitrogen and oxygen molecules. </a:t>
            </a:r>
            <a:endParaRPr lang="en-US" dirty="0"/>
          </a:p>
        </p:txBody>
      </p:sp>
      <p:sp>
        <p:nvSpPr>
          <p:cNvPr id="4" name="Slide Number Placeholder 3"/>
          <p:cNvSpPr>
            <a:spLocks noGrp="1"/>
          </p:cNvSpPr>
          <p:nvPr>
            <p:ph type="sldNum" sz="quarter" idx="10"/>
          </p:nvPr>
        </p:nvSpPr>
        <p:spPr/>
        <p:txBody>
          <a:bodyPr/>
          <a:lstStyle/>
          <a:p>
            <a:fld id="{6E7E7F27-47DB-D94D-995F-E3088F8069A6}" type="slidenum">
              <a:rPr lang="en-US" smtClean="0"/>
              <a:t>57</a:t>
            </a:fld>
            <a:endParaRPr lang="en-US"/>
          </a:p>
        </p:txBody>
      </p:sp>
    </p:spTree>
    <p:extLst>
      <p:ext uri="{BB962C8B-B14F-4D97-AF65-F5344CB8AC3E}">
        <p14:creationId xmlns:p14="http://schemas.microsoft.com/office/powerpoint/2010/main" val="226495919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we discussed back in Topic 2,</a:t>
            </a:r>
            <a:r>
              <a:rPr lang="en-US" baseline="0" dirty="0"/>
              <a:t> in early history people generally regarded the Earth as the center of the Universe. </a:t>
            </a:r>
            <a:r>
              <a:rPr lang="en-US" sz="1200" kern="1200" dirty="0">
                <a:solidFill>
                  <a:schemeClr val="tx1"/>
                </a:solidFill>
                <a:effectLst/>
                <a:latin typeface="+mn-lt"/>
                <a:ea typeface="+mn-ea"/>
                <a:cs typeface="+mn-cs"/>
              </a:rPr>
              <a:t>This </a:t>
            </a:r>
            <a:r>
              <a:rPr lang="en-US" sz="1200" b="1" kern="1200" dirty="0">
                <a:solidFill>
                  <a:schemeClr val="tx1"/>
                </a:solidFill>
                <a:effectLst/>
                <a:latin typeface="+mn-lt"/>
                <a:ea typeface="+mn-ea"/>
                <a:cs typeface="+mn-cs"/>
              </a:rPr>
              <a:t>geocentric model </a:t>
            </a:r>
            <a:r>
              <a:rPr lang="en-US" sz="1200" kern="1200" dirty="0">
                <a:solidFill>
                  <a:schemeClr val="tx1"/>
                </a:solidFill>
                <a:effectLst/>
                <a:latin typeface="+mn-lt"/>
                <a:ea typeface="+mn-ea"/>
                <a:cs typeface="+mn-cs"/>
              </a:rPr>
              <a:t>was developed extensively by the Greek astronomer Claudius Ptolemy in the second century AD and was accepted for the next 1,400 years.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 1543 Polish astronomer Nicolaus Copernicus showed that Earth and the other planets revolve in circular orbits around the Sun, called the </a:t>
            </a:r>
            <a:r>
              <a:rPr lang="en-US" sz="1200" b="1" kern="1200" dirty="0">
                <a:solidFill>
                  <a:schemeClr val="tx1"/>
                </a:solidFill>
                <a:effectLst/>
                <a:latin typeface="+mn-lt"/>
                <a:ea typeface="+mn-ea"/>
                <a:cs typeface="+mn-cs"/>
              </a:rPr>
              <a:t>heliocentric model</a:t>
            </a:r>
            <a:r>
              <a:rPr lang="en-US" sz="1200" kern="1200" dirty="0">
                <a:solidFill>
                  <a:schemeClr val="tx1"/>
                </a:solidFill>
                <a:effectLst/>
                <a:latin typeface="+mn-lt"/>
                <a:ea typeface="+mn-ea"/>
                <a:cs typeface="+mn-cs"/>
              </a:rPr>
              <a:t>. Danish astronomer </a:t>
            </a:r>
            <a:r>
              <a:rPr lang="en-US" sz="1200" kern="1200" dirty="0" err="1">
                <a:solidFill>
                  <a:schemeClr val="tx1"/>
                </a:solidFill>
                <a:effectLst/>
                <a:latin typeface="+mn-lt"/>
                <a:ea typeface="+mn-ea"/>
                <a:cs typeface="+mn-cs"/>
              </a:rPr>
              <a:t>Tycho</a:t>
            </a:r>
            <a:r>
              <a:rPr lang="en-US" sz="1200" kern="1200" dirty="0">
                <a:solidFill>
                  <a:schemeClr val="tx1"/>
                </a:solidFill>
                <a:effectLst/>
                <a:latin typeface="+mn-lt"/>
                <a:ea typeface="+mn-ea"/>
                <a:cs typeface="+mn-cs"/>
              </a:rPr>
              <a:t> Brahe made accurate astronomical measurements over a period of 20 years, providing the data for the currently accepted model of the solar system. Brahe’s precise observations of the planets and 777 stars were carried out with nothing more elaborate than a large sextant and compass, because the telescope hadn’t been invented yet!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German astronomer Johannes Kepler, who was Brahe’s assistant, acquired Brahe’s astronomical data and spent about 16 years trying to deduce a mathematical model for the motions of the planets. After many laborious calculations, he found that Brahe’s precise data on the motion of Mars about the Sun provided the answer. Kepler’s analysis first showed that the concept of circular orbits about the Sun had to be abandoned. He eventually discovered that the orbit of Mars could be accurately described by an ellipse with the Sun at one focus. He then generalized this analysis to include the motions of all planets. </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Image credit: </a:t>
            </a:r>
          </a:p>
          <a:p>
            <a:r>
              <a:rPr lang="en-US" sz="1200" kern="1200" dirty="0">
                <a:solidFill>
                  <a:schemeClr val="tx1"/>
                </a:solidFill>
                <a:effectLst/>
                <a:latin typeface="+mn-lt"/>
                <a:ea typeface="+mn-ea"/>
                <a:cs typeface="+mn-cs"/>
              </a:rPr>
              <a:t>https://commons.wikimedia.org/wiki/File:Heliocentric_solar_system.png</a:t>
            </a:r>
          </a:p>
          <a:p>
            <a:r>
              <a:rPr lang="en-US" sz="1200" kern="1200" dirty="0">
                <a:solidFill>
                  <a:schemeClr val="tx1"/>
                </a:solidFill>
                <a:effectLst/>
                <a:latin typeface="+mn-lt"/>
                <a:ea typeface="+mn-ea"/>
                <a:cs typeface="+mn-cs"/>
              </a:rPr>
              <a:t>Heliocentric_solar_system.png ‎[Public Domain]</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E7E7F27-47DB-D94D-995F-E3088F8069A6}" type="slidenum">
              <a:rPr lang="en-US" smtClean="0"/>
              <a:t>58</a:t>
            </a:fld>
            <a:endParaRPr lang="en-US"/>
          </a:p>
        </p:txBody>
      </p:sp>
    </p:spTree>
    <p:extLst>
      <p:ext uri="{BB962C8B-B14F-4D97-AF65-F5344CB8AC3E}">
        <p14:creationId xmlns:p14="http://schemas.microsoft.com/office/powerpoint/2010/main" val="281662446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His analysis is summarized in three statements known as </a:t>
            </a:r>
            <a:r>
              <a:rPr lang="en-US" sz="1200" b="1" kern="1200" dirty="0">
                <a:solidFill>
                  <a:schemeClr val="tx1"/>
                </a:solidFill>
                <a:effectLst/>
                <a:latin typeface="+mn-lt"/>
                <a:ea typeface="+mn-ea"/>
                <a:cs typeface="+mn-cs"/>
              </a:rPr>
              <a:t>Kepler’s laws: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1. </a:t>
            </a:r>
            <a:r>
              <a:rPr lang="en-US" sz="1200" kern="1200" dirty="0">
                <a:solidFill>
                  <a:schemeClr val="tx1"/>
                </a:solidFill>
                <a:effectLst/>
                <a:latin typeface="+mn-lt"/>
                <a:ea typeface="+mn-ea"/>
                <a:cs typeface="+mn-cs"/>
              </a:rPr>
              <a:t>All planets move in elliptical orbits with the Sun at one of the focal points. </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2. </a:t>
            </a:r>
            <a:r>
              <a:rPr lang="en-US" sz="1200" kern="1200" dirty="0">
                <a:solidFill>
                  <a:schemeClr val="tx1"/>
                </a:solidFill>
                <a:effectLst/>
                <a:latin typeface="+mn-lt"/>
                <a:ea typeface="+mn-ea"/>
                <a:cs typeface="+mn-cs"/>
              </a:rPr>
              <a:t>A line drawn from the Sun to any planet sweeps out equal areas in equal time intervals. </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3. </a:t>
            </a:r>
            <a:r>
              <a:rPr lang="en-US" sz="1200" kern="1200" dirty="0">
                <a:solidFill>
                  <a:schemeClr val="tx1"/>
                </a:solidFill>
                <a:effectLst/>
                <a:latin typeface="+mn-lt"/>
                <a:ea typeface="+mn-ea"/>
                <a:cs typeface="+mn-cs"/>
              </a:rPr>
              <a:t>The square of the orbital period of any planet is proportional to the cube of the average distance from the planet to the Sun.</a:t>
            </a:r>
          </a:p>
          <a:p>
            <a:endParaRPr lang="en-US" dirty="0"/>
          </a:p>
          <a:p>
            <a:r>
              <a:rPr lang="en-US" sz="1200" kern="1200" dirty="0">
                <a:solidFill>
                  <a:schemeClr val="tx1"/>
                </a:solidFill>
                <a:effectLst/>
                <a:latin typeface="+mn-lt"/>
                <a:ea typeface="+mn-ea"/>
                <a:cs typeface="+mn-cs"/>
              </a:rPr>
              <a:t>Newton later demonstrated that these laws are consequences of the gravitational force that exists between any two objects. Newton’s law of universal gravitation, together with his laws of motion, provides the basis for a full mathematical description of the motions of planets and satellites. </a:t>
            </a:r>
            <a:endParaRPr lang="en-US" dirty="0"/>
          </a:p>
        </p:txBody>
      </p:sp>
      <p:sp>
        <p:nvSpPr>
          <p:cNvPr id="4" name="Slide Number Placeholder 3"/>
          <p:cNvSpPr>
            <a:spLocks noGrp="1"/>
          </p:cNvSpPr>
          <p:nvPr>
            <p:ph type="sldNum" sz="quarter" idx="10"/>
          </p:nvPr>
        </p:nvSpPr>
        <p:spPr/>
        <p:txBody>
          <a:bodyPr/>
          <a:lstStyle/>
          <a:p>
            <a:fld id="{6E7E7F27-47DB-D94D-995F-E3088F8069A6}" type="slidenum">
              <a:rPr lang="en-US" smtClean="0"/>
              <a:t>59</a:t>
            </a:fld>
            <a:endParaRPr lang="en-US"/>
          </a:p>
        </p:txBody>
      </p:sp>
    </p:spTree>
    <p:extLst>
      <p:ext uri="{BB962C8B-B14F-4D97-AF65-F5344CB8AC3E}">
        <p14:creationId xmlns:p14="http://schemas.microsoft.com/office/powerpoint/2010/main" val="35575046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first law arises as a natural consequence of the inverse-square nature of Newton’s law of gravitation. Any object bound to another by a force that varies as 1/</a:t>
            </a:r>
            <a:r>
              <a:rPr lang="en-US" sz="1200" i="1" kern="1200" dirty="0">
                <a:solidFill>
                  <a:schemeClr val="tx1"/>
                </a:solidFill>
                <a:effectLst/>
                <a:latin typeface="+mn-lt"/>
                <a:ea typeface="+mn-ea"/>
                <a:cs typeface="+mn-cs"/>
              </a:rPr>
              <a:t>r</a:t>
            </a:r>
            <a:r>
              <a:rPr lang="en-US" sz="1200" i="0" kern="1200" baseline="30000" dirty="0">
                <a:solidFill>
                  <a:schemeClr val="tx1"/>
                </a:solidFill>
                <a:effectLst/>
                <a:latin typeface="+mn-lt"/>
                <a:ea typeface="+mn-ea"/>
                <a:cs typeface="+mn-cs"/>
              </a:rPr>
              <a:t>2</a:t>
            </a:r>
            <a:r>
              <a:rPr lang="en-US" sz="1200" kern="1200" dirty="0">
                <a:solidFill>
                  <a:schemeClr val="tx1"/>
                </a:solidFill>
                <a:effectLst/>
                <a:latin typeface="+mn-lt"/>
                <a:ea typeface="+mn-ea"/>
                <a:cs typeface="+mn-cs"/>
              </a:rPr>
              <a:t> will move in an elliptical orbit.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As shown in the top figure, an ellipse is a curve drawn so that the sum of the distances from any point on the curve to two internal points called </a:t>
            </a:r>
            <a:r>
              <a:rPr lang="en-US" sz="1200" i="1" kern="1200" dirty="0">
                <a:solidFill>
                  <a:schemeClr val="tx1"/>
                </a:solidFill>
                <a:effectLst/>
                <a:latin typeface="+mn-lt"/>
                <a:ea typeface="+mn-ea"/>
                <a:cs typeface="+mn-cs"/>
              </a:rPr>
              <a:t>focal points </a:t>
            </a:r>
            <a:r>
              <a:rPr lang="en-US" sz="1200" kern="1200" dirty="0">
                <a:solidFill>
                  <a:schemeClr val="tx1"/>
                </a:solidFill>
                <a:effectLst/>
                <a:latin typeface="+mn-lt"/>
                <a:ea typeface="+mn-ea"/>
                <a:cs typeface="+mn-cs"/>
              </a:rPr>
              <a:t>or </a:t>
            </a:r>
            <a:r>
              <a:rPr lang="en-US" sz="1200" i="1" kern="1200" dirty="0">
                <a:solidFill>
                  <a:schemeClr val="tx1"/>
                </a:solidFill>
                <a:effectLst/>
                <a:latin typeface="+mn-lt"/>
                <a:ea typeface="+mn-ea"/>
                <a:cs typeface="+mn-cs"/>
              </a:rPr>
              <a:t>foci, </a:t>
            </a:r>
            <a:r>
              <a:rPr lang="en-US" sz="1200" kern="1200" dirty="0">
                <a:solidFill>
                  <a:schemeClr val="tx1"/>
                </a:solidFill>
                <a:effectLst/>
                <a:latin typeface="+mn-lt"/>
                <a:ea typeface="+mn-ea"/>
                <a:cs typeface="+mn-cs"/>
              </a:rPr>
              <a:t>singular, </a:t>
            </a:r>
            <a:r>
              <a:rPr lang="en-US" sz="1200" i="1" kern="1200" dirty="0">
                <a:solidFill>
                  <a:schemeClr val="tx1"/>
                </a:solidFill>
                <a:effectLst/>
                <a:latin typeface="+mn-lt"/>
                <a:ea typeface="+mn-ea"/>
                <a:cs typeface="+mn-cs"/>
              </a:rPr>
              <a:t>focus</a:t>
            </a:r>
            <a:r>
              <a:rPr lang="en-US" sz="1200" kern="1200" dirty="0">
                <a:solidFill>
                  <a:schemeClr val="tx1"/>
                </a:solidFill>
                <a:effectLst/>
                <a:latin typeface="+mn-lt"/>
                <a:ea typeface="+mn-ea"/>
                <a:cs typeface="+mn-cs"/>
              </a:rPr>
              <a:t>, is always the same. The </a:t>
            </a:r>
            <a:r>
              <a:rPr lang="en-US" sz="1200" kern="1200" dirty="0" err="1">
                <a:solidFill>
                  <a:schemeClr val="tx1"/>
                </a:solidFill>
                <a:effectLst/>
                <a:latin typeface="+mn-lt"/>
                <a:ea typeface="+mn-ea"/>
                <a:cs typeface="+mn-cs"/>
              </a:rPr>
              <a:t>semimajor</a:t>
            </a:r>
            <a:r>
              <a:rPr lang="en-US" sz="1200" kern="1200" dirty="0">
                <a:solidFill>
                  <a:schemeClr val="tx1"/>
                </a:solidFill>
                <a:effectLst/>
                <a:latin typeface="+mn-lt"/>
                <a:ea typeface="+mn-ea"/>
                <a:cs typeface="+mn-cs"/>
              </a:rPr>
              <a:t> axis </a:t>
            </a:r>
            <a:r>
              <a:rPr lang="en-US" sz="1200" i="1" kern="1200" dirty="0">
                <a:solidFill>
                  <a:schemeClr val="tx1"/>
                </a:solidFill>
                <a:effectLst/>
                <a:latin typeface="+mn-lt"/>
                <a:ea typeface="+mn-ea"/>
                <a:cs typeface="+mn-cs"/>
              </a:rPr>
              <a:t>a </a:t>
            </a:r>
            <a:r>
              <a:rPr lang="en-US" sz="1200" kern="1200" dirty="0">
                <a:solidFill>
                  <a:schemeClr val="tx1"/>
                </a:solidFill>
                <a:effectLst/>
                <a:latin typeface="+mn-lt"/>
                <a:ea typeface="+mn-ea"/>
                <a:cs typeface="+mn-cs"/>
              </a:rPr>
              <a:t>is half the length of the line that goes across the ellipse and contains both foci.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For the Sun–planet configuration shown in the bottom figure, the Sun is at one focus and the other focus is empty. Because the orbit is an ellipse, the distance from the Sun to the planet continuously changes. </a:t>
            </a:r>
            <a:endParaRPr lang="en-US" dirty="0"/>
          </a:p>
        </p:txBody>
      </p:sp>
      <p:sp>
        <p:nvSpPr>
          <p:cNvPr id="4" name="Slide Number Placeholder 3"/>
          <p:cNvSpPr>
            <a:spLocks noGrp="1"/>
          </p:cNvSpPr>
          <p:nvPr>
            <p:ph type="sldNum" sz="quarter" idx="10"/>
          </p:nvPr>
        </p:nvSpPr>
        <p:spPr/>
        <p:txBody>
          <a:bodyPr/>
          <a:lstStyle/>
          <a:p>
            <a:fld id="{6E7E7F27-47DB-D94D-995F-E3088F8069A6}" type="slidenum">
              <a:rPr lang="en-US" smtClean="0"/>
              <a:t>60</a:t>
            </a:fld>
            <a:endParaRPr lang="en-US"/>
          </a:p>
        </p:txBody>
      </p:sp>
    </p:spTree>
    <p:extLst>
      <p:ext uri="{BB962C8B-B14F-4D97-AF65-F5344CB8AC3E}">
        <p14:creationId xmlns:p14="http://schemas.microsoft.com/office/powerpoint/2010/main" val="24186967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Take a look at the circle. The angle </a:t>
            </a:r>
            <a:r>
              <a:rPr lang="en-US" sz="1200" kern="1200" dirty="0">
                <a:solidFill>
                  <a:schemeClr val="tx1"/>
                </a:solidFill>
                <a:effectLst/>
                <a:latin typeface="+mn-lt"/>
                <a:ea typeface="+mn-ea"/>
                <a:cs typeface="+mn-cs"/>
                <a:sym typeface="Symbol" panose="05050102010706020507" pitchFamily="18" charset="2"/>
              </a:rPr>
              <a:t></a:t>
            </a:r>
            <a:r>
              <a:rPr lang="en-US" sz="1200" kern="1200" dirty="0">
                <a:solidFill>
                  <a:schemeClr val="tx1"/>
                </a:solidFill>
                <a:effectLst/>
                <a:latin typeface="+mn-lt"/>
                <a:ea typeface="+mn-ea"/>
                <a:cs typeface="+mn-cs"/>
              </a:rPr>
              <a:t> subtended by an arc length </a:t>
            </a:r>
            <a:r>
              <a:rPr lang="en-US" sz="1200" i="1" kern="1200" dirty="0">
                <a:solidFill>
                  <a:schemeClr val="tx1"/>
                </a:solidFill>
                <a:effectLst/>
                <a:latin typeface="+mn-lt"/>
                <a:ea typeface="+mn-ea"/>
                <a:cs typeface="+mn-cs"/>
              </a:rPr>
              <a:t>s </a:t>
            </a:r>
            <a:r>
              <a:rPr lang="en-US" sz="1200" kern="1200" dirty="0">
                <a:solidFill>
                  <a:schemeClr val="tx1"/>
                </a:solidFill>
                <a:effectLst/>
                <a:latin typeface="+mn-lt"/>
                <a:ea typeface="+mn-ea"/>
                <a:cs typeface="+mn-cs"/>
              </a:rPr>
              <a:t>along a circle of radius </a:t>
            </a:r>
            <a:r>
              <a:rPr lang="en-US" sz="1200" i="1" kern="1200" dirty="0">
                <a:solidFill>
                  <a:schemeClr val="tx1"/>
                </a:solidFill>
                <a:effectLst/>
                <a:latin typeface="+mn-lt"/>
                <a:ea typeface="+mn-ea"/>
                <a:cs typeface="+mn-cs"/>
              </a:rPr>
              <a:t>r</a:t>
            </a:r>
            <a:r>
              <a:rPr lang="en-US" sz="1200" kern="1200" dirty="0">
                <a:solidFill>
                  <a:schemeClr val="tx1"/>
                </a:solidFill>
                <a:effectLst/>
                <a:latin typeface="+mn-lt"/>
                <a:ea typeface="+mn-ea"/>
                <a:cs typeface="+mn-cs"/>
              </a:rPr>
              <a:t>, measured in radians counterclockwise from the positive </a:t>
            </a:r>
            <a:r>
              <a:rPr lang="en-US" sz="1200" i="1" kern="1200" dirty="0">
                <a:solidFill>
                  <a:schemeClr val="tx1"/>
                </a:solidFill>
                <a:effectLst/>
                <a:latin typeface="+mn-lt"/>
                <a:ea typeface="+mn-ea"/>
                <a:cs typeface="+mn-cs"/>
              </a:rPr>
              <a:t>x</a:t>
            </a:r>
            <a:r>
              <a:rPr lang="en-US" sz="1200" kern="1200" dirty="0">
                <a:solidFill>
                  <a:schemeClr val="tx1"/>
                </a:solidFill>
                <a:effectLst/>
                <a:latin typeface="+mn-lt"/>
                <a:ea typeface="+mn-ea"/>
                <a:cs typeface="+mn-cs"/>
              </a:rPr>
              <a:t>-axis, is shown. The angle </a:t>
            </a:r>
            <a:r>
              <a:rPr lang="en-US" sz="1200" kern="1200" dirty="0">
                <a:solidFill>
                  <a:schemeClr val="tx1"/>
                </a:solidFill>
                <a:effectLst/>
                <a:latin typeface="+mn-lt"/>
                <a:ea typeface="+mn-ea"/>
                <a:cs typeface="+mn-cs"/>
                <a:sym typeface="Symbol" panose="05050102010706020507" pitchFamily="18" charset="2"/>
              </a:rPr>
              <a:t></a:t>
            </a:r>
            <a:r>
              <a:rPr lang="en-US" sz="1200" kern="1200" dirty="0">
                <a:solidFill>
                  <a:schemeClr val="tx1"/>
                </a:solidFill>
                <a:effectLst/>
                <a:latin typeface="+mn-lt"/>
                <a:ea typeface="+mn-ea"/>
                <a:cs typeface="+mn-cs"/>
              </a:rPr>
              <a:t> is an angular displacement from the positive </a:t>
            </a:r>
            <a:r>
              <a:rPr lang="en-US" sz="1200" i="1" kern="1200" dirty="0">
                <a:solidFill>
                  <a:schemeClr val="tx1"/>
                </a:solidFill>
                <a:effectLst/>
                <a:latin typeface="+mn-lt"/>
                <a:ea typeface="+mn-ea"/>
                <a:cs typeface="+mn-cs"/>
              </a:rPr>
              <a:t>x</a:t>
            </a:r>
            <a:r>
              <a:rPr lang="en-US" sz="1200" kern="1200" dirty="0">
                <a:solidFill>
                  <a:schemeClr val="tx1"/>
                </a:solidFill>
                <a:effectLst/>
                <a:latin typeface="+mn-lt"/>
                <a:ea typeface="+mn-ea"/>
                <a:cs typeface="+mn-cs"/>
              </a:rPr>
              <a:t>-axis, and </a:t>
            </a:r>
            <a:r>
              <a:rPr lang="en-US" sz="1200" i="1" kern="1200" dirty="0">
                <a:solidFill>
                  <a:schemeClr val="tx1"/>
                </a:solidFill>
                <a:effectLst/>
                <a:latin typeface="+mn-lt"/>
                <a:ea typeface="+mn-ea"/>
                <a:cs typeface="+mn-cs"/>
              </a:rPr>
              <a:t>s </a:t>
            </a:r>
            <a:r>
              <a:rPr lang="en-US" sz="1200" kern="1200" dirty="0">
                <a:solidFill>
                  <a:schemeClr val="tx1"/>
                </a:solidFill>
                <a:effectLst/>
                <a:latin typeface="+mn-lt"/>
                <a:ea typeface="+mn-ea"/>
                <a:cs typeface="+mn-cs"/>
              </a:rPr>
              <a:t>the corresponding displacement along the circular arc, also measured from the positive </a:t>
            </a:r>
            <a:r>
              <a:rPr lang="en-US" sz="1200" i="1" kern="1200" dirty="0">
                <a:solidFill>
                  <a:schemeClr val="tx1"/>
                </a:solidFill>
                <a:effectLst/>
                <a:latin typeface="+mn-lt"/>
                <a:ea typeface="+mn-ea"/>
                <a:cs typeface="+mn-cs"/>
              </a:rPr>
              <a:t>x</a:t>
            </a:r>
            <a:r>
              <a:rPr lang="en-US" sz="1200" kern="1200" dirty="0">
                <a:solidFill>
                  <a:schemeClr val="tx1"/>
                </a:solidFill>
                <a:effectLst/>
                <a:latin typeface="+mn-lt"/>
                <a:ea typeface="+mn-ea"/>
                <a:cs typeface="+mn-cs"/>
              </a:rPr>
              <a:t>-axis. The angle shown in the figure illustrates the size of 1 radian, which is approximately 57°.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Converting from degrees to radians requires multiplying by the ratio </a:t>
            </a:r>
            <a:r>
              <a:rPr lang="en-US" sz="1200" kern="1200" dirty="0">
                <a:solidFill>
                  <a:schemeClr val="tx1"/>
                </a:solidFill>
                <a:effectLst/>
                <a:latin typeface="+mn-lt"/>
                <a:ea typeface="+mn-ea"/>
                <a:cs typeface="+mn-cs"/>
                <a:sym typeface="Symbol" panose="05050102010706020507" pitchFamily="18" charset="2"/>
              </a:rPr>
              <a:t></a:t>
            </a:r>
            <a:r>
              <a:rPr lang="en-US" sz="1200" kern="1200" dirty="0">
                <a:solidFill>
                  <a:schemeClr val="tx1"/>
                </a:solidFill>
                <a:effectLst/>
                <a:latin typeface="+mn-lt"/>
                <a:ea typeface="+mn-ea"/>
                <a:cs typeface="+mn-cs"/>
              </a:rPr>
              <a:t> rad</a:t>
            </a:r>
            <a:r>
              <a:rPr lang="en-US" sz="1200" kern="1200" baseline="0" dirty="0">
                <a:solidFill>
                  <a:schemeClr val="tx1"/>
                </a:solidFill>
                <a:effectLst/>
                <a:latin typeface="+mn-lt"/>
                <a:ea typeface="+mn-ea"/>
                <a:cs typeface="+mn-cs"/>
              </a:rPr>
              <a:t> over </a:t>
            </a:r>
            <a:r>
              <a:rPr lang="en-US" sz="1200" kern="1200" dirty="0">
                <a:solidFill>
                  <a:schemeClr val="tx1"/>
                </a:solidFill>
                <a:effectLst/>
                <a:latin typeface="+mn-lt"/>
                <a:ea typeface="+mn-ea"/>
                <a:cs typeface="+mn-cs"/>
              </a:rPr>
              <a:t>180°. Take a look at the example. [click</a:t>
            </a:r>
            <a:r>
              <a:rPr lang="en-US" sz="1200" kern="1200" baseline="0" dirty="0">
                <a:solidFill>
                  <a:schemeClr val="tx1"/>
                </a:solidFill>
                <a:effectLst/>
                <a:latin typeface="+mn-lt"/>
                <a:ea typeface="+mn-ea"/>
                <a:cs typeface="+mn-cs"/>
              </a:rPr>
              <a:t> to show equation] </a:t>
            </a:r>
            <a:r>
              <a:rPr lang="en-US" sz="1200" kern="1200" dirty="0">
                <a:solidFill>
                  <a:schemeClr val="tx1"/>
                </a:solidFill>
                <a:effectLst/>
                <a:latin typeface="+mn-lt"/>
                <a:ea typeface="+mn-ea"/>
                <a:cs typeface="+mn-cs"/>
              </a:rPr>
              <a:t>45°</a:t>
            </a:r>
            <a:r>
              <a:rPr lang="en-US" sz="1200" kern="1200" baseline="0" dirty="0">
                <a:solidFill>
                  <a:schemeClr val="tx1"/>
                </a:solidFill>
                <a:effectLst/>
                <a:latin typeface="+mn-lt"/>
                <a:ea typeface="+mn-ea"/>
                <a:cs typeface="+mn-cs"/>
              </a:rPr>
              <a:t> is </a:t>
            </a:r>
            <a:r>
              <a:rPr lang="en-US" sz="1200" kern="1200" baseline="0" dirty="0">
                <a:solidFill>
                  <a:schemeClr val="tx1"/>
                </a:solidFill>
                <a:effectLst/>
                <a:latin typeface="+mn-lt"/>
                <a:ea typeface="+mn-ea"/>
                <a:cs typeface="+mn-cs"/>
                <a:sym typeface="Symbol" panose="05050102010706020507" pitchFamily="18" charset="2"/>
              </a:rPr>
              <a:t></a:t>
            </a:r>
            <a:r>
              <a:rPr lang="en-US" sz="1200" kern="1200" baseline="0" dirty="0">
                <a:solidFill>
                  <a:schemeClr val="tx1"/>
                </a:solidFill>
                <a:effectLst/>
                <a:latin typeface="+mn-lt"/>
                <a:ea typeface="+mn-ea"/>
                <a:cs typeface="+mn-cs"/>
              </a:rPr>
              <a:t> over 4 radians.</a:t>
            </a:r>
          </a:p>
          <a:p>
            <a:endParaRPr lang="en-US" sz="1200" kern="1200" baseline="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Generally, angular quantities in physics must be expressed in radians. Be sure to set your calculator to radian mode!</a:t>
            </a:r>
            <a:endParaRPr lang="en-US" sz="1200" kern="1200" baseline="0" dirty="0">
              <a:solidFill>
                <a:schemeClr val="tx1"/>
              </a:solidFill>
              <a:effectLst/>
              <a:latin typeface="+mn-lt"/>
              <a:ea typeface="+mn-ea"/>
              <a:cs typeface="+mn-cs"/>
            </a:endParaRPr>
          </a:p>
          <a:p>
            <a:endParaRPr lang="en-US" sz="1200" kern="1200" baseline="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E7E7F27-47DB-D94D-995F-E3088F8069A6}" type="slidenum">
              <a:rPr lang="en-US" smtClean="0"/>
              <a:t>16</a:t>
            </a:fld>
            <a:endParaRPr lang="en-US"/>
          </a:p>
        </p:txBody>
      </p:sp>
    </p:spTree>
    <p:extLst>
      <p:ext uri="{BB962C8B-B14F-4D97-AF65-F5344CB8AC3E}">
        <p14:creationId xmlns:p14="http://schemas.microsoft.com/office/powerpoint/2010/main" val="247203442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Kepler’s second law states that a line drawn from the Sun to any planet sweeps out equal areas in equal time intervals.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Consider a planet in an elliptical orbit about the Sun, as shown in the figure. In a given period </a:t>
            </a:r>
            <a:r>
              <a:rPr lang="en-US" sz="1200" kern="1200" dirty="0">
                <a:solidFill>
                  <a:schemeClr val="tx1"/>
                </a:solidFill>
                <a:effectLst/>
                <a:latin typeface="+mn-lt"/>
                <a:ea typeface="+mn-ea"/>
                <a:cs typeface="+mn-cs"/>
                <a:sym typeface="Symbol" panose="05050102010706020507" pitchFamily="18" charset="2"/>
              </a:rPr>
              <a:t></a:t>
            </a:r>
            <a:r>
              <a:rPr lang="en-US" sz="1200" i="1" kern="1200" dirty="0">
                <a:solidFill>
                  <a:schemeClr val="tx1"/>
                </a:solidFill>
                <a:effectLst/>
                <a:latin typeface="+mn-lt"/>
                <a:ea typeface="+mn-ea"/>
                <a:cs typeface="+mn-cs"/>
              </a:rPr>
              <a:t>t</a:t>
            </a:r>
            <a:r>
              <a:rPr lang="en-US" sz="1200" kern="1200" dirty="0">
                <a:solidFill>
                  <a:schemeClr val="tx1"/>
                </a:solidFill>
                <a:effectLst/>
                <a:latin typeface="+mn-lt"/>
                <a:ea typeface="+mn-ea"/>
                <a:cs typeface="+mn-cs"/>
              </a:rPr>
              <a:t>, the planet moves from point Ⓐ to point Ⓑ. The planet moves more slowly on that side of the orbit because it’s farther away from the Sun. On the opposite side of its orbit, the planet moves from point Ⓒ to point Ⓓ in the same amount of time, </a:t>
            </a:r>
            <a:r>
              <a:rPr lang="en-US" sz="1200" kern="1200" dirty="0">
                <a:solidFill>
                  <a:schemeClr val="tx1"/>
                </a:solidFill>
                <a:effectLst/>
                <a:latin typeface="+mn-lt"/>
                <a:ea typeface="+mn-ea"/>
                <a:cs typeface="+mn-cs"/>
                <a:sym typeface="Symbol" panose="05050102010706020507" pitchFamily="18" charset="2"/>
              </a:rPr>
              <a:t></a:t>
            </a:r>
            <a:r>
              <a:rPr lang="en-US" sz="1200" i="1" kern="1200" dirty="0">
                <a:solidFill>
                  <a:schemeClr val="tx1"/>
                </a:solidFill>
                <a:effectLst/>
                <a:latin typeface="+mn-lt"/>
                <a:ea typeface="+mn-ea"/>
                <a:cs typeface="+mn-cs"/>
              </a:rPr>
              <a:t>t</a:t>
            </a:r>
            <a:r>
              <a:rPr lang="en-US" sz="1200" kern="1200" dirty="0">
                <a:solidFill>
                  <a:schemeClr val="tx1"/>
                </a:solidFill>
                <a:effectLst/>
                <a:latin typeface="+mn-lt"/>
                <a:ea typeface="+mn-ea"/>
                <a:cs typeface="+mn-cs"/>
              </a:rPr>
              <a:t>, moving faster because it’s closer to the Sun. Kepler’s second law says that any two wedges formed as in the figure will always have the same area.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As we will see in Topic 8, Kepler’s second law is related to a physical principle known as conservation of angular momentum. </a:t>
            </a:r>
            <a:endParaRPr lang="en-US" dirty="0"/>
          </a:p>
          <a:p>
            <a:endParaRPr lang="en-US" dirty="0"/>
          </a:p>
        </p:txBody>
      </p:sp>
      <p:sp>
        <p:nvSpPr>
          <p:cNvPr id="4" name="Slide Number Placeholder 3"/>
          <p:cNvSpPr>
            <a:spLocks noGrp="1"/>
          </p:cNvSpPr>
          <p:nvPr>
            <p:ph type="sldNum" sz="quarter" idx="10"/>
          </p:nvPr>
        </p:nvSpPr>
        <p:spPr/>
        <p:txBody>
          <a:bodyPr/>
          <a:lstStyle/>
          <a:p>
            <a:fld id="{6E7E7F27-47DB-D94D-995F-E3088F8069A6}" type="slidenum">
              <a:rPr lang="en-US" smtClean="0"/>
              <a:t>61</a:t>
            </a:fld>
            <a:endParaRPr lang="en-US"/>
          </a:p>
        </p:txBody>
      </p:sp>
    </p:spTree>
    <p:extLst>
      <p:ext uri="{BB962C8B-B14F-4D97-AF65-F5344CB8AC3E}">
        <p14:creationId xmlns:p14="http://schemas.microsoft.com/office/powerpoint/2010/main" val="281539363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Let’s derive Kepler’s third law for the special case of a circular orbit.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Consider a planet of mass </a:t>
            </a:r>
            <a:r>
              <a:rPr lang="en-US" sz="1200" i="1" kern="1200" dirty="0" err="1">
                <a:solidFill>
                  <a:schemeClr val="tx1"/>
                </a:solidFill>
                <a:effectLst/>
                <a:latin typeface="+mn-lt"/>
                <a:ea typeface="+mn-ea"/>
                <a:cs typeface="+mn-cs"/>
              </a:rPr>
              <a:t>M</a:t>
            </a:r>
            <a:r>
              <a:rPr lang="en-US" sz="1200" i="1" kern="1200" baseline="-25000" dirty="0" err="1">
                <a:solidFill>
                  <a:schemeClr val="tx1"/>
                </a:solidFill>
                <a:effectLst/>
                <a:latin typeface="+mn-lt"/>
                <a:ea typeface="+mn-ea"/>
                <a:cs typeface="+mn-cs"/>
              </a:rPr>
              <a:t>p</a:t>
            </a:r>
            <a:r>
              <a:rPr lang="en-US" sz="1200" i="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moving around the Sun, which has a mass of </a:t>
            </a:r>
            <a:r>
              <a:rPr lang="en-US" sz="1200" i="1" kern="1200" dirty="0">
                <a:solidFill>
                  <a:schemeClr val="tx1"/>
                </a:solidFill>
                <a:effectLst/>
                <a:latin typeface="+mn-lt"/>
                <a:ea typeface="+mn-ea"/>
                <a:cs typeface="+mn-cs"/>
              </a:rPr>
              <a:t>M</a:t>
            </a:r>
            <a:r>
              <a:rPr lang="en-US" sz="1200" i="1" kern="1200" baseline="-25000" dirty="0">
                <a:solidFill>
                  <a:schemeClr val="tx1"/>
                </a:solidFill>
                <a:effectLst/>
                <a:latin typeface="+mn-lt"/>
                <a:ea typeface="+mn-ea"/>
                <a:cs typeface="+mn-cs"/>
              </a:rPr>
              <a:t>S</a:t>
            </a:r>
            <a:r>
              <a:rPr lang="en-US" sz="1200" kern="1200" dirty="0">
                <a:solidFill>
                  <a:schemeClr val="tx1"/>
                </a:solidFill>
                <a:effectLst/>
                <a:latin typeface="+mn-lt"/>
                <a:ea typeface="+mn-ea"/>
                <a:cs typeface="+mn-cs"/>
              </a:rPr>
              <a:t>, in a circular orbit. Because the orbit is circular, the planet moves at a constant speed </a:t>
            </a:r>
            <a:r>
              <a:rPr lang="en-US" sz="1200" i="1" kern="1200" dirty="0">
                <a:solidFill>
                  <a:schemeClr val="tx1"/>
                </a:solidFill>
                <a:effectLst/>
                <a:latin typeface="+mn-lt"/>
                <a:ea typeface="+mn-ea"/>
                <a:cs typeface="+mn-cs"/>
              </a:rPr>
              <a:t>v. </a:t>
            </a:r>
            <a:r>
              <a:rPr lang="en-US" sz="1200" kern="1200" dirty="0">
                <a:solidFill>
                  <a:schemeClr val="tx1"/>
                </a:solidFill>
                <a:effectLst/>
                <a:latin typeface="+mn-lt"/>
                <a:ea typeface="+mn-ea"/>
                <a:cs typeface="+mn-cs"/>
              </a:rPr>
              <a:t>Newton’s second law, his law of gravitation, and centripetal acceleration then give the equations shown.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speed </a:t>
            </a:r>
            <a:r>
              <a:rPr lang="en-US" sz="1200" i="1" kern="1200" dirty="0">
                <a:solidFill>
                  <a:schemeClr val="tx1"/>
                </a:solidFill>
                <a:effectLst/>
                <a:latin typeface="+mn-lt"/>
                <a:ea typeface="+mn-ea"/>
                <a:cs typeface="+mn-cs"/>
              </a:rPr>
              <a:t>v </a:t>
            </a:r>
            <a:r>
              <a:rPr lang="en-US" sz="1200" kern="1200" dirty="0">
                <a:solidFill>
                  <a:schemeClr val="tx1"/>
                </a:solidFill>
                <a:effectLst/>
                <a:latin typeface="+mn-lt"/>
                <a:ea typeface="+mn-ea"/>
                <a:cs typeface="+mn-cs"/>
              </a:rPr>
              <a:t>of the planet in its orbit is equal to the circumference of the orbit divided by the time required for one revolution, </a:t>
            </a:r>
            <a:r>
              <a:rPr lang="en-US" sz="1200" i="1" kern="1200" dirty="0">
                <a:solidFill>
                  <a:schemeClr val="tx1"/>
                </a:solidFill>
                <a:effectLst/>
                <a:latin typeface="+mn-lt"/>
                <a:ea typeface="+mn-ea"/>
                <a:cs typeface="+mn-cs"/>
              </a:rPr>
              <a:t>T</a:t>
            </a:r>
            <a:r>
              <a:rPr lang="en-US" sz="1200" kern="1200" dirty="0">
                <a:solidFill>
                  <a:schemeClr val="tx1"/>
                </a:solidFill>
                <a:effectLst/>
                <a:latin typeface="+mn-lt"/>
                <a:ea typeface="+mn-ea"/>
                <a:cs typeface="+mn-cs"/>
              </a:rPr>
              <a:t>, called the </a:t>
            </a:r>
            <a:r>
              <a:rPr lang="en-US" sz="1200" b="1" kern="1200" dirty="0">
                <a:solidFill>
                  <a:schemeClr val="tx1"/>
                </a:solidFill>
                <a:effectLst/>
                <a:latin typeface="+mn-lt"/>
                <a:ea typeface="+mn-ea"/>
                <a:cs typeface="+mn-cs"/>
              </a:rPr>
              <a:t>period </a:t>
            </a:r>
            <a:r>
              <a:rPr lang="en-US" sz="1200" kern="1200" dirty="0">
                <a:solidFill>
                  <a:schemeClr val="tx1"/>
                </a:solidFill>
                <a:effectLst/>
                <a:latin typeface="+mn-lt"/>
                <a:ea typeface="+mn-ea"/>
                <a:cs typeface="+mn-cs"/>
              </a:rPr>
              <a:t>of the planet</a:t>
            </a:r>
            <a:r>
              <a:rPr lang="en-US" sz="1200" i="1" kern="1200" dirty="0">
                <a:solidFill>
                  <a:schemeClr val="tx1"/>
                </a:solidFill>
                <a:effectLst/>
                <a:latin typeface="+mn-lt"/>
                <a:ea typeface="+mn-ea"/>
                <a:cs typeface="+mn-cs"/>
              </a:rPr>
              <a:t>. </a:t>
            </a:r>
            <a:r>
              <a:rPr lang="en-US" sz="1200" i="0" kern="1200" dirty="0">
                <a:solidFill>
                  <a:schemeClr val="tx1"/>
                </a:solidFill>
                <a:effectLst/>
                <a:latin typeface="+mn-lt"/>
                <a:ea typeface="+mn-ea"/>
                <a:cs typeface="+mn-cs"/>
              </a:rPr>
              <a:t>[click</a:t>
            </a:r>
            <a:r>
              <a:rPr lang="en-US" sz="1200" i="0" kern="1200" baseline="0" dirty="0">
                <a:solidFill>
                  <a:schemeClr val="tx1"/>
                </a:solidFill>
                <a:effectLst/>
                <a:latin typeface="+mn-lt"/>
                <a:ea typeface="+mn-ea"/>
                <a:cs typeface="+mn-cs"/>
              </a:rPr>
              <a:t> to show equation] </a:t>
            </a:r>
            <a:r>
              <a:rPr lang="en-US" sz="1200" kern="1200" dirty="0">
                <a:solidFill>
                  <a:schemeClr val="tx1"/>
                </a:solidFill>
                <a:effectLst/>
                <a:latin typeface="+mn-lt"/>
                <a:ea typeface="+mn-ea"/>
                <a:cs typeface="+mn-cs"/>
              </a:rPr>
              <a:t>Here we are substituting our</a:t>
            </a:r>
            <a:r>
              <a:rPr lang="en-US" sz="1200" kern="1200" baseline="0" dirty="0">
                <a:solidFill>
                  <a:schemeClr val="tx1"/>
                </a:solidFill>
                <a:effectLst/>
                <a:latin typeface="+mn-lt"/>
                <a:ea typeface="+mn-ea"/>
                <a:cs typeface="+mn-cs"/>
              </a:rPr>
              <a:t> expression and simplifying. Solving for </a:t>
            </a:r>
            <a:r>
              <a:rPr lang="en-US" sz="1200" i="1" kern="1200" baseline="0" dirty="0" err="1">
                <a:solidFill>
                  <a:schemeClr val="tx1"/>
                </a:solidFill>
                <a:effectLst/>
                <a:latin typeface="+mn-lt"/>
                <a:ea typeface="+mn-ea"/>
                <a:cs typeface="+mn-cs"/>
              </a:rPr>
              <a:t>T</a:t>
            </a:r>
            <a:r>
              <a:rPr lang="en-US" sz="1200" i="0" kern="1200" baseline="30000" dirty="0" err="1">
                <a:solidFill>
                  <a:schemeClr val="tx1"/>
                </a:solidFill>
                <a:effectLst/>
                <a:latin typeface="+mn-lt"/>
                <a:ea typeface="+mn-ea"/>
                <a:cs typeface="+mn-cs"/>
              </a:rPr>
              <a:t>2</a:t>
            </a:r>
            <a:r>
              <a:rPr lang="en-US" sz="1200" i="0" kern="1200" baseline="0" dirty="0">
                <a:solidFill>
                  <a:schemeClr val="tx1"/>
                </a:solidFill>
                <a:effectLst/>
                <a:latin typeface="+mn-lt"/>
                <a:ea typeface="+mn-ea"/>
                <a:cs typeface="+mn-cs"/>
              </a:rPr>
              <a:t> [click to show equation]</a:t>
            </a:r>
            <a:r>
              <a:rPr lang="en-US" sz="1200" kern="1200" dirty="0">
                <a:solidFill>
                  <a:schemeClr val="tx1"/>
                </a:solidFill>
                <a:effectLst/>
                <a:latin typeface="+mn-lt"/>
                <a:ea typeface="+mn-ea"/>
                <a:cs typeface="+mn-cs"/>
              </a:rPr>
              <a:t>, we get Kepler’s third law for circular orbits, where </a:t>
            </a:r>
            <a:r>
              <a:rPr lang="en-US" sz="1200" i="1" kern="1200" dirty="0">
                <a:solidFill>
                  <a:schemeClr val="tx1"/>
                </a:solidFill>
                <a:effectLst/>
                <a:latin typeface="+mn-lt"/>
                <a:ea typeface="+mn-ea"/>
                <a:cs typeface="+mn-cs"/>
              </a:rPr>
              <a:t>K</a:t>
            </a:r>
            <a:r>
              <a:rPr lang="en-US" sz="1200" i="1" kern="1200" baseline="-25000" dirty="0">
                <a:solidFill>
                  <a:schemeClr val="tx1"/>
                </a:solidFill>
                <a:effectLst/>
                <a:latin typeface="+mn-lt"/>
                <a:ea typeface="+mn-ea"/>
                <a:cs typeface="+mn-cs"/>
              </a:rPr>
              <a:t>S</a:t>
            </a:r>
            <a:r>
              <a:rPr lang="en-US" sz="1200" i="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is a constant. </a:t>
            </a:r>
            <a:endParaRPr lang="en-US" dirty="0"/>
          </a:p>
        </p:txBody>
      </p:sp>
      <p:sp>
        <p:nvSpPr>
          <p:cNvPr id="4" name="Slide Number Placeholder 3"/>
          <p:cNvSpPr>
            <a:spLocks noGrp="1"/>
          </p:cNvSpPr>
          <p:nvPr>
            <p:ph type="sldNum" sz="quarter" idx="10"/>
          </p:nvPr>
        </p:nvSpPr>
        <p:spPr/>
        <p:txBody>
          <a:bodyPr/>
          <a:lstStyle/>
          <a:p>
            <a:fld id="{6E7E7F27-47DB-D94D-995F-E3088F8069A6}" type="slidenum">
              <a:rPr lang="en-US" smtClean="0"/>
              <a:t>62</a:t>
            </a:fld>
            <a:endParaRPr lang="en-US"/>
          </a:p>
        </p:txBody>
      </p:sp>
    </p:spTree>
    <p:extLst>
      <p:ext uri="{BB962C8B-B14F-4D97-AF65-F5344CB8AC3E}">
        <p14:creationId xmlns:p14="http://schemas.microsoft.com/office/powerpoint/2010/main" val="187248646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This equation is Kepler’s third law for a circular orbit. The orbits of most of the planets are very nearly circular. Comets and asteroids, on the other hand, usually have elliptical orbits. For these orbits, the radius </a:t>
            </a:r>
            <a:r>
              <a:rPr lang="en-US" sz="1200" i="1" kern="1200" dirty="0">
                <a:solidFill>
                  <a:schemeClr val="tx1"/>
                </a:solidFill>
                <a:effectLst/>
                <a:latin typeface="+mn-lt"/>
                <a:ea typeface="+mn-ea"/>
                <a:cs typeface="+mn-cs"/>
              </a:rPr>
              <a:t>r </a:t>
            </a:r>
            <a:r>
              <a:rPr lang="en-US" sz="1200" kern="1200" dirty="0">
                <a:solidFill>
                  <a:schemeClr val="tx1"/>
                </a:solidFill>
                <a:effectLst/>
                <a:latin typeface="+mn-lt"/>
                <a:ea typeface="+mn-ea"/>
                <a:cs typeface="+mn-cs"/>
              </a:rPr>
              <a:t>must be replaced with </a:t>
            </a:r>
            <a:r>
              <a:rPr lang="en-US" sz="1200" i="1" kern="1200" dirty="0">
                <a:solidFill>
                  <a:schemeClr val="tx1"/>
                </a:solidFill>
                <a:effectLst/>
                <a:latin typeface="+mn-lt"/>
                <a:ea typeface="+mn-ea"/>
                <a:cs typeface="+mn-cs"/>
              </a:rPr>
              <a:t>a, </a:t>
            </a:r>
            <a:r>
              <a:rPr lang="en-US" sz="1200" kern="1200" dirty="0">
                <a:solidFill>
                  <a:schemeClr val="tx1"/>
                </a:solidFill>
                <a:effectLst/>
                <a:latin typeface="+mn-lt"/>
                <a:ea typeface="+mn-ea"/>
                <a:cs typeface="+mn-cs"/>
              </a:rPr>
              <a:t>the </a:t>
            </a:r>
            <a:r>
              <a:rPr lang="en-US" sz="1200" kern="1200" dirty="0" err="1">
                <a:solidFill>
                  <a:schemeClr val="tx1"/>
                </a:solidFill>
                <a:effectLst/>
                <a:latin typeface="+mn-lt"/>
                <a:ea typeface="+mn-ea"/>
                <a:cs typeface="+mn-cs"/>
              </a:rPr>
              <a:t>semimajor</a:t>
            </a:r>
            <a:r>
              <a:rPr lang="en-US" sz="1200" kern="1200" dirty="0">
                <a:solidFill>
                  <a:schemeClr val="tx1"/>
                </a:solidFill>
                <a:effectLst/>
                <a:latin typeface="+mn-lt"/>
                <a:ea typeface="+mn-ea"/>
                <a:cs typeface="+mn-cs"/>
              </a:rPr>
              <a:t> axis—half the longest distance across the elliptical orbit. This is also the average distance of the comet or asteroid from the Sun.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 more detailed calculation shows that </a:t>
            </a:r>
            <a:r>
              <a:rPr lang="en-US" sz="1200" i="1" kern="1200" dirty="0">
                <a:solidFill>
                  <a:schemeClr val="tx1"/>
                </a:solidFill>
                <a:effectLst/>
                <a:latin typeface="+mn-lt"/>
                <a:ea typeface="+mn-ea"/>
                <a:cs typeface="+mn-cs"/>
              </a:rPr>
              <a:t>K</a:t>
            </a:r>
            <a:r>
              <a:rPr lang="en-US" sz="1200" i="1" kern="1200" baseline="-25000" dirty="0">
                <a:solidFill>
                  <a:schemeClr val="tx1"/>
                </a:solidFill>
                <a:effectLst/>
                <a:latin typeface="+mn-lt"/>
                <a:ea typeface="+mn-ea"/>
                <a:cs typeface="+mn-cs"/>
              </a:rPr>
              <a:t>S</a:t>
            </a:r>
            <a:r>
              <a:rPr lang="en-US" sz="1200" i="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actually depends on the sum of both the mass of a given planet and the Sun’s mass. The masses of the planets, however, are negligible compared with the Sun’s mass; and so can be neglected, meaning this equation is valid for any planet in the Sun’s family.</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If we consider the orbit of a satellite such as the Moon around Earth, then the constant has a different value, with the mass of the Sun replaced by the mass of Earth. </a:t>
            </a:r>
            <a:endParaRPr lang="en-US" dirty="0"/>
          </a:p>
        </p:txBody>
      </p:sp>
      <p:sp>
        <p:nvSpPr>
          <p:cNvPr id="4" name="Slide Number Placeholder 3"/>
          <p:cNvSpPr>
            <a:spLocks noGrp="1"/>
          </p:cNvSpPr>
          <p:nvPr>
            <p:ph type="sldNum" sz="quarter" idx="10"/>
          </p:nvPr>
        </p:nvSpPr>
        <p:spPr/>
        <p:txBody>
          <a:bodyPr/>
          <a:lstStyle/>
          <a:p>
            <a:fld id="{6E7E7F27-47DB-D94D-995F-E3088F8069A6}" type="slidenum">
              <a:rPr lang="en-US" smtClean="0"/>
              <a:t>63</a:t>
            </a:fld>
            <a:endParaRPr lang="en-US"/>
          </a:p>
        </p:txBody>
      </p:sp>
    </p:spTree>
    <p:extLst>
      <p:ext uri="{BB962C8B-B14F-4D97-AF65-F5344CB8AC3E}">
        <p14:creationId xmlns:p14="http://schemas.microsoft.com/office/powerpoint/2010/main" val="62491546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When time is measured in Earth years and the </a:t>
            </a:r>
            <a:r>
              <a:rPr lang="en-US" sz="1200" kern="1200" dirty="0" err="1">
                <a:solidFill>
                  <a:schemeClr val="tx1"/>
                </a:solidFill>
                <a:effectLst/>
                <a:latin typeface="+mn-lt"/>
                <a:ea typeface="+mn-ea"/>
                <a:cs typeface="+mn-cs"/>
              </a:rPr>
              <a:t>semimajor</a:t>
            </a:r>
            <a:r>
              <a:rPr lang="en-US" sz="1200" kern="1200" dirty="0">
                <a:solidFill>
                  <a:schemeClr val="tx1"/>
                </a:solidFill>
                <a:effectLst/>
                <a:latin typeface="+mn-lt"/>
                <a:ea typeface="+mn-ea"/>
                <a:cs typeface="+mn-cs"/>
              </a:rPr>
              <a:t> axis in astronomical units,</a:t>
            </a:r>
            <a:r>
              <a:rPr lang="en-US" sz="1200" kern="1200" baseline="0" dirty="0">
                <a:solidFill>
                  <a:schemeClr val="tx1"/>
                </a:solidFill>
                <a:effectLst/>
                <a:latin typeface="+mn-lt"/>
                <a:ea typeface="+mn-ea"/>
                <a:cs typeface="+mn-cs"/>
              </a:rPr>
              <a:t> where </a:t>
            </a:r>
            <a:r>
              <a:rPr lang="en-US" sz="1200" kern="1200" dirty="0">
                <a:solidFill>
                  <a:schemeClr val="tx1"/>
                </a:solidFill>
                <a:effectLst/>
                <a:latin typeface="+mn-lt"/>
                <a:ea typeface="+mn-ea"/>
                <a:cs typeface="+mn-cs"/>
              </a:rPr>
              <a:t>1 AU = the distance from Earth to the Sun, Kepler’s law takes the</a:t>
            </a:r>
            <a:r>
              <a:rPr lang="en-US" sz="1200" kern="1200" baseline="0" dirty="0">
                <a:solidFill>
                  <a:schemeClr val="tx1"/>
                </a:solidFill>
                <a:effectLst/>
                <a:latin typeface="+mn-lt"/>
                <a:ea typeface="+mn-ea"/>
                <a:cs typeface="+mn-cs"/>
              </a:rPr>
              <a:t> simple form shown. </a:t>
            </a:r>
            <a:r>
              <a:rPr lang="en-US" sz="1200" kern="1200" dirty="0">
                <a:solidFill>
                  <a:schemeClr val="tx1"/>
                </a:solidFill>
                <a:effectLst/>
                <a:latin typeface="+mn-lt"/>
                <a:ea typeface="+mn-ea"/>
                <a:cs typeface="+mn-cs"/>
              </a:rPr>
              <a:t>This equation can be easily checked: Earth has a </a:t>
            </a:r>
            <a:r>
              <a:rPr lang="en-US" sz="1200" kern="1200" dirty="0" err="1">
                <a:solidFill>
                  <a:schemeClr val="tx1"/>
                </a:solidFill>
                <a:effectLst/>
                <a:latin typeface="+mn-lt"/>
                <a:ea typeface="+mn-ea"/>
                <a:cs typeface="+mn-cs"/>
              </a:rPr>
              <a:t>semimajor</a:t>
            </a:r>
            <a:r>
              <a:rPr lang="en-US" sz="1200" kern="1200" dirty="0">
                <a:solidFill>
                  <a:schemeClr val="tx1"/>
                </a:solidFill>
                <a:effectLst/>
                <a:latin typeface="+mn-lt"/>
                <a:ea typeface="+mn-ea"/>
                <a:cs typeface="+mn-cs"/>
              </a:rPr>
              <a:t> axis of one astronomical unit (by definition), and it takes one year to circle the Sun. This equation, of course, is valid only for the Sun and its planets, asteroids, and comets.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table shows some useful</a:t>
            </a:r>
            <a:r>
              <a:rPr lang="en-US" sz="1200" kern="1200" baseline="0" dirty="0">
                <a:solidFill>
                  <a:schemeClr val="tx1"/>
                </a:solidFill>
                <a:effectLst/>
                <a:latin typeface="+mn-lt"/>
                <a:ea typeface="+mn-ea"/>
                <a:cs typeface="+mn-cs"/>
              </a:rPr>
              <a:t> planetary data. The last column shows that </a:t>
            </a:r>
            <a:r>
              <a:rPr lang="en-US" sz="1200" i="1" kern="1200" baseline="0" dirty="0">
                <a:solidFill>
                  <a:schemeClr val="tx1"/>
                </a:solidFill>
                <a:effectLst/>
                <a:latin typeface="+mn-lt"/>
                <a:ea typeface="+mn-ea"/>
                <a:cs typeface="+mn-cs"/>
              </a:rPr>
              <a:t>T</a:t>
            </a:r>
            <a:r>
              <a:rPr lang="en-US" sz="1200" kern="1200" baseline="30000" dirty="0">
                <a:solidFill>
                  <a:schemeClr val="tx1"/>
                </a:solidFill>
                <a:effectLst/>
                <a:latin typeface="+mn-lt"/>
                <a:ea typeface="+mn-ea"/>
                <a:cs typeface="+mn-cs"/>
              </a:rPr>
              <a:t>2</a:t>
            </a:r>
            <a:r>
              <a:rPr lang="en-US" sz="1200" kern="1200" baseline="0" dirty="0">
                <a:solidFill>
                  <a:schemeClr val="tx1"/>
                </a:solidFill>
                <a:effectLst/>
                <a:latin typeface="+mn-lt"/>
                <a:ea typeface="+mn-ea"/>
                <a:cs typeface="+mn-cs"/>
              </a:rPr>
              <a:t> divided by </a:t>
            </a:r>
            <a:r>
              <a:rPr lang="en-US" sz="1200" i="1" kern="1200" baseline="0" dirty="0">
                <a:solidFill>
                  <a:schemeClr val="tx1"/>
                </a:solidFill>
                <a:effectLst/>
                <a:latin typeface="+mn-lt"/>
                <a:ea typeface="+mn-ea"/>
                <a:cs typeface="+mn-cs"/>
              </a:rPr>
              <a:t>r</a:t>
            </a:r>
            <a:r>
              <a:rPr lang="en-US" sz="1200" kern="1200" baseline="30000" dirty="0">
                <a:solidFill>
                  <a:schemeClr val="tx1"/>
                </a:solidFill>
                <a:effectLst/>
                <a:latin typeface="+mn-lt"/>
                <a:ea typeface="+mn-ea"/>
                <a:cs typeface="+mn-cs"/>
              </a:rPr>
              <a:t>3</a:t>
            </a:r>
            <a:r>
              <a:rPr lang="en-US" sz="1200" kern="1200" baseline="0" dirty="0">
                <a:solidFill>
                  <a:schemeClr val="tx1"/>
                </a:solidFill>
                <a:effectLst/>
                <a:latin typeface="+mn-lt"/>
                <a:ea typeface="+mn-ea"/>
                <a:cs typeface="+mn-cs"/>
              </a:rPr>
              <a:t> is very nearly constant.</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E7E7F27-47DB-D94D-995F-E3088F8069A6}" type="slidenum">
              <a:rPr lang="en-US" smtClean="0"/>
              <a:t>64</a:t>
            </a:fld>
            <a:endParaRPr lang="en-US"/>
          </a:p>
        </p:txBody>
      </p:sp>
    </p:spTree>
    <p:extLst>
      <p:ext uri="{BB962C8B-B14F-4D97-AF65-F5344CB8AC3E}">
        <p14:creationId xmlns:p14="http://schemas.microsoft.com/office/powerpoint/2010/main" val="222733379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 Do a quick calculation, check with a classmate, and then we’ll hear from you in a couple of minutes.</a:t>
            </a:r>
          </a:p>
          <a:p>
            <a:endParaRPr lang="is-IS" sz="1200" b="1"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b="1" dirty="0"/>
              <a:t>Answer: </a:t>
            </a:r>
            <a:r>
              <a:rPr lang="en-US" b="0" dirty="0"/>
              <a:t>8 years</a:t>
            </a:r>
            <a:endParaRPr lang="en-US" altLang="en-US" sz="1200" dirty="0"/>
          </a:p>
          <a:p>
            <a:endParaRPr lang="en-US" b="1" dirty="0"/>
          </a:p>
          <a:p>
            <a:r>
              <a:rPr lang="en-US" b="1" dirty="0"/>
              <a:t>Reasoning: </a:t>
            </a:r>
            <a:r>
              <a:rPr lang="en-US" sz="1200" b="0" i="0" u="none" strike="noStrike" kern="1200" baseline="0" dirty="0">
                <a:solidFill>
                  <a:schemeClr val="tx1"/>
                </a:solidFill>
                <a:latin typeface="+mn-lt"/>
                <a:ea typeface="+mn-ea"/>
                <a:cs typeface="+mn-cs"/>
              </a:rPr>
              <a:t>The </a:t>
            </a:r>
            <a:r>
              <a:rPr lang="en-US" sz="1200" b="0" i="0" u="none" strike="noStrike" kern="1200" baseline="0" dirty="0" err="1">
                <a:solidFill>
                  <a:schemeClr val="tx1"/>
                </a:solidFill>
                <a:latin typeface="+mn-lt"/>
                <a:ea typeface="+mn-ea"/>
                <a:cs typeface="+mn-cs"/>
              </a:rPr>
              <a:t>semimajor</a:t>
            </a:r>
            <a:r>
              <a:rPr lang="en-US" sz="1200" b="0" i="0" u="none" strike="noStrike" kern="1200" baseline="0" dirty="0">
                <a:solidFill>
                  <a:schemeClr val="tx1"/>
                </a:solidFill>
                <a:latin typeface="+mn-lt"/>
                <a:ea typeface="+mn-ea"/>
                <a:cs typeface="+mn-cs"/>
              </a:rPr>
              <a:t> axis of the asteroid’s orbit is 4 times the size of Earth’s orbit. Thus, Kepler’s third law, </a:t>
            </a:r>
            <a:r>
              <a:rPr lang="en-US" sz="1200" b="0" i="1" u="none" strike="noStrike" kern="1200" baseline="0" dirty="0" err="1">
                <a:solidFill>
                  <a:schemeClr val="tx1"/>
                </a:solidFill>
                <a:latin typeface="+mn-lt"/>
                <a:ea typeface="+mn-ea"/>
                <a:cs typeface="+mn-cs"/>
              </a:rPr>
              <a:t>T</a:t>
            </a:r>
            <a:r>
              <a:rPr lang="en-US" sz="1200" b="0" i="0" u="none" strike="noStrike" kern="1200" baseline="30000" dirty="0" err="1">
                <a:solidFill>
                  <a:schemeClr val="tx1"/>
                </a:solidFill>
                <a:latin typeface="+mn-lt"/>
                <a:ea typeface="+mn-ea"/>
                <a:cs typeface="+mn-cs"/>
              </a:rPr>
              <a:t>3</a:t>
            </a:r>
            <a:r>
              <a:rPr lang="en-US" sz="1200" b="0" i="0" u="none" strike="noStrike" kern="1200" baseline="0" dirty="0">
                <a:solidFill>
                  <a:schemeClr val="tx1"/>
                </a:solidFill>
                <a:latin typeface="+mn-lt"/>
                <a:ea typeface="+mn-ea"/>
                <a:cs typeface="+mn-cs"/>
              </a:rPr>
              <a:t>/</a:t>
            </a:r>
            <a:r>
              <a:rPr lang="en-US" sz="1200" b="0" i="1" u="none" strike="noStrike" kern="1200" baseline="0" dirty="0" err="1">
                <a:solidFill>
                  <a:schemeClr val="tx1"/>
                </a:solidFill>
                <a:latin typeface="+mn-lt"/>
                <a:ea typeface="+mn-ea"/>
                <a:cs typeface="+mn-cs"/>
              </a:rPr>
              <a:t>R</a:t>
            </a:r>
            <a:r>
              <a:rPr lang="en-US" sz="1200" b="0" i="0" u="none" strike="noStrike" kern="1200" baseline="30000" dirty="0" err="1">
                <a:solidFill>
                  <a:schemeClr val="tx1"/>
                </a:solidFill>
                <a:latin typeface="+mn-lt"/>
                <a:ea typeface="+mn-ea"/>
                <a:cs typeface="+mn-cs"/>
              </a:rPr>
              <a:t>3</a:t>
            </a:r>
            <a:r>
              <a:rPr lang="en-US" sz="1200" b="0" i="0" u="none" strike="noStrike" kern="1200" baseline="0" dirty="0">
                <a:solidFill>
                  <a:schemeClr val="tx1"/>
                </a:solidFill>
                <a:latin typeface="+mn-lt"/>
                <a:ea typeface="+mn-ea"/>
                <a:cs typeface="+mn-cs"/>
              </a:rPr>
              <a:t> = constant, indicates that its orbital period is 8 times that of Earth.</a:t>
            </a:r>
            <a:endParaRPr lang="en-US" b="1" dirty="0"/>
          </a:p>
        </p:txBody>
      </p:sp>
      <p:sp>
        <p:nvSpPr>
          <p:cNvPr id="4" name="Slide Number Placeholder 3"/>
          <p:cNvSpPr>
            <a:spLocks noGrp="1"/>
          </p:cNvSpPr>
          <p:nvPr>
            <p:ph type="sldNum" sz="quarter" idx="10"/>
          </p:nvPr>
        </p:nvSpPr>
        <p:spPr/>
        <p:txBody>
          <a:bodyPr/>
          <a:lstStyle/>
          <a:p>
            <a:fld id="{6E7E7F27-47DB-D94D-995F-E3088F8069A6}" type="slidenum">
              <a:rPr lang="en-US" smtClean="0"/>
              <a:t>65</a:t>
            </a:fld>
            <a:endParaRPr lang="en-US"/>
          </a:p>
        </p:txBody>
      </p:sp>
    </p:spTree>
    <p:extLst>
      <p:ext uri="{BB962C8B-B14F-4D97-AF65-F5344CB8AC3E}">
        <p14:creationId xmlns:p14="http://schemas.microsoft.com/office/powerpoint/2010/main" val="246713724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Think about it, do a quick calculation, and be prepared to </a:t>
            </a:r>
            <a:r>
              <a:rPr lang="is-IS" sz="1200" kern="1200" dirty="0">
                <a:solidFill>
                  <a:schemeClr val="tx1"/>
                </a:solidFill>
                <a:effectLst/>
                <a:latin typeface="+mn-lt"/>
                <a:ea typeface="+mn-ea"/>
                <a:cs typeface="+mn-cs"/>
              </a:rPr>
              <a:t>justify your response. We’ll talk as a group in about 4 minutes, but feel free to check your answer with a classmate in the meanwhile and see if you both agree.</a:t>
            </a:r>
          </a:p>
          <a:p>
            <a:endParaRPr lang="is-IS" sz="1200" b="1"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b="1" dirty="0"/>
              <a:t>Answer: </a:t>
            </a:r>
            <a:r>
              <a:rPr lang="en-US" altLang="en-US" sz="1200" dirty="0"/>
              <a:t>between 3,000 and 30,000</a:t>
            </a:r>
          </a:p>
          <a:p>
            <a:pPr marL="0" marR="0" indent="0" algn="l" defTabSz="457200" rtl="0" eaLnBrk="1" fontAlgn="auto" latinLnBrk="0" hangingPunct="1">
              <a:lnSpc>
                <a:spcPct val="100000"/>
              </a:lnSpc>
              <a:spcBef>
                <a:spcPts val="0"/>
              </a:spcBef>
              <a:spcAft>
                <a:spcPts val="0"/>
              </a:spcAft>
              <a:buClrTx/>
              <a:buSzTx/>
              <a:buFontTx/>
              <a:buNone/>
              <a:tabLst/>
              <a:defRPr/>
            </a:pPr>
            <a:r>
              <a:rPr lang="en-US" altLang="en-US" sz="1200" dirty="0"/>
              <a:t> </a:t>
            </a:r>
          </a:p>
          <a:p>
            <a:r>
              <a:rPr lang="en-US" altLang="en-US" sz="1200" b="1" dirty="0">
                <a:solidFill>
                  <a:schemeClr val="tx1"/>
                </a:solidFill>
              </a:rPr>
              <a:t>Question </a:t>
            </a:r>
            <a:r>
              <a:rPr lang="en-US" altLang="en-US" sz="1200" b="1" dirty="0" err="1">
                <a:solidFill>
                  <a:schemeClr val="tx1"/>
                </a:solidFill>
              </a:rPr>
              <a:t>A3.03a</a:t>
            </a:r>
            <a:endParaRPr lang="en-US" altLang="en-US" sz="1200" b="1" dirty="0">
              <a:solidFill>
                <a:schemeClr val="tx1"/>
              </a:solidFill>
            </a:endParaRPr>
          </a:p>
          <a:p>
            <a:endParaRPr lang="en-US" altLang="en-US" sz="1200" b="1" dirty="0">
              <a:solidFill>
                <a:schemeClr val="tx1"/>
              </a:solidFill>
            </a:endParaRPr>
          </a:p>
          <a:p>
            <a:r>
              <a:rPr lang="en-US" altLang="en-US" b="1" i="1" dirty="0"/>
              <a:t>Commentary</a:t>
            </a:r>
          </a:p>
          <a:p>
            <a:r>
              <a:rPr lang="en-US" altLang="en-US" b="1" dirty="0"/>
              <a:t>Purpose:</a:t>
            </a:r>
            <a:r>
              <a:rPr lang="en-US" altLang="en-US" dirty="0"/>
              <a:t> To develop your intuition about circular motion and gravitation.</a:t>
            </a:r>
          </a:p>
          <a:p>
            <a:endParaRPr lang="en-US" altLang="en-US" b="1" dirty="0"/>
          </a:p>
          <a:p>
            <a:r>
              <a:rPr lang="en-US" altLang="en-US" b="1" dirty="0"/>
              <a:t>Discussion:</a:t>
            </a:r>
            <a:r>
              <a:rPr lang="en-US" altLang="en-US" dirty="0"/>
              <a:t> </a:t>
            </a:r>
          </a:p>
          <a:p>
            <a:r>
              <a:rPr lang="en-US" altLang="en-US" dirty="0"/>
              <a:t>Relative to the Sun, the Earth travels in a circular orbit whose radius is about 93 million miles (150 million km) and whose period is about 365 days. Therefore, the Earth travels at a constant speed of about 2</a:t>
            </a:r>
            <a:r>
              <a:rPr lang="el-GR" altLang="en-US" dirty="0">
                <a:cs typeface="Times New Roman" panose="02020603050405020304" pitchFamily="18" charset="0"/>
              </a:rPr>
              <a:t>π</a:t>
            </a:r>
            <a:r>
              <a:rPr lang="en-US" altLang="en-US" dirty="0"/>
              <a:t>(150 × 10</a:t>
            </a:r>
            <a:r>
              <a:rPr lang="en-US" altLang="en-US" baseline="30000" dirty="0"/>
              <a:t>6</a:t>
            </a:r>
            <a:r>
              <a:rPr lang="en-US" altLang="en-US" dirty="0"/>
              <a:t> km)/(365 days), which is just under 30,000 m/s, or about 60,000 mph.</a:t>
            </a:r>
          </a:p>
          <a:p>
            <a:endParaRPr lang="en-US" altLang="en-US" b="1" dirty="0"/>
          </a:p>
          <a:p>
            <a:r>
              <a:rPr lang="en-US" altLang="en-US" b="1" dirty="0"/>
              <a:t>Key Points:</a:t>
            </a:r>
            <a:endParaRPr lang="en-US" altLang="en-US" dirty="0"/>
          </a:p>
          <a:p>
            <a:pPr marL="171450" indent="-171450">
              <a:buFont typeface="Arial" panose="020B0604020202020204" pitchFamily="34" charset="0"/>
              <a:buChar char="•"/>
            </a:pPr>
            <a:r>
              <a:rPr lang="en-US" altLang="en-US" dirty="0"/>
              <a:t>For an object moving with constant speed, the speed is equal to the distance traveled in some time period divided by the duration of that time period. </a:t>
            </a:r>
          </a:p>
          <a:p>
            <a:pPr marL="171450" indent="-171450">
              <a:buFont typeface="Arial" panose="020B0604020202020204" pitchFamily="34" charset="0"/>
              <a:buChar char="•"/>
            </a:pPr>
            <a:r>
              <a:rPr lang="en-US" altLang="en-US" dirty="0"/>
              <a:t>For uniform circular motion, speed can be found from circumference divided by period of rotation. </a:t>
            </a:r>
          </a:p>
          <a:p>
            <a:endParaRPr lang="en-US" altLang="en-US" b="1" i="1" dirty="0"/>
          </a:p>
          <a:p>
            <a:r>
              <a:rPr lang="en-US" altLang="en-US" b="1" i="1" dirty="0"/>
              <a:t>For Instructors Only</a:t>
            </a:r>
          </a:p>
          <a:p>
            <a:r>
              <a:rPr lang="en-US" altLang="en-US" dirty="0"/>
              <a:t>This is the first of two questions asking students to work out numerical values for the speed and acceleration of the Earth relative to the Sun. The context is to find the strength of the gravitational field of the Sun at the Earth.</a:t>
            </a:r>
          </a:p>
          <a:p>
            <a:endParaRPr lang="en-US" altLang="en-US" dirty="0"/>
          </a:p>
          <a:p>
            <a:r>
              <a:rPr lang="en-US" altLang="en-US" dirty="0"/>
              <a:t>If desired, only the second of these questions is needed.</a:t>
            </a:r>
          </a:p>
          <a:p>
            <a:endParaRPr lang="en-US" altLang="en-US" dirty="0"/>
          </a:p>
          <a:p>
            <a:r>
              <a:rPr lang="en-US" altLang="en-US" dirty="0"/>
              <a:t>If students don't know the relevant astronomical measurements, they should be encouraged to estimate them.</a:t>
            </a:r>
          </a:p>
          <a:p>
            <a:r>
              <a:rPr lang="en-US" altLang="en-US" dirty="0"/>
              <a:t>One possible point to discuss (after answers are collected and displayed) is the significance of the phrase "relative to the Sun" in the question.</a:t>
            </a:r>
          </a:p>
          <a:p>
            <a:endParaRPr lang="en-US" altLang="en-US" dirty="0"/>
          </a:p>
          <a:p>
            <a:r>
              <a:rPr lang="en-US" altLang="en-US" dirty="0"/>
              <a:t>(Technically, the period of the orbit of the Earth about the Sun is closer to 365.25 days. We are ignoring this effect.)</a:t>
            </a:r>
          </a:p>
          <a:p>
            <a:pPr marL="0" marR="0" indent="0" algn="l" defTabSz="457200" rtl="0" eaLnBrk="1" fontAlgn="auto" latinLnBrk="0" hangingPunct="1">
              <a:lnSpc>
                <a:spcPct val="100000"/>
              </a:lnSpc>
              <a:spcBef>
                <a:spcPts val="0"/>
              </a:spcBef>
              <a:spcAft>
                <a:spcPts val="0"/>
              </a:spcAft>
              <a:buClrTx/>
              <a:buSzTx/>
              <a:buFontTx/>
              <a:buNone/>
              <a:tabLst/>
              <a:defRPr/>
            </a:pPr>
            <a:endParaRPr lang="en-US" altLang="en-US" dirty="0"/>
          </a:p>
          <a:p>
            <a:pPr marL="0" marR="0" indent="0" algn="l" defTabSz="457200" rtl="0" eaLnBrk="1" fontAlgn="auto" latinLnBrk="0" hangingPunct="1">
              <a:lnSpc>
                <a:spcPct val="100000"/>
              </a:lnSpc>
              <a:spcBef>
                <a:spcPts val="0"/>
              </a:spcBef>
              <a:spcAft>
                <a:spcPts val="0"/>
              </a:spcAft>
              <a:buClrTx/>
              <a:buSzTx/>
              <a:buFontTx/>
              <a:buNone/>
              <a:tabLst/>
              <a:defRPr/>
            </a:pPr>
            <a:endParaRPr lang="en-US" altLang="en-US" dirty="0"/>
          </a:p>
          <a:p>
            <a:pPr marL="0" marR="0" indent="0" algn="l" defTabSz="457200" rtl="0" eaLnBrk="1" fontAlgn="auto" latinLnBrk="0" hangingPunct="1">
              <a:lnSpc>
                <a:spcPct val="100000"/>
              </a:lnSpc>
              <a:spcBef>
                <a:spcPts val="0"/>
              </a:spcBef>
              <a:spcAft>
                <a:spcPts val="0"/>
              </a:spcAft>
              <a:buClrTx/>
              <a:buSzTx/>
              <a:buFontTx/>
              <a:buNone/>
              <a:tabLst/>
              <a:defRPr/>
            </a:pPr>
            <a:r>
              <a:rPr lang="en-US" altLang="en-US" dirty="0"/>
              <a:t>Source: UMass Assessing to Learn</a:t>
            </a:r>
          </a:p>
          <a:p>
            <a:endParaRPr lang="en-US" altLang="en-US" dirty="0"/>
          </a:p>
        </p:txBody>
      </p:sp>
      <p:sp>
        <p:nvSpPr>
          <p:cNvPr id="4" name="Slide Number Placeholder 3"/>
          <p:cNvSpPr>
            <a:spLocks noGrp="1"/>
          </p:cNvSpPr>
          <p:nvPr>
            <p:ph type="sldNum" sz="quarter" idx="10"/>
          </p:nvPr>
        </p:nvSpPr>
        <p:spPr/>
        <p:txBody>
          <a:bodyPr/>
          <a:lstStyle/>
          <a:p>
            <a:fld id="{6E7E7F27-47DB-D94D-995F-E3088F8069A6}" type="slidenum">
              <a:rPr lang="en-US" smtClean="0"/>
              <a:t>66</a:t>
            </a:fld>
            <a:endParaRPr lang="en-US"/>
          </a:p>
        </p:txBody>
      </p:sp>
    </p:spTree>
    <p:extLst>
      <p:ext uri="{BB962C8B-B14F-4D97-AF65-F5344CB8AC3E}">
        <p14:creationId xmlns:p14="http://schemas.microsoft.com/office/powerpoint/2010/main" val="280869295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Do a quick calculation, check your answer with a neighbor, and get ready to share your results in 4 minutes.</a:t>
            </a:r>
          </a:p>
          <a:p>
            <a:endParaRPr lang="is-IS" sz="1200" b="1"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b="1" dirty="0"/>
              <a:t>Answer: </a:t>
            </a:r>
            <a:r>
              <a:rPr lang="en-US" altLang="en-US" sz="1200" dirty="0"/>
              <a:t>between 0.003 and 0.03</a:t>
            </a:r>
          </a:p>
          <a:p>
            <a:pPr marL="0" marR="0" indent="0" algn="l" defTabSz="457200" rtl="0" eaLnBrk="1" fontAlgn="auto" latinLnBrk="0" hangingPunct="1">
              <a:lnSpc>
                <a:spcPct val="100000"/>
              </a:lnSpc>
              <a:spcBef>
                <a:spcPts val="0"/>
              </a:spcBef>
              <a:spcAft>
                <a:spcPts val="0"/>
              </a:spcAft>
              <a:buClrTx/>
              <a:buSzTx/>
              <a:buFontTx/>
              <a:buNone/>
              <a:tabLst/>
              <a:defRPr/>
            </a:pPr>
            <a:endParaRPr lang="en-US" altLang="en-US" sz="1200" dirty="0"/>
          </a:p>
          <a:p>
            <a:r>
              <a:rPr lang="en-US" altLang="en-US" sz="1200" b="1" dirty="0">
                <a:solidFill>
                  <a:schemeClr val="tx1"/>
                </a:solidFill>
              </a:rPr>
              <a:t>Question </a:t>
            </a:r>
            <a:r>
              <a:rPr lang="en-US" altLang="en-US" sz="1200" b="1" dirty="0" err="1">
                <a:solidFill>
                  <a:schemeClr val="tx1"/>
                </a:solidFill>
              </a:rPr>
              <a:t>A3.03b</a:t>
            </a:r>
            <a:r>
              <a:rPr lang="en-US" altLang="en-US" sz="1200" dirty="0">
                <a:solidFill>
                  <a:schemeClr val="tx1"/>
                </a:solidFill>
              </a:rPr>
              <a:t> </a:t>
            </a:r>
          </a:p>
          <a:p>
            <a:endParaRPr lang="en-US" altLang="en-US" sz="1200" dirty="0">
              <a:solidFill>
                <a:schemeClr val="tx1"/>
              </a:solidFill>
            </a:endParaRPr>
          </a:p>
          <a:p>
            <a:r>
              <a:rPr lang="en-US" altLang="en-US" b="1" i="1" dirty="0"/>
              <a:t>Commentary</a:t>
            </a:r>
          </a:p>
          <a:p>
            <a:r>
              <a:rPr lang="en-US" altLang="en-US" b="1" dirty="0"/>
              <a:t>Purpose:</a:t>
            </a:r>
            <a:r>
              <a:rPr lang="en-US" altLang="en-US" dirty="0"/>
              <a:t> To develop your intuition about circular motion and gravitation.</a:t>
            </a:r>
          </a:p>
          <a:p>
            <a:endParaRPr lang="en-US" altLang="en-US" b="1" dirty="0"/>
          </a:p>
          <a:p>
            <a:r>
              <a:rPr lang="en-US" altLang="en-US" b="1" dirty="0"/>
              <a:t>Discussion:</a:t>
            </a:r>
            <a:r>
              <a:rPr lang="en-US" altLang="en-US" dirty="0"/>
              <a:t> </a:t>
            </a:r>
          </a:p>
          <a:p>
            <a:r>
              <a:rPr lang="en-US" altLang="en-US" dirty="0"/>
              <a:t>The Earth is traveling at a speed of about 30,000 m/s (60,000 mph) relative to the Sun, as discussed in the previous question.</a:t>
            </a:r>
          </a:p>
          <a:p>
            <a:endParaRPr lang="en-US" altLang="en-US" dirty="0"/>
          </a:p>
          <a:p>
            <a:r>
              <a:rPr lang="en-US" altLang="en-US" dirty="0"/>
              <a:t>The Earth is also moving in a circle, so its velocity vector is constantly changing direction. Thus, it is experiencing an acceleration. For an object traveling in a circle at constant speed ("uniform circular motion"), the acceleration vector points towards the center of the circle and has a magnitude of </a:t>
            </a:r>
            <a:r>
              <a:rPr lang="en-US" altLang="en-US" i="1" dirty="0" err="1"/>
              <a:t>v</a:t>
            </a:r>
            <a:r>
              <a:rPr lang="en-US" altLang="en-US" dirty="0" err="1"/>
              <a:t>²</a:t>
            </a:r>
            <a:r>
              <a:rPr lang="en-US" altLang="en-US" dirty="0"/>
              <a:t>/</a:t>
            </a:r>
            <a:r>
              <a:rPr lang="en-US" altLang="en-US" i="1" dirty="0"/>
              <a:t>R</a:t>
            </a:r>
            <a:r>
              <a:rPr lang="en-US" altLang="en-US" dirty="0"/>
              <a:t>. Since the radius of the Earth's orbit is 150,000,000 km, its acceleration is toward the Sun has a magnitude of 0.006 m/</a:t>
            </a:r>
            <a:r>
              <a:rPr lang="en-US" altLang="en-US" dirty="0" err="1"/>
              <a:t>s²</a:t>
            </a:r>
            <a:r>
              <a:rPr lang="en-US" altLang="en-US" dirty="0"/>
              <a:t>. This is a very, very small acceleration (1/1600 of the acceleration of an object dropped at the Earth's surface, relative to the Earth).</a:t>
            </a:r>
          </a:p>
          <a:p>
            <a:endParaRPr lang="en-US" altLang="en-US" dirty="0"/>
          </a:p>
          <a:p>
            <a:r>
              <a:rPr lang="en-US" altLang="en-US" dirty="0"/>
              <a:t>Because the gravitational force exerted by the Sun is the only force on the Earth, this value is also the gravitational field strength </a:t>
            </a:r>
            <a:r>
              <a:rPr lang="en-US" altLang="en-US" i="1" dirty="0"/>
              <a:t>g</a:t>
            </a:r>
            <a:r>
              <a:rPr lang="en-US" altLang="en-US" dirty="0"/>
              <a:t> of the Sun, i.e., 0.006 N/kg. (The Moon exerts a negligible force on the Earth.)</a:t>
            </a:r>
          </a:p>
          <a:p>
            <a:endParaRPr lang="en-US" altLang="en-US" b="1" dirty="0"/>
          </a:p>
          <a:p>
            <a:r>
              <a:rPr lang="en-US" altLang="en-US" b="1" dirty="0"/>
              <a:t>Key points:</a:t>
            </a:r>
            <a:endParaRPr lang="en-US" altLang="en-US" dirty="0"/>
          </a:p>
          <a:p>
            <a:pPr marL="171450" indent="-171450">
              <a:buFont typeface="Arial" panose="020B0604020202020204" pitchFamily="34" charset="0"/>
              <a:buChar char="•"/>
            </a:pPr>
            <a:r>
              <a:rPr lang="en-US" altLang="en-US" dirty="0"/>
              <a:t>The acceleration of the Earth relative to the Sun is quite small. </a:t>
            </a:r>
          </a:p>
          <a:p>
            <a:pPr marL="171450" indent="-171450">
              <a:buFont typeface="Arial" panose="020B0604020202020204" pitchFamily="34" charset="0"/>
              <a:buChar char="•"/>
            </a:pPr>
            <a:r>
              <a:rPr lang="en-US" altLang="en-US" dirty="0"/>
              <a:t>The acceleration of the Earth relative to the Sun is also the gravitational field strength of the Sun at the Earth, only about 0.006 N/kg. </a:t>
            </a:r>
          </a:p>
          <a:p>
            <a:endParaRPr lang="en-US" altLang="en-US" b="1" i="1" dirty="0"/>
          </a:p>
          <a:p>
            <a:r>
              <a:rPr lang="en-US" altLang="en-US" b="1" i="1" dirty="0"/>
              <a:t>For Instructors Only</a:t>
            </a:r>
          </a:p>
          <a:p>
            <a:r>
              <a:rPr lang="en-US" altLang="en-US" dirty="0"/>
              <a:t>This is the second of two questions asking students to use astronomical data to compute a motion quantity. This particular quantity, by Newton's 2nd law, is also the strength of the "local" gravitational field of the Sun at the Earth.</a:t>
            </a:r>
          </a:p>
          <a:p>
            <a:endParaRPr lang="en-US" altLang="en-US" dirty="0"/>
          </a:p>
          <a:p>
            <a:r>
              <a:rPr lang="en-US" altLang="en-US" dirty="0"/>
              <a:t>Students choosing one of the larger answers may be guessing, based on the magnitude of the previous question's answer (the speed of the Earth).</a:t>
            </a:r>
          </a:p>
          <a:p>
            <a:endParaRPr lang="en-US" altLang="en-US" dirty="0"/>
          </a:p>
          <a:p>
            <a:r>
              <a:rPr lang="en-US" altLang="en-US" dirty="0"/>
              <a:t>Another likely source of error is units confusion: answering in km/h or km/s or mph, for example.</a:t>
            </a:r>
          </a:p>
          <a:p>
            <a:endParaRPr lang="en-US" altLang="en-US" dirty="0"/>
          </a:p>
          <a:p>
            <a:r>
              <a:rPr lang="en-US" altLang="en-US" dirty="0"/>
              <a:t>This question pair also presents another opportunity to discuss the fact that we "feel" accelerations, not velocities. The fact that we cannot sense the Earth's motion implies that the Earth's acceleration, but not necessarily its velocity, must be small.</a:t>
            </a:r>
          </a:p>
          <a:p>
            <a:pPr marL="0" marR="0" indent="0" algn="l" defTabSz="457200" rtl="0" eaLnBrk="1" fontAlgn="auto" latinLnBrk="0" hangingPunct="1">
              <a:lnSpc>
                <a:spcPct val="100000"/>
              </a:lnSpc>
              <a:spcBef>
                <a:spcPts val="0"/>
              </a:spcBef>
              <a:spcAft>
                <a:spcPts val="0"/>
              </a:spcAft>
              <a:buClrTx/>
              <a:buSzTx/>
              <a:buFontTx/>
              <a:buNone/>
              <a:tabLst/>
              <a:defRPr/>
            </a:pPr>
            <a:endParaRPr lang="en-US" altLang="en-US" dirty="0"/>
          </a:p>
          <a:p>
            <a:endParaRPr lang="en-US" altLang="en-US" dirty="0"/>
          </a:p>
          <a:p>
            <a:pPr marL="0" marR="0" indent="0" algn="l" defTabSz="457200" rtl="0" eaLnBrk="1" fontAlgn="auto" latinLnBrk="0" hangingPunct="1">
              <a:lnSpc>
                <a:spcPct val="100000"/>
              </a:lnSpc>
              <a:spcBef>
                <a:spcPts val="0"/>
              </a:spcBef>
              <a:spcAft>
                <a:spcPts val="0"/>
              </a:spcAft>
              <a:buClrTx/>
              <a:buSzTx/>
              <a:buFontTx/>
              <a:buNone/>
              <a:tabLst/>
              <a:defRPr/>
            </a:pPr>
            <a:r>
              <a:rPr lang="en-US" altLang="en-US" dirty="0"/>
              <a:t>Source: UMass Assessing to Learn</a:t>
            </a:r>
          </a:p>
          <a:p>
            <a:pPr marL="0" indent="0">
              <a:buFontTx/>
              <a:buNone/>
            </a:pPr>
            <a:endParaRPr lang="en-US" altLang="en-US" dirty="0"/>
          </a:p>
        </p:txBody>
      </p:sp>
      <p:sp>
        <p:nvSpPr>
          <p:cNvPr id="4" name="Slide Number Placeholder 3"/>
          <p:cNvSpPr>
            <a:spLocks noGrp="1"/>
          </p:cNvSpPr>
          <p:nvPr>
            <p:ph type="sldNum" sz="quarter" idx="10"/>
          </p:nvPr>
        </p:nvSpPr>
        <p:spPr/>
        <p:txBody>
          <a:bodyPr/>
          <a:lstStyle/>
          <a:p>
            <a:fld id="{6E7E7F27-47DB-D94D-995F-E3088F8069A6}" type="slidenum">
              <a:rPr lang="en-US" smtClean="0"/>
              <a:t>67</a:t>
            </a:fld>
            <a:endParaRPr lang="en-US"/>
          </a:p>
        </p:txBody>
      </p:sp>
    </p:spTree>
    <p:extLst>
      <p:ext uri="{BB962C8B-B14F-4D97-AF65-F5344CB8AC3E}">
        <p14:creationId xmlns:p14="http://schemas.microsoft.com/office/powerpoint/2010/main" val="49489269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Think about it, do</a:t>
            </a:r>
            <a:r>
              <a:rPr lang="en-US" sz="1200" kern="1200" baseline="0" dirty="0">
                <a:solidFill>
                  <a:schemeClr val="tx1"/>
                </a:solidFill>
                <a:effectLst/>
                <a:latin typeface="+mn-lt"/>
                <a:ea typeface="+mn-ea"/>
                <a:cs typeface="+mn-cs"/>
              </a:rPr>
              <a:t> a calculation, </a:t>
            </a:r>
            <a:r>
              <a:rPr lang="en-US" sz="1200" kern="1200" dirty="0">
                <a:solidFill>
                  <a:schemeClr val="tx1"/>
                </a:solidFill>
                <a:effectLst/>
                <a:latin typeface="+mn-lt"/>
                <a:ea typeface="+mn-ea"/>
                <a:cs typeface="+mn-cs"/>
              </a:rPr>
              <a:t>talk it over with a classmate, and we’ll hear from you in a minute or two.</a:t>
            </a:r>
          </a:p>
          <a:p>
            <a:endParaRPr lang="is-IS" sz="1200" b="1"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b="1" dirty="0"/>
              <a:t>Answer: </a:t>
            </a:r>
            <a:r>
              <a:rPr lang="en-US" altLang="en-US" sz="1200" dirty="0"/>
              <a:t>between 100 and 1,000</a:t>
            </a:r>
          </a:p>
          <a:p>
            <a:pPr marL="0" marR="0" indent="0" algn="l" defTabSz="457200" rtl="0" eaLnBrk="1" fontAlgn="auto" latinLnBrk="0" hangingPunct="1">
              <a:lnSpc>
                <a:spcPct val="100000"/>
              </a:lnSpc>
              <a:spcBef>
                <a:spcPts val="0"/>
              </a:spcBef>
              <a:spcAft>
                <a:spcPts val="0"/>
              </a:spcAft>
              <a:buClrTx/>
              <a:buSzTx/>
              <a:buFontTx/>
              <a:buNone/>
              <a:tabLst/>
              <a:defRPr/>
            </a:pPr>
            <a:endParaRPr lang="en-US" altLang="en-US" sz="1200" dirty="0"/>
          </a:p>
          <a:p>
            <a:r>
              <a:rPr lang="en-US" altLang="en-US" sz="1200" b="1" dirty="0">
                <a:solidFill>
                  <a:schemeClr val="tx1"/>
                </a:solidFill>
              </a:rPr>
              <a:t>Question </a:t>
            </a:r>
            <a:r>
              <a:rPr lang="en-US" altLang="en-US" sz="1200" b="1" dirty="0" err="1">
                <a:solidFill>
                  <a:schemeClr val="tx1"/>
                </a:solidFill>
              </a:rPr>
              <a:t>A3.04a</a:t>
            </a:r>
            <a:endParaRPr lang="en-US" altLang="en-US" sz="1200" b="1" dirty="0">
              <a:solidFill>
                <a:schemeClr val="tx1"/>
              </a:solidFill>
            </a:endParaRPr>
          </a:p>
          <a:p>
            <a:endParaRPr lang="en-US" altLang="en-US" sz="1200" b="1" dirty="0">
              <a:solidFill>
                <a:schemeClr val="tx1"/>
              </a:solidFill>
            </a:endParaRPr>
          </a:p>
          <a:p>
            <a:r>
              <a:rPr lang="en-US" altLang="en-US" b="1" i="1" dirty="0"/>
              <a:t>Commentary</a:t>
            </a:r>
          </a:p>
          <a:p>
            <a:r>
              <a:rPr lang="en-US" altLang="en-US" b="1" dirty="0"/>
              <a:t>Purpose:</a:t>
            </a:r>
            <a:r>
              <a:rPr lang="en-US" altLang="en-US" dirty="0"/>
              <a:t> To explore your current perceptions of circular motion, and set up the subsequent question.</a:t>
            </a:r>
          </a:p>
          <a:p>
            <a:endParaRPr lang="en-US" altLang="en-US" b="1" dirty="0"/>
          </a:p>
          <a:p>
            <a:r>
              <a:rPr lang="en-US" altLang="en-US" b="1" dirty="0"/>
              <a:t>Discussion:</a:t>
            </a:r>
            <a:r>
              <a:rPr lang="en-US" altLang="en-US" dirty="0"/>
              <a:t> </a:t>
            </a:r>
          </a:p>
          <a:p>
            <a:r>
              <a:rPr lang="en-US" altLang="en-US" dirty="0"/>
              <a:t>A point on the equator is about 4,000 miles, or about 6,400 km, from the center of the Earth. Due to the rotation of the Earth once every 24 hours, this point is moving and thus has a nonzero speed. The point travels one circumference of the Earth in 24 hours, so the speed is constant and equal to the distance traveled divided by the time taken: </a:t>
            </a:r>
          </a:p>
          <a:p>
            <a:endParaRPr lang="en-US" altLang="en-US" dirty="0"/>
          </a:p>
          <a:p>
            <a:r>
              <a:rPr lang="en-US" altLang="en-US" dirty="0"/>
              <a:t>2π(6,400 km)/(24 h) = 465 m/s, or about 1,000 mph: answer (7).</a:t>
            </a:r>
          </a:p>
          <a:p>
            <a:endParaRPr lang="en-US" altLang="en-US" dirty="0"/>
          </a:p>
          <a:p>
            <a:r>
              <a:rPr lang="en-US" altLang="en-US" dirty="0"/>
              <a:t>Note that as we move toward the poles, the speed becomes smaller, because the circumference of the circle traveled every day is smaller. At the poles, this speed is zero.</a:t>
            </a:r>
          </a:p>
          <a:p>
            <a:endParaRPr lang="en-US" altLang="en-US" dirty="0"/>
          </a:p>
          <a:p>
            <a:r>
              <a:rPr lang="en-US" altLang="en-US" dirty="0"/>
              <a:t>Answering this question requires you to estimate the radius of the Earth. This is a valuable "benchmark" number to know. However, even if you don't know it, you should be able to estimate it with sufficient accuracy to answer the question correctly: any estimate between 1,375 and 13,750 km will produce the correct answer. By comparing to known geographical distances — for example, that the width of the lower 48 US states is about 3,000 miles or 4,800 km — you can figure that it should be somewhere between 5,000 and 10,000 km.</a:t>
            </a:r>
          </a:p>
          <a:p>
            <a:endParaRPr lang="en-US" altLang="en-US" b="1" dirty="0"/>
          </a:p>
          <a:p>
            <a:r>
              <a:rPr lang="en-US" altLang="en-US" b="1" dirty="0"/>
              <a:t>Key Points:</a:t>
            </a:r>
            <a:endParaRPr lang="en-US" altLang="en-US" dirty="0"/>
          </a:p>
          <a:p>
            <a:pPr marL="171450" indent="-171450">
              <a:buFont typeface="Arial" panose="020B0604020202020204" pitchFamily="34" charset="0"/>
              <a:buChar char="•"/>
            </a:pPr>
            <a:r>
              <a:rPr lang="en-US" altLang="en-US" dirty="0"/>
              <a:t>The speed of a point on the equator of the Earth is quite large, about 1,000 mph. </a:t>
            </a:r>
          </a:p>
          <a:p>
            <a:pPr marL="171450" indent="-171450">
              <a:buFont typeface="Arial" panose="020B0604020202020204" pitchFamily="34" charset="0"/>
              <a:buChar char="•"/>
            </a:pPr>
            <a:r>
              <a:rPr lang="en-US" altLang="en-US" dirty="0"/>
              <a:t>The speed of a point on the surface of the Earth becomes smaller away from the equator, because the circle traveled in one day becomes smaller. </a:t>
            </a:r>
          </a:p>
          <a:p>
            <a:pPr marL="171450" indent="-171450">
              <a:buFont typeface="Arial" panose="020B0604020202020204" pitchFamily="34" charset="0"/>
              <a:buChar char="•"/>
            </a:pPr>
            <a:r>
              <a:rPr lang="en-US" altLang="en-US" dirty="0"/>
              <a:t>The Earth's radius is approximately 4,000 miles or 6,400 km. </a:t>
            </a:r>
          </a:p>
          <a:p>
            <a:pPr marL="171450" indent="-171450">
              <a:buFont typeface="Arial" panose="020B0604020202020204" pitchFamily="34" charset="0"/>
              <a:buChar char="•"/>
            </a:pPr>
            <a:r>
              <a:rPr lang="en-US" altLang="en-US" dirty="0"/>
              <a:t>If you don't know a number such as the Earth's radius, you can often estimate it by comparing it to similar distances you do know. </a:t>
            </a:r>
          </a:p>
          <a:p>
            <a:pPr marL="171450" indent="-171450">
              <a:buFont typeface="Arial" panose="020B0604020202020204" pitchFamily="34" charset="0"/>
              <a:buChar char="•"/>
            </a:pPr>
            <a:r>
              <a:rPr lang="en-US" altLang="en-US" dirty="0"/>
              <a:t>Your body cannot feel that you are moving at a high speed; you can only feel accelerations, not speeds. </a:t>
            </a:r>
          </a:p>
          <a:p>
            <a:endParaRPr lang="en-US" altLang="en-US" b="1" i="1" dirty="0"/>
          </a:p>
          <a:p>
            <a:r>
              <a:rPr lang="en-US" altLang="en-US" b="1" i="1" dirty="0"/>
              <a:t>For Instructors Only</a:t>
            </a:r>
          </a:p>
          <a:p>
            <a:r>
              <a:rPr lang="en-US" altLang="en-US" dirty="0"/>
              <a:t>This is the first of two questions using this situation. The goals of this set are to help students distinguish velocity and acceleration better, if they have not done so yet, and to help students see that many experiments and demonstrations are still valid in spite of the acceleration of the classroom relative to the center of the Earth.</a:t>
            </a:r>
          </a:p>
          <a:p>
            <a:endParaRPr lang="en-US" altLang="en-US" dirty="0"/>
          </a:p>
          <a:p>
            <a:r>
              <a:rPr lang="en-US" altLang="en-US" dirty="0"/>
              <a:t>Students might be surprised to learn just how fast a point on the equator is moving due to the Earth's rotation, since they don't </a:t>
            </a:r>
            <a:r>
              <a:rPr lang="en-US" altLang="en-US" i="1" dirty="0"/>
              <a:t>feel</a:t>
            </a:r>
            <a:r>
              <a:rPr lang="en-US" altLang="en-US" dirty="0"/>
              <a:t> any motion.</a:t>
            </a:r>
          </a:p>
          <a:p>
            <a:endParaRPr lang="en-US" altLang="en-US" dirty="0"/>
          </a:p>
          <a:p>
            <a:r>
              <a:rPr lang="en-US" altLang="en-US" dirty="0"/>
              <a:t>One possible source of confusion is that students must realize a point on the Earth returns to almost the same position every 24 hours; this can be difficult for some to visualize. (Note that this is not absolutely true, since we are orbiting the Sun. There is a 1/365 correction: because we are orbiting the Sun, we rotate 366 times every 365 days. This is irrelevant for an estimate, but instructors should be aware of the fact nonetheless.)</a:t>
            </a:r>
          </a:p>
          <a:p>
            <a:endParaRPr lang="en-US" altLang="en-US" dirty="0"/>
          </a:p>
          <a:p>
            <a:r>
              <a:rPr lang="en-US" altLang="en-US" dirty="0"/>
              <a:t>An interesting and, for this problem, useful fact to know is that the meter is defined such that a (particular) quarter circle on the Earth has a length of 10,000 km. Thus, the circumference of the Earth at the equator is about 40,000 km.</a:t>
            </a:r>
          </a:p>
          <a:p>
            <a:endParaRPr lang="en-US" altLang="en-US" dirty="0"/>
          </a:p>
          <a:p>
            <a:endParaRPr lang="en-US" altLang="en-US" dirty="0"/>
          </a:p>
          <a:p>
            <a:endParaRPr lang="en-US" altLang="en-US" dirty="0"/>
          </a:p>
          <a:p>
            <a:pPr marL="0" marR="0" indent="0" algn="l" defTabSz="457200" rtl="0" eaLnBrk="1" fontAlgn="auto" latinLnBrk="0" hangingPunct="1">
              <a:lnSpc>
                <a:spcPct val="100000"/>
              </a:lnSpc>
              <a:spcBef>
                <a:spcPts val="0"/>
              </a:spcBef>
              <a:spcAft>
                <a:spcPts val="0"/>
              </a:spcAft>
              <a:buClrTx/>
              <a:buSzTx/>
              <a:buFontTx/>
              <a:buNone/>
              <a:tabLst/>
              <a:defRPr/>
            </a:pPr>
            <a:r>
              <a:rPr lang="en-US" altLang="en-US" dirty="0"/>
              <a:t>Source: UMass Assessing to Learn</a:t>
            </a:r>
          </a:p>
          <a:p>
            <a:endParaRPr lang="en-US" altLang="en-US" dirty="0"/>
          </a:p>
        </p:txBody>
      </p:sp>
      <p:sp>
        <p:nvSpPr>
          <p:cNvPr id="4" name="Slide Number Placeholder 3"/>
          <p:cNvSpPr>
            <a:spLocks noGrp="1"/>
          </p:cNvSpPr>
          <p:nvPr>
            <p:ph type="sldNum" sz="quarter" idx="10"/>
          </p:nvPr>
        </p:nvSpPr>
        <p:spPr/>
        <p:txBody>
          <a:bodyPr/>
          <a:lstStyle/>
          <a:p>
            <a:fld id="{6E7E7F27-47DB-D94D-995F-E3088F8069A6}" type="slidenum">
              <a:rPr lang="en-US" smtClean="0"/>
              <a:t>68</a:t>
            </a:fld>
            <a:endParaRPr lang="en-US"/>
          </a:p>
        </p:txBody>
      </p:sp>
    </p:spTree>
    <p:extLst>
      <p:ext uri="{BB962C8B-B14F-4D97-AF65-F5344CB8AC3E}">
        <p14:creationId xmlns:p14="http://schemas.microsoft.com/office/powerpoint/2010/main" val="317322439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Make a calculation, run your result by a classmate, and be ready to share with the class in about two or three minutes.</a:t>
            </a:r>
          </a:p>
          <a:p>
            <a:endParaRPr lang="is-IS" sz="1200" b="1"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b="1" dirty="0"/>
              <a:t>Answer: </a:t>
            </a:r>
            <a:r>
              <a:rPr lang="en-US" altLang="en-US" sz="1200" dirty="0"/>
              <a:t>between 0.01 and 0.1</a:t>
            </a:r>
          </a:p>
          <a:p>
            <a:pPr marL="0" marR="0" indent="0" algn="l" defTabSz="457200" rtl="0" eaLnBrk="1" fontAlgn="auto" latinLnBrk="0" hangingPunct="1">
              <a:lnSpc>
                <a:spcPct val="100000"/>
              </a:lnSpc>
              <a:spcBef>
                <a:spcPts val="0"/>
              </a:spcBef>
              <a:spcAft>
                <a:spcPts val="0"/>
              </a:spcAft>
              <a:buClrTx/>
              <a:buSzTx/>
              <a:buFontTx/>
              <a:buNone/>
              <a:tabLst/>
              <a:defRPr/>
            </a:pPr>
            <a:endParaRPr lang="en-US" altLang="en-US" sz="1200" dirty="0"/>
          </a:p>
          <a:p>
            <a:r>
              <a:rPr lang="en-US" altLang="en-US" sz="1200" b="1" dirty="0">
                <a:solidFill>
                  <a:schemeClr val="tx1"/>
                </a:solidFill>
              </a:rPr>
              <a:t>Question </a:t>
            </a:r>
            <a:r>
              <a:rPr lang="en-US" altLang="en-US" sz="1200" b="1" dirty="0" err="1">
                <a:solidFill>
                  <a:schemeClr val="tx1"/>
                </a:solidFill>
              </a:rPr>
              <a:t>A3.04b</a:t>
            </a:r>
            <a:endParaRPr lang="en-US" altLang="en-US" sz="1200" b="1" dirty="0">
              <a:solidFill>
                <a:schemeClr val="tx1"/>
              </a:solidFill>
            </a:endParaRPr>
          </a:p>
          <a:p>
            <a:endParaRPr lang="en-US" altLang="en-US" sz="1200" b="1" dirty="0">
              <a:solidFill>
                <a:schemeClr val="tx1"/>
              </a:solidFill>
            </a:endParaRPr>
          </a:p>
          <a:p>
            <a:r>
              <a:rPr lang="en-US" altLang="en-US" b="1" i="1" dirty="0"/>
              <a:t>Commentary</a:t>
            </a:r>
          </a:p>
          <a:p>
            <a:r>
              <a:rPr lang="en-US" altLang="en-US" b="1" dirty="0"/>
              <a:t>Purpose:</a:t>
            </a:r>
            <a:r>
              <a:rPr lang="en-US" altLang="en-US" dirty="0"/>
              <a:t> To consider the validity of Newton's laws in a reference frame fixed to the Earth's surface.</a:t>
            </a:r>
          </a:p>
          <a:p>
            <a:endParaRPr lang="en-US" altLang="en-US" b="1" dirty="0"/>
          </a:p>
          <a:p>
            <a:r>
              <a:rPr lang="en-US" altLang="en-US" b="1" dirty="0"/>
              <a:t>Discussion:</a:t>
            </a:r>
            <a:r>
              <a:rPr lang="en-US" altLang="en-US" dirty="0"/>
              <a:t> </a:t>
            </a:r>
          </a:p>
          <a:p>
            <a:r>
              <a:rPr lang="en-US" altLang="en-US" dirty="0"/>
              <a:t>An object "at rest" on the equator is moving at about 465 m/s (about 1,000 mph) relative to the center of the Earth, as discussed in the previous question.</a:t>
            </a:r>
          </a:p>
          <a:p>
            <a:endParaRPr lang="en-US" altLang="en-US" dirty="0"/>
          </a:p>
          <a:p>
            <a:r>
              <a:rPr lang="en-US" altLang="en-US" dirty="0"/>
              <a:t>The object is also moving at constant speed in a circle having a radius of 6,400 km, so its acceleration is toward the center of the Earth and has a magnitude of </a:t>
            </a:r>
            <a:r>
              <a:rPr lang="en-US" altLang="en-US" i="1" dirty="0" err="1"/>
              <a:t>v</a:t>
            </a:r>
            <a:r>
              <a:rPr lang="en-US" altLang="en-US" dirty="0" err="1"/>
              <a:t>²</a:t>
            </a:r>
            <a:r>
              <a:rPr lang="en-US" altLang="en-US" dirty="0"/>
              <a:t>/</a:t>
            </a:r>
            <a:r>
              <a:rPr lang="en-US" altLang="en-US" i="1" dirty="0"/>
              <a:t>R</a:t>
            </a:r>
            <a:r>
              <a:rPr lang="en-US" altLang="en-US" dirty="0"/>
              <a:t> = 0.033 m/</a:t>
            </a:r>
            <a:r>
              <a:rPr lang="en-US" altLang="en-US" dirty="0" err="1"/>
              <a:t>s²</a:t>
            </a:r>
            <a:r>
              <a:rPr lang="en-US" altLang="en-US" dirty="0"/>
              <a:t>. This is a very small acceleration. (An object starting from rest and accelerating with this value would take about 3 minutes to reach a normal walking speed of 3 mph.)</a:t>
            </a:r>
          </a:p>
          <a:p>
            <a:endParaRPr lang="en-US" altLang="en-US" dirty="0"/>
          </a:p>
          <a:p>
            <a:r>
              <a:rPr lang="en-US" altLang="en-US" dirty="0"/>
              <a:t>Even though objects "at rest" on the surface of the Earth are moving very quickly, we do not perceive any motion at all, because the acceleration is so small. This means that many experiments and demonstrations performed on the surface of the Earth are valid and do not violate Newton's laws. In other words, the surface of the Earth may be considered an inertial (Newtonian) frame of reference for all but the most sensitive experiments. This is good, since Newton's laws were discovered in this frame!</a:t>
            </a:r>
          </a:p>
          <a:p>
            <a:r>
              <a:rPr lang="en-US" altLang="en-US" dirty="0"/>
              <a:t>Note that as we move toward the poles, the acceleration becomes smaller, and the direction is no longer toward the center of the Earth, but toward the axis about which the Earth rotates. (Think about the circle being traveled and where its center is located.)</a:t>
            </a:r>
          </a:p>
          <a:p>
            <a:endParaRPr lang="en-US" altLang="en-US" b="1" dirty="0"/>
          </a:p>
          <a:p>
            <a:r>
              <a:rPr lang="en-US" altLang="en-US" b="1" dirty="0"/>
              <a:t>Key Points:</a:t>
            </a:r>
            <a:endParaRPr lang="en-US" altLang="en-US" dirty="0"/>
          </a:p>
          <a:p>
            <a:pPr marL="171450" indent="-171450">
              <a:buFont typeface="Arial" panose="020B0604020202020204" pitchFamily="34" charset="0"/>
              <a:buChar char="•"/>
            </a:pPr>
            <a:r>
              <a:rPr lang="en-US" altLang="en-US" dirty="0"/>
              <a:t>The acceleration of an object moving in a circle with constant speed is equal to </a:t>
            </a:r>
            <a:r>
              <a:rPr lang="en-US" altLang="en-US" i="1" dirty="0" err="1"/>
              <a:t>v</a:t>
            </a:r>
            <a:r>
              <a:rPr lang="en-US" altLang="en-US" dirty="0" err="1"/>
              <a:t>²</a:t>
            </a:r>
            <a:r>
              <a:rPr lang="en-US" altLang="en-US" dirty="0"/>
              <a:t>/</a:t>
            </a:r>
            <a:r>
              <a:rPr lang="en-US" altLang="en-US" i="1" dirty="0"/>
              <a:t>R</a:t>
            </a:r>
            <a:r>
              <a:rPr lang="en-US" altLang="en-US" dirty="0"/>
              <a:t>. </a:t>
            </a:r>
          </a:p>
          <a:p>
            <a:pPr marL="171450" indent="-171450">
              <a:buFont typeface="Arial" panose="020B0604020202020204" pitchFamily="34" charset="0"/>
              <a:buChar char="•"/>
            </a:pPr>
            <a:r>
              <a:rPr lang="en-US" altLang="en-US" dirty="0"/>
              <a:t>We get no "sense of motion" from high speed, only from high acceleration. </a:t>
            </a:r>
          </a:p>
          <a:p>
            <a:pPr marL="171450" indent="-171450">
              <a:buFont typeface="Arial" panose="020B0604020202020204" pitchFamily="34" charset="0"/>
              <a:buChar char="•"/>
            </a:pPr>
            <a:r>
              <a:rPr lang="en-US" altLang="en-US" dirty="0"/>
              <a:t>Although a point on the Earth's surface is not a Newtonian (non-accelerating) reference frame, it is close enough to one that many experiments and demonstrations used to confirm Newton's laws are still valid. </a:t>
            </a:r>
          </a:p>
          <a:p>
            <a:pPr marL="171450" indent="-171450">
              <a:buFont typeface="Arial" panose="020B0604020202020204" pitchFamily="34" charset="0"/>
              <a:buChar char="•"/>
            </a:pPr>
            <a:r>
              <a:rPr lang="en-US" altLang="en-US" dirty="0"/>
              <a:t>A frame with large velocity does not invalidate Newton's laws; a frame with large acceleration does. </a:t>
            </a:r>
          </a:p>
          <a:p>
            <a:endParaRPr lang="en-US" altLang="en-US" b="1" i="1" dirty="0"/>
          </a:p>
          <a:p>
            <a:r>
              <a:rPr lang="en-US" altLang="en-US" b="1" i="1" dirty="0"/>
              <a:t>For Instructors Only</a:t>
            </a:r>
          </a:p>
          <a:p>
            <a:r>
              <a:rPr lang="en-US" altLang="en-US" dirty="0"/>
              <a:t>This is the second of two questions using this situation.</a:t>
            </a:r>
          </a:p>
          <a:p>
            <a:endParaRPr lang="en-US" altLang="en-US" dirty="0"/>
          </a:p>
          <a:p>
            <a:r>
              <a:rPr lang="en-US" altLang="en-US" dirty="0"/>
              <a:t>The main point of this question is not about the mechanics of circular motion (e.g., computing speeds and acceleration), but about valid Newtonian frames of reference.</a:t>
            </a:r>
          </a:p>
          <a:p>
            <a:endParaRPr lang="en-US" altLang="en-US" dirty="0"/>
          </a:p>
          <a:p>
            <a:r>
              <a:rPr lang="en-US" altLang="en-US" dirty="0"/>
              <a:t>Students in introductory physics should be warned against imagining themselves as part of a system undergoing accelerated motion. For instance, when discussing a car going around a curve in the road, many students will imagine being the driver or a passenger. This raises many issues that students are not prepared to deal with properly, such as fictitious forces like the centrifugal force. Thus, it is often best to simply remind students that Newton's laws are valid only in "inertial" frames, i.e., frames that are not accelerating, so they should always "view" the process from a proper frame.</a:t>
            </a:r>
          </a:p>
          <a:p>
            <a:endParaRPr lang="en-US" altLang="en-US" dirty="0"/>
          </a:p>
          <a:p>
            <a:r>
              <a:rPr lang="en-US" altLang="en-US" dirty="0"/>
              <a:t>Some students will naturally be curious about why we can validate Newton's laws within the classroom, since it is accelerating. Some of these students will still not have a firm grasp on the difference between velocity and acceleration, and when they discover just how quickly we are moving (either relative to the center of the Earth or relative to the Sun), they might have trouble accepting the whole Newtonian model. Thus, they might need to be reminded that Newton's laws are perfectly valid in a </a:t>
            </a:r>
            <a:r>
              <a:rPr lang="en-US" altLang="en-US" i="1" dirty="0"/>
              <a:t>moving but inertial</a:t>
            </a:r>
            <a:r>
              <a:rPr lang="en-US" altLang="en-US" dirty="0"/>
              <a:t> reference frame (e.g., a train) and that constant-velocity motion cannot be detected. It is acceleration that invalidates a moving frame, and the accelerations involved in a "laboratory" frame are very small.</a:t>
            </a:r>
          </a:p>
          <a:p>
            <a:endParaRPr lang="en-US" altLang="en-US" dirty="0"/>
          </a:p>
          <a:p>
            <a:r>
              <a:rPr lang="en-US" altLang="en-US" dirty="0"/>
              <a:t>Students might not appreciate the importance or value of the phrase "relative to the center of the Earth". The question is ambiguous without defining the frame of reference; the acceleration of the object is zero from a "laboratory" frame fixed to the Earth's surface.</a:t>
            </a:r>
          </a:p>
          <a:p>
            <a:endParaRPr lang="en-US" altLang="en-US" dirty="0"/>
          </a:p>
          <a:p>
            <a:r>
              <a:rPr lang="en-US" altLang="en-US" dirty="0"/>
              <a:t>If students do not know that the acceleration is </a:t>
            </a:r>
            <a:r>
              <a:rPr lang="en-US" altLang="en-US" i="1" dirty="0" err="1"/>
              <a:t>v</a:t>
            </a:r>
            <a:r>
              <a:rPr lang="en-US" altLang="en-US" dirty="0" err="1"/>
              <a:t>²</a:t>
            </a:r>
            <a:r>
              <a:rPr lang="en-US" altLang="en-US" dirty="0"/>
              <a:t>/</a:t>
            </a:r>
            <a:r>
              <a:rPr lang="en-US" altLang="en-US" i="1" dirty="0"/>
              <a:t>R</a:t>
            </a:r>
            <a:r>
              <a:rPr lang="en-US" altLang="en-US" dirty="0"/>
              <a:t> or that the radius of the Earth is about 6,400 km, they should be encouraged to guess. They can still benefit from the question and subsequent discussion.</a:t>
            </a:r>
          </a:p>
          <a:p>
            <a:endParaRPr lang="en-US" altLang="en-US" dirty="0"/>
          </a:p>
          <a:p>
            <a:r>
              <a:rPr lang="en-US" altLang="en-US" dirty="0"/>
              <a:t>Students who choose a large value may be confusing velocity and acceleration, or assuming that a large velocity is likely to indicate a large acceleration.</a:t>
            </a:r>
          </a:p>
          <a:p>
            <a:endParaRPr lang="en-US" altLang="en-US" dirty="0"/>
          </a:p>
          <a:p>
            <a:r>
              <a:rPr lang="en-US" altLang="en-US" dirty="0"/>
              <a:t>Students who select the smallest answer may do so because they believe the acceleration is zero; this should be drawn out during discussion.</a:t>
            </a:r>
          </a:p>
          <a:p>
            <a:endParaRPr lang="en-US" altLang="en-US" dirty="0"/>
          </a:p>
          <a:p>
            <a:pPr marL="0" marR="0" indent="0" algn="l" defTabSz="457200" rtl="0" eaLnBrk="1" fontAlgn="auto" latinLnBrk="0" hangingPunct="1">
              <a:lnSpc>
                <a:spcPct val="100000"/>
              </a:lnSpc>
              <a:spcBef>
                <a:spcPts val="0"/>
              </a:spcBef>
              <a:spcAft>
                <a:spcPts val="0"/>
              </a:spcAft>
              <a:buClrTx/>
              <a:buSzTx/>
              <a:buFontTx/>
              <a:buNone/>
              <a:tabLst/>
              <a:defRPr/>
            </a:pPr>
            <a:endParaRPr lang="en-US" altLang="en-US" dirty="0"/>
          </a:p>
          <a:p>
            <a:pPr marL="0" marR="0" indent="0" algn="l" defTabSz="457200" rtl="0" eaLnBrk="1" fontAlgn="auto" latinLnBrk="0" hangingPunct="1">
              <a:lnSpc>
                <a:spcPct val="100000"/>
              </a:lnSpc>
              <a:spcBef>
                <a:spcPts val="0"/>
              </a:spcBef>
              <a:spcAft>
                <a:spcPts val="0"/>
              </a:spcAft>
              <a:buClrTx/>
              <a:buSzTx/>
              <a:buFontTx/>
              <a:buNone/>
              <a:tabLst/>
              <a:defRPr/>
            </a:pPr>
            <a:r>
              <a:rPr lang="en-US" altLang="en-US" dirty="0"/>
              <a:t>Source: UMass Assessing to Learn</a:t>
            </a:r>
          </a:p>
          <a:p>
            <a:endParaRPr lang="en-US" altLang="en-US" dirty="0"/>
          </a:p>
        </p:txBody>
      </p:sp>
      <p:sp>
        <p:nvSpPr>
          <p:cNvPr id="4" name="Slide Number Placeholder 3"/>
          <p:cNvSpPr>
            <a:spLocks noGrp="1"/>
          </p:cNvSpPr>
          <p:nvPr>
            <p:ph type="sldNum" sz="quarter" idx="10"/>
          </p:nvPr>
        </p:nvSpPr>
        <p:spPr/>
        <p:txBody>
          <a:bodyPr/>
          <a:lstStyle/>
          <a:p>
            <a:fld id="{6E7E7F27-47DB-D94D-995F-E3088F8069A6}" type="slidenum">
              <a:rPr lang="en-US" smtClean="0"/>
              <a:t>69</a:t>
            </a:fld>
            <a:endParaRPr lang="en-US"/>
          </a:p>
        </p:txBody>
      </p:sp>
    </p:spTree>
    <p:extLst>
      <p:ext uri="{BB962C8B-B14F-4D97-AF65-F5344CB8AC3E}">
        <p14:creationId xmlns:p14="http://schemas.microsoft.com/office/powerpoint/2010/main" val="29121108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Think about it for yourself, then check with a classmate, and we’ll check your answer in about 4 minutes.</a:t>
            </a:r>
          </a:p>
          <a:p>
            <a:endParaRPr lang="is-IS" sz="1200" b="1"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b="1" dirty="0"/>
              <a:t>Answer: </a:t>
            </a:r>
            <a:r>
              <a:rPr lang="en-US" altLang="en-US" sz="1200" dirty="0"/>
              <a:t>between 300 and 3,000</a:t>
            </a:r>
          </a:p>
          <a:p>
            <a:pPr marL="0" marR="0" indent="0" algn="l" defTabSz="457200" rtl="0" eaLnBrk="1" fontAlgn="auto" latinLnBrk="0" hangingPunct="1">
              <a:lnSpc>
                <a:spcPct val="100000"/>
              </a:lnSpc>
              <a:spcBef>
                <a:spcPts val="0"/>
              </a:spcBef>
              <a:spcAft>
                <a:spcPts val="0"/>
              </a:spcAft>
              <a:buClrTx/>
              <a:buSzTx/>
              <a:buFontTx/>
              <a:buNone/>
              <a:tabLst/>
              <a:defRPr/>
            </a:pPr>
            <a:endParaRPr lang="en-US" altLang="en-US" sz="1200" dirty="0"/>
          </a:p>
          <a:p>
            <a:r>
              <a:rPr lang="en-US" altLang="en-US" sz="1200" b="1" dirty="0">
                <a:solidFill>
                  <a:schemeClr val="tx1"/>
                </a:solidFill>
              </a:rPr>
              <a:t>Question </a:t>
            </a:r>
            <a:r>
              <a:rPr lang="en-US" altLang="en-US" sz="1200" b="1" dirty="0" err="1">
                <a:solidFill>
                  <a:schemeClr val="tx1"/>
                </a:solidFill>
              </a:rPr>
              <a:t>A3.05a</a:t>
            </a:r>
            <a:r>
              <a:rPr lang="en-US" altLang="en-US" sz="1200" dirty="0">
                <a:solidFill>
                  <a:schemeClr val="tx1"/>
                </a:solidFill>
              </a:rPr>
              <a:t>  </a:t>
            </a:r>
          </a:p>
          <a:p>
            <a:br>
              <a:rPr lang="en-US" altLang="en-US" sz="1200" b="1" dirty="0">
                <a:solidFill>
                  <a:schemeClr val="tx1"/>
                </a:solidFill>
              </a:rPr>
            </a:br>
            <a:r>
              <a:rPr lang="en-US" altLang="en-US" b="1" i="1" dirty="0"/>
              <a:t>Commentary</a:t>
            </a:r>
          </a:p>
          <a:p>
            <a:r>
              <a:rPr lang="en-US" altLang="en-US" b="1" dirty="0"/>
              <a:t>Purpose:</a:t>
            </a:r>
            <a:r>
              <a:rPr lang="en-US" altLang="en-US" dirty="0"/>
              <a:t> To challenge your perceptions about circular motion, speed, velocity, and acceleration.</a:t>
            </a:r>
          </a:p>
          <a:p>
            <a:endParaRPr lang="en-US" altLang="en-US" b="1" dirty="0"/>
          </a:p>
          <a:p>
            <a:r>
              <a:rPr lang="en-US" altLang="en-US" b="1" dirty="0"/>
              <a:t>Discussion:</a:t>
            </a:r>
            <a:r>
              <a:rPr lang="en-US" altLang="en-US" dirty="0"/>
              <a:t> </a:t>
            </a:r>
          </a:p>
          <a:p>
            <a:r>
              <a:rPr lang="en-US" altLang="en-US" dirty="0"/>
              <a:t>Relative to the Earth, the Moon travels in a circular orbit whose radius is about 250,000 mi (400,000 km) and whose period is about 28 days. Therefore, the Moon travels at a constant speed of about 2π(400,000 km)/(28 days), which is about 1,000 m/s or about 2,000 mph: answer (7).</a:t>
            </a:r>
          </a:p>
          <a:p>
            <a:endParaRPr lang="en-US" altLang="en-US" dirty="0"/>
          </a:p>
          <a:p>
            <a:r>
              <a:rPr lang="en-US" altLang="en-US" dirty="0"/>
              <a:t>If you don't know the radius of the Moon's orbit, you can estimate it. The Moon's radius is roughly one quarter of the Earth's, or about 1,600 km (actually, it's 1,738 km). If the Moon were only ten Earth radii from the Earth, it would look very large indeed when overhead! Something closer to 100 Earth radii is more reasonable. (The actual value is about 60.) If it were much farther than that, it would appear much smaller to the eye than it does; you can sketch a diagram and do some simple geometry to see that.</a:t>
            </a:r>
          </a:p>
          <a:p>
            <a:endParaRPr lang="en-US" altLang="en-US" b="1" dirty="0"/>
          </a:p>
          <a:p>
            <a:r>
              <a:rPr lang="en-US" altLang="en-US" b="1" dirty="0"/>
              <a:t>Key Points:</a:t>
            </a:r>
            <a:endParaRPr lang="en-US" altLang="en-US" dirty="0"/>
          </a:p>
          <a:p>
            <a:pPr marL="171450" indent="-171450">
              <a:buFont typeface="Arial" panose="020B0604020202020204" pitchFamily="34" charset="0"/>
              <a:buChar char="•"/>
            </a:pPr>
            <a:r>
              <a:rPr lang="en-US" altLang="en-US" dirty="0"/>
              <a:t>The Moon's orbital distance from the Earth is approximately 60 times the radius of the Earth. </a:t>
            </a:r>
          </a:p>
          <a:p>
            <a:pPr marL="171450" indent="-171450">
              <a:buFont typeface="Arial" panose="020B0604020202020204" pitchFamily="34" charset="0"/>
              <a:buChar char="•"/>
            </a:pPr>
            <a:r>
              <a:rPr lang="en-US" altLang="en-US" dirty="0"/>
              <a:t>The Moon travels at high speed in its orbit around the Earth. </a:t>
            </a:r>
          </a:p>
          <a:p>
            <a:endParaRPr lang="en-US" altLang="en-US" b="1" i="1" dirty="0"/>
          </a:p>
          <a:p>
            <a:r>
              <a:rPr lang="en-US" altLang="en-US" b="1" i="1" dirty="0"/>
              <a:t>For Instructors Only</a:t>
            </a:r>
          </a:p>
          <a:p>
            <a:r>
              <a:rPr lang="en-US" altLang="en-US" dirty="0"/>
              <a:t>This is the first of two questions asking students to work out numerical values for the speed and acceleration of the Moon relative to the Earth.</a:t>
            </a:r>
          </a:p>
          <a:p>
            <a:endParaRPr lang="en-US" altLang="en-US" dirty="0"/>
          </a:p>
          <a:p>
            <a:r>
              <a:rPr lang="en-US" altLang="en-US" dirty="0"/>
              <a:t>Students might just guess, perhaps because they are not sure how to estimate the speed, or because they do not know the relevant values for the radius or period of the Moon's orbit around the Earth. This is not bad; it helps students to adjust their physical intuition and sense of numbers, and opens up a discussion about ways to estimate physical quantities and place bounds on guesses.</a:t>
            </a:r>
          </a:p>
          <a:p>
            <a:endParaRPr lang="en-US" altLang="en-US" dirty="0"/>
          </a:p>
          <a:p>
            <a:r>
              <a:rPr lang="en-US" altLang="en-US" dirty="0"/>
              <a:t>Students might use 30 days as the period of the Moon's orbit, since that is the typical time between full moons. This is okay, since we are interested only in an estimate, but it should be noted that 30 days is not strictly correct. Since the Earth does not remain is the same place relative to the Sun, the Moon must travel a little farther than one complete period to reach a position where it is full as seen from the Earth.</a:t>
            </a:r>
          </a:p>
          <a:p>
            <a:endParaRPr lang="en-US" altLang="en-US" dirty="0"/>
          </a:p>
          <a:p>
            <a:r>
              <a:rPr lang="en-US" altLang="en-US" dirty="0"/>
              <a:t>Students who choose answer (4) may have computed the correct value in km/s and failed to convert to m/s.</a:t>
            </a:r>
          </a:p>
          <a:p>
            <a:endParaRPr lang="en-US" altLang="en-US" dirty="0"/>
          </a:p>
          <a:p>
            <a:r>
              <a:rPr lang="en-US" altLang="en-US" dirty="0"/>
              <a:t>A valuable follow-up question is to ask how the answer would change if the question asked about the Moon's speed relative to the </a:t>
            </a:r>
            <a:r>
              <a:rPr lang="en-US" altLang="en-US" i="1" dirty="0"/>
              <a:t>Sun</a:t>
            </a:r>
            <a:r>
              <a:rPr lang="en-US" altLang="en-US" dirty="0"/>
              <a:t>. (It would be very much larger.)</a:t>
            </a:r>
          </a:p>
          <a:p>
            <a:endParaRPr lang="en-US" altLang="en-US" dirty="0"/>
          </a:p>
          <a:p>
            <a:pPr marL="0" marR="0" indent="0" algn="l" defTabSz="457200" rtl="0" eaLnBrk="1" fontAlgn="auto" latinLnBrk="0" hangingPunct="1">
              <a:lnSpc>
                <a:spcPct val="100000"/>
              </a:lnSpc>
              <a:spcBef>
                <a:spcPts val="0"/>
              </a:spcBef>
              <a:spcAft>
                <a:spcPts val="0"/>
              </a:spcAft>
              <a:buClrTx/>
              <a:buSzTx/>
              <a:buFontTx/>
              <a:buNone/>
              <a:tabLst/>
              <a:defRPr/>
            </a:pPr>
            <a:endParaRPr lang="en-US" altLang="en-US" dirty="0"/>
          </a:p>
          <a:p>
            <a:pPr marL="0" marR="0" indent="0" algn="l" defTabSz="457200" rtl="0" eaLnBrk="1" fontAlgn="auto" latinLnBrk="0" hangingPunct="1">
              <a:lnSpc>
                <a:spcPct val="100000"/>
              </a:lnSpc>
              <a:spcBef>
                <a:spcPts val="0"/>
              </a:spcBef>
              <a:spcAft>
                <a:spcPts val="0"/>
              </a:spcAft>
              <a:buClrTx/>
              <a:buSzTx/>
              <a:buFontTx/>
              <a:buNone/>
              <a:tabLst/>
              <a:defRPr/>
            </a:pPr>
            <a:r>
              <a:rPr lang="en-US" altLang="en-US" dirty="0"/>
              <a:t>Source: UMass Assessing to Learn</a:t>
            </a:r>
          </a:p>
        </p:txBody>
      </p:sp>
      <p:sp>
        <p:nvSpPr>
          <p:cNvPr id="4" name="Slide Number Placeholder 3"/>
          <p:cNvSpPr>
            <a:spLocks noGrp="1"/>
          </p:cNvSpPr>
          <p:nvPr>
            <p:ph type="sldNum" sz="quarter" idx="10"/>
          </p:nvPr>
        </p:nvSpPr>
        <p:spPr/>
        <p:txBody>
          <a:bodyPr/>
          <a:lstStyle/>
          <a:p>
            <a:fld id="{6E7E7F27-47DB-D94D-995F-E3088F8069A6}" type="slidenum">
              <a:rPr lang="en-US" smtClean="0"/>
              <a:t>70</a:t>
            </a:fld>
            <a:endParaRPr lang="en-US"/>
          </a:p>
        </p:txBody>
      </p:sp>
    </p:spTree>
    <p:extLst>
      <p:ext uri="{BB962C8B-B14F-4D97-AF65-F5344CB8AC3E}">
        <p14:creationId xmlns:p14="http://schemas.microsoft.com/office/powerpoint/2010/main" val="1478475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figures show a top view of a rotating compact disc. This is an example of a “rigid body,” where each part of the body is fixed in position relative to all other parts of the body. When a rigid body rotates through a given angle, all parts of the body rotate through the same angle at the same time.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Look at the figure on the left. For the compact disc, the axis of rotation is at the center of the disc, </a:t>
            </a:r>
            <a:r>
              <a:rPr lang="en-US" sz="1200" i="1" kern="1200" dirty="0">
                <a:solidFill>
                  <a:schemeClr val="tx1"/>
                </a:solidFill>
                <a:effectLst/>
                <a:latin typeface="+mn-lt"/>
                <a:ea typeface="+mn-ea"/>
                <a:cs typeface="+mn-cs"/>
              </a:rPr>
              <a:t>O. </a:t>
            </a:r>
            <a:r>
              <a:rPr lang="en-US" sz="1200" kern="1200" dirty="0">
                <a:solidFill>
                  <a:schemeClr val="tx1"/>
                </a:solidFill>
                <a:effectLst/>
                <a:latin typeface="+mn-lt"/>
                <a:ea typeface="+mn-ea"/>
                <a:cs typeface="+mn-cs"/>
              </a:rPr>
              <a:t>A point </a:t>
            </a:r>
            <a:r>
              <a:rPr lang="en-US" sz="1200" i="1" kern="1200" dirty="0">
                <a:solidFill>
                  <a:schemeClr val="tx1"/>
                </a:solidFill>
                <a:effectLst/>
                <a:latin typeface="+mn-lt"/>
                <a:ea typeface="+mn-ea"/>
                <a:cs typeface="+mn-cs"/>
              </a:rPr>
              <a:t>P </a:t>
            </a:r>
            <a:r>
              <a:rPr lang="en-US" sz="1200" kern="1200" dirty="0">
                <a:solidFill>
                  <a:schemeClr val="tx1"/>
                </a:solidFill>
                <a:effectLst/>
                <a:latin typeface="+mn-lt"/>
                <a:ea typeface="+mn-ea"/>
                <a:cs typeface="+mn-cs"/>
              </a:rPr>
              <a:t>on the disc is at a distance </a:t>
            </a:r>
            <a:r>
              <a:rPr lang="en-US" sz="1200" i="1" kern="1200" dirty="0">
                <a:solidFill>
                  <a:schemeClr val="tx1"/>
                </a:solidFill>
                <a:effectLst/>
                <a:latin typeface="+mn-lt"/>
                <a:ea typeface="+mn-ea"/>
                <a:cs typeface="+mn-cs"/>
              </a:rPr>
              <a:t>r </a:t>
            </a:r>
            <a:r>
              <a:rPr lang="en-US" sz="1200" kern="1200" dirty="0">
                <a:solidFill>
                  <a:schemeClr val="tx1"/>
                </a:solidFill>
                <a:effectLst/>
                <a:latin typeface="+mn-lt"/>
                <a:ea typeface="+mn-ea"/>
                <a:cs typeface="+mn-cs"/>
              </a:rPr>
              <a:t>from the origin and moves about </a:t>
            </a:r>
            <a:r>
              <a:rPr lang="en-US" sz="1200" i="1" kern="1200" dirty="0">
                <a:solidFill>
                  <a:schemeClr val="tx1"/>
                </a:solidFill>
                <a:effectLst/>
                <a:latin typeface="+mn-lt"/>
                <a:ea typeface="+mn-ea"/>
                <a:cs typeface="+mn-cs"/>
              </a:rPr>
              <a:t>O </a:t>
            </a:r>
            <a:r>
              <a:rPr lang="en-US" sz="1200" kern="1200" dirty="0">
                <a:solidFill>
                  <a:schemeClr val="tx1"/>
                </a:solidFill>
                <a:effectLst/>
                <a:latin typeface="+mn-lt"/>
                <a:ea typeface="+mn-ea"/>
                <a:cs typeface="+mn-cs"/>
              </a:rPr>
              <a:t>in a circle of radius </a:t>
            </a:r>
            <a:r>
              <a:rPr lang="en-US" sz="1200" i="1" kern="1200" dirty="0">
                <a:solidFill>
                  <a:schemeClr val="tx1"/>
                </a:solidFill>
                <a:effectLst/>
                <a:latin typeface="+mn-lt"/>
                <a:ea typeface="+mn-ea"/>
                <a:cs typeface="+mn-cs"/>
              </a:rPr>
              <a:t>r. </a:t>
            </a:r>
            <a:r>
              <a:rPr lang="en-US" sz="1200" kern="1200" dirty="0">
                <a:solidFill>
                  <a:schemeClr val="tx1"/>
                </a:solidFill>
                <a:effectLst/>
                <a:latin typeface="+mn-lt"/>
                <a:ea typeface="+mn-ea"/>
                <a:cs typeface="+mn-cs"/>
              </a:rPr>
              <a:t>Now, we set up a </a:t>
            </a:r>
            <a:r>
              <a:rPr lang="en-US" sz="1200" i="1" kern="1200" dirty="0">
                <a:solidFill>
                  <a:schemeClr val="tx1"/>
                </a:solidFill>
                <a:effectLst/>
                <a:latin typeface="+mn-lt"/>
                <a:ea typeface="+mn-ea"/>
                <a:cs typeface="+mn-cs"/>
              </a:rPr>
              <a:t>fixed </a:t>
            </a:r>
            <a:r>
              <a:rPr lang="en-US" sz="1200" kern="1200" dirty="0">
                <a:solidFill>
                  <a:schemeClr val="tx1"/>
                </a:solidFill>
                <a:effectLst/>
                <a:latin typeface="+mn-lt"/>
                <a:ea typeface="+mn-ea"/>
                <a:cs typeface="+mn-cs"/>
              </a:rPr>
              <a:t>reference line, and assume that at time </a:t>
            </a:r>
            <a:r>
              <a:rPr lang="en-US" sz="1200" i="1" kern="1200" dirty="0">
                <a:solidFill>
                  <a:schemeClr val="tx1"/>
                </a:solidFill>
                <a:effectLst/>
                <a:latin typeface="+mn-lt"/>
                <a:ea typeface="+mn-ea"/>
                <a:cs typeface="+mn-cs"/>
              </a:rPr>
              <a:t>t </a:t>
            </a:r>
            <a:r>
              <a:rPr lang="en-US" sz="1200" kern="1200" dirty="0">
                <a:solidFill>
                  <a:schemeClr val="tx1"/>
                </a:solidFill>
                <a:effectLst/>
                <a:latin typeface="+mn-lt"/>
                <a:ea typeface="+mn-ea"/>
                <a:cs typeface="+mn-cs"/>
              </a:rPr>
              <a:t>= 0 the point </a:t>
            </a:r>
            <a:r>
              <a:rPr lang="en-US" sz="1200" i="1" kern="1200" dirty="0">
                <a:solidFill>
                  <a:schemeClr val="tx1"/>
                </a:solidFill>
                <a:effectLst/>
                <a:latin typeface="+mn-lt"/>
                <a:ea typeface="+mn-ea"/>
                <a:cs typeface="+mn-cs"/>
              </a:rPr>
              <a:t>P </a:t>
            </a:r>
            <a:r>
              <a:rPr lang="en-US" sz="1200" kern="1200" dirty="0">
                <a:solidFill>
                  <a:schemeClr val="tx1"/>
                </a:solidFill>
                <a:effectLst/>
                <a:latin typeface="+mn-lt"/>
                <a:ea typeface="+mn-ea"/>
                <a:cs typeface="+mn-cs"/>
              </a:rPr>
              <a:t>is on that reference line.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After a time interval </a:t>
            </a:r>
            <a:r>
              <a:rPr lang="en-US" sz="1200" kern="1200" dirty="0">
                <a:solidFill>
                  <a:schemeClr val="tx1"/>
                </a:solidFill>
                <a:effectLst/>
                <a:latin typeface="+mn-lt"/>
                <a:ea typeface="+mn-ea"/>
                <a:cs typeface="+mn-cs"/>
                <a:sym typeface="Symbol" panose="05050102010706020507" pitchFamily="18" charset="2"/>
              </a:rPr>
              <a:t></a:t>
            </a:r>
            <a:r>
              <a:rPr lang="en-US" sz="1200" i="1" kern="1200" dirty="0">
                <a:solidFill>
                  <a:schemeClr val="tx1"/>
                </a:solidFill>
                <a:effectLst/>
                <a:latin typeface="+mn-lt"/>
                <a:ea typeface="+mn-ea"/>
                <a:cs typeface="+mn-cs"/>
              </a:rPr>
              <a:t>t</a:t>
            </a:r>
            <a:r>
              <a:rPr lang="en-US" sz="1200" kern="1200" dirty="0">
                <a:solidFill>
                  <a:schemeClr val="tx1"/>
                </a:solidFill>
                <a:effectLst/>
                <a:latin typeface="+mn-lt"/>
                <a:ea typeface="+mn-ea"/>
                <a:cs typeface="+mn-cs"/>
              </a:rPr>
              <a:t>, the point </a:t>
            </a:r>
            <a:r>
              <a:rPr lang="en-US" sz="1200" i="1" kern="1200" dirty="0">
                <a:solidFill>
                  <a:schemeClr val="tx1"/>
                </a:solidFill>
                <a:effectLst/>
                <a:latin typeface="+mn-lt"/>
                <a:ea typeface="+mn-ea"/>
                <a:cs typeface="+mn-cs"/>
              </a:rPr>
              <a:t>P </a:t>
            </a:r>
            <a:r>
              <a:rPr lang="en-US" sz="1200" kern="1200" dirty="0">
                <a:solidFill>
                  <a:schemeClr val="tx1"/>
                </a:solidFill>
                <a:effectLst/>
                <a:latin typeface="+mn-lt"/>
                <a:ea typeface="+mn-ea"/>
                <a:cs typeface="+mn-cs"/>
              </a:rPr>
              <a:t>has advanced to a new position, as shown in the figure on the right. In this time interval, the line </a:t>
            </a:r>
            <a:r>
              <a:rPr lang="en-US" sz="1200" i="1" kern="1200" dirty="0">
                <a:solidFill>
                  <a:schemeClr val="tx1"/>
                </a:solidFill>
                <a:effectLst/>
                <a:latin typeface="+mn-lt"/>
                <a:ea typeface="+mn-ea"/>
                <a:cs typeface="+mn-cs"/>
              </a:rPr>
              <a:t>OP </a:t>
            </a:r>
            <a:r>
              <a:rPr lang="en-US" sz="1200" kern="1200" dirty="0">
                <a:solidFill>
                  <a:schemeClr val="tx1"/>
                </a:solidFill>
                <a:effectLst/>
                <a:latin typeface="+mn-lt"/>
                <a:ea typeface="+mn-ea"/>
                <a:cs typeface="+mn-cs"/>
              </a:rPr>
              <a:t>has moved through the angle </a:t>
            </a:r>
            <a:r>
              <a:rPr lang="en-US" sz="1200" kern="1200" dirty="0">
                <a:solidFill>
                  <a:schemeClr val="tx1"/>
                </a:solidFill>
                <a:effectLst/>
                <a:latin typeface="+mn-lt"/>
                <a:ea typeface="+mn-ea"/>
                <a:cs typeface="+mn-cs"/>
                <a:sym typeface="Symbol" panose="05050102010706020507" pitchFamily="18" charset="2"/>
              </a:rPr>
              <a:t></a:t>
            </a:r>
            <a:r>
              <a:rPr lang="en-US" sz="1200" kern="1200" dirty="0">
                <a:solidFill>
                  <a:schemeClr val="tx1"/>
                </a:solidFill>
                <a:effectLst/>
                <a:latin typeface="+mn-lt"/>
                <a:ea typeface="+mn-ea"/>
                <a:cs typeface="+mn-cs"/>
              </a:rPr>
              <a:t> with respect to the reference line. The angle </a:t>
            </a:r>
            <a:r>
              <a:rPr lang="en-US" sz="1200" kern="1200" dirty="0">
                <a:solidFill>
                  <a:schemeClr val="tx1"/>
                </a:solidFill>
                <a:effectLst/>
                <a:latin typeface="+mn-lt"/>
                <a:ea typeface="+mn-ea"/>
                <a:cs typeface="+mn-cs"/>
                <a:sym typeface="Symbol" panose="05050102010706020507" pitchFamily="18" charset="2"/>
              </a:rPr>
              <a:t></a:t>
            </a:r>
            <a:r>
              <a:rPr lang="en-US" sz="1200" kern="1200" dirty="0">
                <a:solidFill>
                  <a:schemeClr val="tx1"/>
                </a:solidFill>
                <a:effectLst/>
                <a:latin typeface="+mn-lt"/>
                <a:ea typeface="+mn-ea"/>
                <a:cs typeface="+mn-cs"/>
              </a:rPr>
              <a:t> is measured in radians, and is called the </a:t>
            </a:r>
            <a:r>
              <a:rPr lang="en-US" sz="1200" b="1" kern="1200" dirty="0">
                <a:solidFill>
                  <a:schemeClr val="tx1"/>
                </a:solidFill>
                <a:effectLst/>
                <a:latin typeface="+mn-lt"/>
                <a:ea typeface="+mn-ea"/>
                <a:cs typeface="+mn-cs"/>
              </a:rPr>
              <a:t>angular position.</a:t>
            </a:r>
            <a:r>
              <a:rPr lang="en-US" sz="1200" kern="1200" dirty="0">
                <a:solidFill>
                  <a:schemeClr val="tx1"/>
                </a:solidFill>
                <a:effectLst/>
                <a:latin typeface="+mn-lt"/>
                <a:ea typeface="+mn-ea"/>
                <a:cs typeface="+mn-cs"/>
              </a:rPr>
              <a:t> It is analogous to the linear position variable </a:t>
            </a:r>
            <a:r>
              <a:rPr lang="en-US" sz="1200" i="1" kern="1200" dirty="0">
                <a:solidFill>
                  <a:schemeClr val="tx1"/>
                </a:solidFill>
                <a:effectLst/>
                <a:latin typeface="+mn-lt"/>
                <a:ea typeface="+mn-ea"/>
                <a:cs typeface="+mn-cs"/>
              </a:rPr>
              <a:t>x. </a:t>
            </a:r>
            <a:endParaRPr lang="en-US" sz="1200" kern="1200" dirty="0">
              <a:solidFill>
                <a:schemeClr val="tx1"/>
              </a:solidFill>
              <a:effectLst/>
              <a:latin typeface="+mn-lt"/>
              <a:ea typeface="+mn-ea"/>
              <a:cs typeface="+mn-cs"/>
            </a:endParaRPr>
          </a:p>
          <a:p>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Notice also that point </a:t>
            </a:r>
            <a:r>
              <a:rPr lang="en-US" sz="1200" i="1" kern="1200" dirty="0">
                <a:solidFill>
                  <a:schemeClr val="tx1"/>
                </a:solidFill>
                <a:effectLst/>
                <a:latin typeface="+mn-lt"/>
                <a:ea typeface="+mn-ea"/>
                <a:cs typeface="+mn-cs"/>
              </a:rPr>
              <a:t>P </a:t>
            </a:r>
            <a:r>
              <a:rPr lang="en-US" sz="1200" kern="1200" dirty="0">
                <a:solidFill>
                  <a:schemeClr val="tx1"/>
                </a:solidFill>
                <a:effectLst/>
                <a:latin typeface="+mn-lt"/>
                <a:ea typeface="+mn-ea"/>
                <a:cs typeface="+mn-cs"/>
              </a:rPr>
              <a:t>has moved an arc length </a:t>
            </a:r>
            <a:r>
              <a:rPr lang="en-US" sz="1200" i="1" kern="1200" dirty="0">
                <a:solidFill>
                  <a:schemeClr val="tx1"/>
                </a:solidFill>
                <a:effectLst/>
                <a:latin typeface="+mn-lt"/>
                <a:ea typeface="+mn-ea"/>
                <a:cs typeface="+mn-cs"/>
              </a:rPr>
              <a:t>s </a:t>
            </a:r>
            <a:r>
              <a:rPr lang="en-US" sz="1200" kern="1200" dirty="0">
                <a:solidFill>
                  <a:schemeClr val="tx1"/>
                </a:solidFill>
                <a:effectLst/>
                <a:latin typeface="+mn-lt"/>
                <a:ea typeface="+mn-ea"/>
                <a:cs typeface="+mn-cs"/>
              </a:rPr>
              <a:t>measured along the circumference of the circle. </a:t>
            </a:r>
          </a:p>
          <a:p>
            <a:endParaRPr lang="en-US" dirty="0"/>
          </a:p>
        </p:txBody>
      </p:sp>
      <p:sp>
        <p:nvSpPr>
          <p:cNvPr id="4" name="Slide Number Placeholder 3"/>
          <p:cNvSpPr>
            <a:spLocks noGrp="1"/>
          </p:cNvSpPr>
          <p:nvPr>
            <p:ph type="sldNum" sz="quarter" idx="10"/>
          </p:nvPr>
        </p:nvSpPr>
        <p:spPr/>
        <p:txBody>
          <a:bodyPr/>
          <a:lstStyle/>
          <a:p>
            <a:fld id="{6E7E7F27-47DB-D94D-995F-E3088F8069A6}" type="slidenum">
              <a:rPr lang="en-US" smtClean="0"/>
              <a:t>17</a:t>
            </a:fld>
            <a:endParaRPr lang="en-US"/>
          </a:p>
        </p:txBody>
      </p:sp>
    </p:spTree>
    <p:extLst>
      <p:ext uri="{BB962C8B-B14F-4D97-AF65-F5344CB8AC3E}">
        <p14:creationId xmlns:p14="http://schemas.microsoft.com/office/powerpoint/2010/main" val="255359655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Share your ideas with a neighbor, and get ready to share with the class in about four minutes.</a:t>
            </a:r>
          </a:p>
          <a:p>
            <a:endParaRPr lang="is-IS" sz="1200" b="1"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b="1" dirty="0"/>
              <a:t>Answer: </a:t>
            </a:r>
            <a:r>
              <a:rPr lang="en-US" altLang="en-US" sz="1200" dirty="0"/>
              <a:t>less than 0.003</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a:solidFill>
                <a:schemeClr val="tx1"/>
              </a:solidFill>
              <a:latin typeface="+mn-lt"/>
              <a:ea typeface="+mn-ea"/>
              <a:cs typeface="+mn-cs"/>
            </a:endParaRPr>
          </a:p>
          <a:p>
            <a:r>
              <a:rPr lang="en-US" altLang="en-US" sz="1200" b="1" dirty="0">
                <a:solidFill>
                  <a:schemeClr val="tx1"/>
                </a:solidFill>
              </a:rPr>
              <a:t>Question </a:t>
            </a:r>
            <a:r>
              <a:rPr lang="en-US" altLang="en-US" sz="1200" b="1" dirty="0" err="1">
                <a:solidFill>
                  <a:schemeClr val="tx1"/>
                </a:solidFill>
              </a:rPr>
              <a:t>A3.05b</a:t>
            </a:r>
            <a:endParaRPr lang="en-US" altLang="en-US" sz="1200" b="1" dirty="0">
              <a:solidFill>
                <a:schemeClr val="tx1"/>
              </a:solidFill>
            </a:endParaRPr>
          </a:p>
          <a:p>
            <a:endParaRPr lang="en-US" altLang="en-US" sz="1200" b="1" dirty="0">
              <a:solidFill>
                <a:schemeClr val="tx1"/>
              </a:solidFill>
            </a:endParaRPr>
          </a:p>
          <a:p>
            <a:r>
              <a:rPr lang="en-US" altLang="en-US" b="1" i="1" dirty="0"/>
              <a:t>Commentary</a:t>
            </a:r>
          </a:p>
          <a:p>
            <a:r>
              <a:rPr lang="en-US" altLang="en-US" b="1" dirty="0"/>
              <a:t>Purpose:</a:t>
            </a:r>
            <a:r>
              <a:rPr lang="en-US" altLang="en-US" dirty="0"/>
              <a:t> To challenge your perceptions about circular motion, speed, velocity, and acceleration.</a:t>
            </a:r>
          </a:p>
          <a:p>
            <a:endParaRPr lang="en-US" altLang="en-US" b="1" dirty="0"/>
          </a:p>
          <a:p>
            <a:r>
              <a:rPr lang="en-US" altLang="en-US" b="1" dirty="0"/>
              <a:t>Discussion:</a:t>
            </a:r>
            <a:r>
              <a:rPr lang="en-US" altLang="en-US" dirty="0"/>
              <a:t> </a:t>
            </a:r>
          </a:p>
          <a:p>
            <a:r>
              <a:rPr lang="en-US" altLang="en-US" dirty="0"/>
              <a:t>The Moon is traveling at a speed of about 1,000 m/s (2,000 mph) relative to the Earth, as discussed in the previous question.</a:t>
            </a:r>
          </a:p>
          <a:p>
            <a:endParaRPr lang="en-US" altLang="en-US" dirty="0"/>
          </a:p>
          <a:p>
            <a:r>
              <a:rPr lang="en-US" altLang="en-US" dirty="0"/>
              <a:t>The Moon is also moving at constant speed in a circle having a radius of 400,000 km, so its acceleration is toward the Earth and has a magnitude of </a:t>
            </a:r>
            <a:r>
              <a:rPr lang="en-US" altLang="en-US" i="1" dirty="0" err="1"/>
              <a:t>v</a:t>
            </a:r>
            <a:r>
              <a:rPr lang="en-US" altLang="en-US" dirty="0" err="1"/>
              <a:t>²</a:t>
            </a:r>
            <a:r>
              <a:rPr lang="en-US" altLang="en-US" dirty="0"/>
              <a:t>/</a:t>
            </a:r>
            <a:r>
              <a:rPr lang="en-US" altLang="en-US" i="1" dirty="0"/>
              <a:t>R</a:t>
            </a:r>
            <a:r>
              <a:rPr lang="en-US" altLang="en-US" dirty="0"/>
              <a:t> = 0.0027 m/</a:t>
            </a:r>
            <a:r>
              <a:rPr lang="en-US" altLang="en-US" dirty="0" err="1"/>
              <a:t>s²</a:t>
            </a:r>
            <a:r>
              <a:rPr lang="en-US" altLang="en-US" dirty="0"/>
              <a:t>. This is a very, very small acceleration.</a:t>
            </a:r>
          </a:p>
          <a:p>
            <a:endParaRPr lang="en-US" altLang="en-US" b="1" dirty="0"/>
          </a:p>
          <a:p>
            <a:r>
              <a:rPr lang="en-US" altLang="en-US" b="1" dirty="0"/>
              <a:t>Key points: </a:t>
            </a:r>
            <a:endParaRPr lang="en-US" altLang="en-US" dirty="0"/>
          </a:p>
          <a:p>
            <a:pPr marL="171450" indent="-171450">
              <a:buFont typeface="Arial" panose="020B0604020202020204" pitchFamily="34" charset="0"/>
              <a:buChar char="•"/>
            </a:pPr>
            <a:r>
              <a:rPr lang="en-US" altLang="en-US" dirty="0"/>
              <a:t>For an object moving in a circle with uniform speed, its acceleration is </a:t>
            </a:r>
            <a:r>
              <a:rPr lang="en-US" altLang="en-US" i="1" dirty="0" err="1"/>
              <a:t>v</a:t>
            </a:r>
            <a:r>
              <a:rPr lang="en-US" altLang="en-US" dirty="0" err="1"/>
              <a:t>²</a:t>
            </a:r>
            <a:r>
              <a:rPr lang="en-US" altLang="en-US" dirty="0"/>
              <a:t>/</a:t>
            </a:r>
            <a:r>
              <a:rPr lang="en-US" altLang="en-US" i="1" dirty="0"/>
              <a:t>R</a:t>
            </a:r>
            <a:r>
              <a:rPr lang="en-US" altLang="en-US" dirty="0"/>
              <a:t> towards the center of the circle. </a:t>
            </a:r>
          </a:p>
          <a:p>
            <a:pPr marL="171450" indent="-171450">
              <a:buFont typeface="Arial" panose="020B0604020202020204" pitchFamily="34" charset="0"/>
              <a:buChar char="•"/>
            </a:pPr>
            <a:r>
              <a:rPr lang="en-US" altLang="en-US" dirty="0"/>
              <a:t>The Moon is an example of something that has a speed much larger than we are accustomed to (2,000 mph) but an acceleration that is much smaller than we are accustomed to (about 0.003 m/</a:t>
            </a:r>
            <a:r>
              <a:rPr lang="en-US" altLang="en-US" dirty="0" err="1"/>
              <a:t>s²</a:t>
            </a:r>
            <a:r>
              <a:rPr lang="en-US" altLang="en-US" dirty="0"/>
              <a:t>). </a:t>
            </a:r>
          </a:p>
          <a:p>
            <a:pPr marL="171450" indent="-171450">
              <a:buFont typeface="Arial" panose="020B0604020202020204" pitchFamily="34" charset="0"/>
              <a:buChar char="•"/>
            </a:pPr>
            <a:r>
              <a:rPr lang="en-US" altLang="en-US" dirty="0"/>
              <a:t>Large speeds do not always indicate large accelerations. If the radius of the circular path is very large, the acceleration can be small even for large speed. </a:t>
            </a:r>
          </a:p>
          <a:p>
            <a:endParaRPr lang="en-US" altLang="en-US" b="1" i="1" dirty="0"/>
          </a:p>
          <a:p>
            <a:r>
              <a:rPr lang="en-US" altLang="en-US" b="1" i="1" dirty="0"/>
              <a:t>For Instructors Only</a:t>
            </a:r>
          </a:p>
          <a:p>
            <a:r>
              <a:rPr lang="en-US" altLang="en-US" dirty="0"/>
              <a:t>This is the second of two questions exploring students perceptions of speed and acceleration of objects in circular motion. </a:t>
            </a:r>
          </a:p>
          <a:p>
            <a:endParaRPr lang="en-US" altLang="en-US" dirty="0"/>
          </a:p>
          <a:p>
            <a:r>
              <a:rPr lang="en-US" altLang="en-US" dirty="0"/>
              <a:t>Students often think that a large speed is associated with a large acceleration; this is a familiar situation challenging that intuition.</a:t>
            </a:r>
          </a:p>
          <a:p>
            <a:endParaRPr lang="en-US" altLang="en-US" dirty="0"/>
          </a:p>
          <a:p>
            <a:r>
              <a:rPr lang="en-US" altLang="en-US" dirty="0"/>
              <a:t>Students might guess, and that is okay, since the question aims to develop students' physical intuition and sense of physical quantities. Many will guess a large value because they think that the acceleration is large when the speed is large. They do not always have an accurate sense of the effect of large circles.</a:t>
            </a:r>
          </a:p>
          <a:p>
            <a:endParaRPr lang="en-US" altLang="en-US" dirty="0"/>
          </a:p>
          <a:p>
            <a:r>
              <a:rPr lang="en-US" altLang="en-US" dirty="0"/>
              <a:t>Determining the answer in incorrect units, such as km/h, km/s, or mph, is a common error.</a:t>
            </a:r>
          </a:p>
          <a:p>
            <a:endParaRPr lang="en-US" altLang="en-US" dirty="0"/>
          </a:p>
          <a:p>
            <a:r>
              <a:rPr lang="en-US" altLang="en-US" dirty="0"/>
              <a:t>Technically, the radius of the circular orbit is very slightly smaller than the Earth-Moon distance, because the center of mass of the system is not at the center of the Earth. It is about 5,000 km from the Earth's center (or about 1,500 km below the surface of the Earth). We are ignoring this effect. Further, students are asked to find the acceleration "relative to the center of the Earth", which means this effect is not relevant.</a:t>
            </a:r>
          </a:p>
          <a:p>
            <a:endParaRPr lang="en-US" altLang="en-US" dirty="0"/>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altLang="en-US" dirty="0"/>
              <a:t>Source: UMass Assessing to Learn</a:t>
            </a:r>
          </a:p>
          <a:p>
            <a:endParaRPr lang="en-US"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6E7E7F27-47DB-D94D-995F-E3088F8069A6}" type="slidenum">
              <a:rPr lang="en-US" smtClean="0"/>
              <a:t>71</a:t>
            </a:fld>
            <a:endParaRPr lang="en-US"/>
          </a:p>
        </p:txBody>
      </p:sp>
    </p:spTree>
    <p:extLst>
      <p:ext uri="{BB962C8B-B14F-4D97-AF65-F5344CB8AC3E}">
        <p14:creationId xmlns:p14="http://schemas.microsoft.com/office/powerpoint/2010/main" val="66409142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Think for yourself for a moment, pair up to compare your thoughts with a neighbor, and then we’ll hear from you in 2 minutes.</a:t>
            </a:r>
          </a:p>
          <a:p>
            <a:endParaRPr lang="is-IS" sz="1200" b="1"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b="1" dirty="0"/>
              <a:t>Answer: </a:t>
            </a:r>
            <a:r>
              <a:rPr lang="en-US" altLang="en-US" sz="1200" dirty="0"/>
              <a:t>(1)</a:t>
            </a:r>
          </a:p>
          <a:p>
            <a:pPr marL="0" marR="0" indent="0" algn="l" defTabSz="457200" rtl="0" eaLnBrk="1" fontAlgn="auto" latinLnBrk="0" hangingPunct="1">
              <a:lnSpc>
                <a:spcPct val="100000"/>
              </a:lnSpc>
              <a:spcBef>
                <a:spcPts val="0"/>
              </a:spcBef>
              <a:spcAft>
                <a:spcPts val="0"/>
              </a:spcAft>
              <a:buClrTx/>
              <a:buSzTx/>
              <a:buFontTx/>
              <a:buNone/>
              <a:tabLst/>
              <a:defRPr/>
            </a:pPr>
            <a:endParaRPr lang="en-US" altLang="en-US" sz="1200" dirty="0"/>
          </a:p>
          <a:p>
            <a:r>
              <a:rPr lang="en-US" altLang="en-US" sz="1200" b="1" dirty="0">
                <a:solidFill>
                  <a:schemeClr val="tx1"/>
                </a:solidFill>
              </a:rPr>
              <a:t>Question </a:t>
            </a:r>
            <a:r>
              <a:rPr lang="en-US" altLang="en-US" sz="1200" b="1" dirty="0" err="1">
                <a:solidFill>
                  <a:schemeClr val="tx1"/>
                </a:solidFill>
              </a:rPr>
              <a:t>B1.07a</a:t>
            </a:r>
            <a:endParaRPr lang="en-US" altLang="en-US" sz="1200" b="1" dirty="0">
              <a:solidFill>
                <a:schemeClr val="tx1"/>
              </a:solidFill>
            </a:endParaRPr>
          </a:p>
          <a:p>
            <a:endParaRPr lang="en-US" altLang="en-US" sz="1200" b="1" dirty="0">
              <a:solidFill>
                <a:schemeClr val="tx1"/>
              </a:solidFill>
            </a:endParaRPr>
          </a:p>
          <a:p>
            <a:r>
              <a:rPr lang="en-US" altLang="en-US" b="1" i="1" dirty="0"/>
              <a:t>Commentary</a:t>
            </a:r>
          </a:p>
          <a:p>
            <a:r>
              <a:rPr lang="en-US" altLang="en-US" b="1" dirty="0"/>
              <a:t>Purpose:</a:t>
            </a:r>
            <a:r>
              <a:rPr lang="en-US" altLang="en-US" dirty="0"/>
              <a:t> To develop your understanding of the normal force by considering it for a moving object on a curved, non-horizontal surface.</a:t>
            </a:r>
          </a:p>
          <a:p>
            <a:endParaRPr lang="en-US" altLang="en-US" b="1" dirty="0"/>
          </a:p>
          <a:p>
            <a:r>
              <a:rPr lang="en-US" altLang="en-US" b="1" dirty="0"/>
              <a:t>Discussion:</a:t>
            </a:r>
            <a:r>
              <a:rPr lang="en-US" altLang="en-US" dirty="0"/>
              <a:t> </a:t>
            </a:r>
          </a:p>
          <a:p>
            <a:r>
              <a:rPr lang="en-US" altLang="en-US" dirty="0"/>
              <a:t>The normal force is one component of the contact force exerted by one surface on another when the two surfaces are pushed together. The component perpendicular to the surface is called the normal force, and the component parallel to the surface is called the friction force.</a:t>
            </a:r>
          </a:p>
          <a:p>
            <a:endParaRPr lang="en-US" altLang="en-US" dirty="0"/>
          </a:p>
          <a:p>
            <a:r>
              <a:rPr lang="en-US" altLang="en-US" dirty="0"/>
              <a:t>In this case, since the surface is curved, we need to imagine a line tangent to the curve at point B. The directions perpendicular to this tangent line are (1) and (5), so the normal force must point in one of these directions. Since the normal force always pushes, the direction must be (1). In other words, the normal force always points </a:t>
            </a:r>
            <a:r>
              <a:rPr lang="en-US" altLang="en-US" u="sng" dirty="0"/>
              <a:t>away</a:t>
            </a:r>
            <a:r>
              <a:rPr lang="en-US" altLang="en-US" dirty="0"/>
              <a:t> from the surface and </a:t>
            </a:r>
            <a:r>
              <a:rPr lang="en-US" altLang="en-US" u="sng" dirty="0"/>
              <a:t>toward</a:t>
            </a:r>
            <a:r>
              <a:rPr lang="en-US" altLang="en-US" dirty="0"/>
              <a:t> the object acted upon.</a:t>
            </a:r>
          </a:p>
          <a:p>
            <a:endParaRPr lang="en-US" altLang="en-US" b="1" dirty="0"/>
          </a:p>
          <a:p>
            <a:r>
              <a:rPr lang="en-US" altLang="en-US" b="1" dirty="0"/>
              <a:t>Key Points:</a:t>
            </a:r>
            <a:endParaRPr lang="en-US" altLang="en-US" dirty="0"/>
          </a:p>
          <a:p>
            <a:pPr marL="171450" indent="-171450">
              <a:buFont typeface="Arial" panose="020B0604020202020204" pitchFamily="34" charset="0"/>
              <a:buChar char="•"/>
            </a:pPr>
            <a:r>
              <a:rPr lang="en-US" altLang="en-US" dirty="0"/>
              <a:t>The </a:t>
            </a:r>
            <a:r>
              <a:rPr lang="en-US" altLang="en-US" i="1" dirty="0"/>
              <a:t>normal force</a:t>
            </a:r>
            <a:r>
              <a:rPr lang="en-US" altLang="en-US" dirty="0"/>
              <a:t> is the component of the contact force between two surfaces that is perpendicular to the surfaces, pushing outward. </a:t>
            </a:r>
          </a:p>
          <a:p>
            <a:pPr marL="171450" indent="-171450">
              <a:buFont typeface="Arial" panose="020B0604020202020204" pitchFamily="34" charset="0"/>
              <a:buChar char="•"/>
            </a:pPr>
            <a:r>
              <a:rPr lang="en-US" altLang="en-US" dirty="0"/>
              <a:t>The normal force always points perpendicularly out from the surface. </a:t>
            </a:r>
          </a:p>
          <a:p>
            <a:pPr marL="171450" indent="-171450">
              <a:buFont typeface="Arial" panose="020B0604020202020204" pitchFamily="34" charset="0"/>
              <a:buChar char="•"/>
            </a:pPr>
            <a:r>
              <a:rPr lang="en-US" altLang="en-US" dirty="0"/>
              <a:t>For a curved surface, the normal force is perpendicular to a hypothetical plane tangent to the surface. </a:t>
            </a:r>
          </a:p>
          <a:p>
            <a:endParaRPr lang="en-US" altLang="en-US" b="1" i="1" dirty="0"/>
          </a:p>
          <a:p>
            <a:r>
              <a:rPr lang="en-US" altLang="en-US" b="1" i="1" dirty="0"/>
              <a:t>For Instructors Only</a:t>
            </a:r>
          </a:p>
          <a:p>
            <a:r>
              <a:rPr lang="en-US" altLang="en-US" dirty="0"/>
              <a:t>When the normal force is introduced to students, a flat horizontal surface is usually used to illustrate the concept. Flat surfaces are also used in the majority of problems that students solve. This question extends the context so that students consider the normal force exerted on an accelerated object moving on a curved, non-horizontal surface.</a:t>
            </a:r>
          </a:p>
          <a:p>
            <a:endParaRPr lang="en-US" altLang="en-US" dirty="0"/>
          </a:p>
          <a:p>
            <a:r>
              <a:rPr lang="en-US" altLang="en-US" dirty="0"/>
              <a:t>Those who answer (8) may be thinking that the normal force always opposes the gravitational force, as when an object is resting on a horizontal surface.</a:t>
            </a:r>
          </a:p>
          <a:p>
            <a:endParaRPr lang="en-US" altLang="en-US" dirty="0"/>
          </a:p>
          <a:p>
            <a:r>
              <a:rPr lang="en-US" altLang="en-US" dirty="0"/>
              <a:t>Students who answer (5) may be indicating the direction of the normal force exerted on the curved track by the ball. </a:t>
            </a:r>
          </a:p>
          <a:p>
            <a:endParaRPr lang="en-US" altLang="en-US" dirty="0"/>
          </a:p>
          <a:p>
            <a:r>
              <a:rPr lang="en-US" altLang="en-US" dirty="0"/>
              <a:t>The direction of the normal force is essentially a matter of definition. The track exerts a force on the ball. Dividing this force into a component perpendicular to the surface (called the normal force) and a component tangential to the surface (called the friction force) is a choice, made for convenience. There are no demonstrations one can do to show that the normal force points in a particular direction.</a:t>
            </a:r>
          </a:p>
          <a:p>
            <a:endParaRPr lang="en-US" altLang="en-US" b="1" dirty="0"/>
          </a:p>
          <a:p>
            <a:r>
              <a:rPr lang="en-US" altLang="en-US" b="1" dirty="0"/>
              <a:t>Discussion Questions:</a:t>
            </a:r>
            <a:endParaRPr lang="en-US" altLang="en-US" dirty="0"/>
          </a:p>
          <a:p>
            <a:pPr>
              <a:buFontTx/>
              <a:buChar char="•"/>
            </a:pPr>
            <a:r>
              <a:rPr lang="en-US" altLang="en-US" dirty="0"/>
              <a:t> If a ball were on a flat horizontal surface, what would be the direction of the normal force? </a:t>
            </a:r>
          </a:p>
          <a:p>
            <a:pPr>
              <a:buFontTx/>
              <a:buChar char="•"/>
            </a:pPr>
            <a:r>
              <a:rPr lang="en-US" altLang="en-US" dirty="0"/>
              <a:t> What would be the direction of the normal force if the ball were rolling across a flat horizontal surface? </a:t>
            </a:r>
          </a:p>
          <a:p>
            <a:pPr>
              <a:buFontTx/>
              <a:buChar char="•"/>
            </a:pPr>
            <a:r>
              <a:rPr lang="en-US" altLang="en-US" dirty="0"/>
              <a:t> What would be the direction of the normal force exerted on a block at rest on an incline? </a:t>
            </a:r>
          </a:p>
          <a:p>
            <a:pPr>
              <a:buFontTx/>
              <a:buChar char="•"/>
            </a:pPr>
            <a:r>
              <a:rPr lang="en-US" altLang="en-US" dirty="0"/>
              <a:t> What would be the direction of the normal force on a ball rolling down an incline? </a:t>
            </a:r>
          </a:p>
          <a:p>
            <a:pPr>
              <a:buFontTx/>
              <a:buChar char="•"/>
            </a:pPr>
            <a:r>
              <a:rPr lang="en-US" altLang="en-US" dirty="0"/>
              <a:t> What direction(s) are perpendicular to the track at point B? </a:t>
            </a:r>
          </a:p>
          <a:p>
            <a:pPr marL="0" marR="0" indent="0" algn="l" defTabSz="457200" rtl="0" eaLnBrk="1" fontAlgn="auto" latinLnBrk="0" hangingPunct="1">
              <a:lnSpc>
                <a:spcPct val="100000"/>
              </a:lnSpc>
              <a:spcBef>
                <a:spcPts val="0"/>
              </a:spcBef>
              <a:spcAft>
                <a:spcPts val="0"/>
              </a:spcAft>
              <a:buClrTx/>
              <a:buSzTx/>
              <a:buFontTx/>
              <a:buNone/>
              <a:tabLst/>
              <a:defRPr/>
            </a:pPr>
            <a:endParaRPr lang="en-US" altLang="en-US" sz="1200" dirty="0"/>
          </a:p>
          <a:p>
            <a:pPr marL="0" marR="0" indent="0" algn="l" defTabSz="457200" rtl="0" eaLnBrk="1" fontAlgn="auto" latinLnBrk="0" hangingPunct="1">
              <a:lnSpc>
                <a:spcPct val="100000"/>
              </a:lnSpc>
              <a:spcBef>
                <a:spcPts val="0"/>
              </a:spcBef>
              <a:spcAft>
                <a:spcPts val="0"/>
              </a:spcAft>
              <a:buClrTx/>
              <a:buSzTx/>
              <a:buFontTx/>
              <a:buNone/>
              <a:tabLst/>
              <a:defRPr/>
            </a:pPr>
            <a:endParaRPr lang="en-US" altLang="en-US" sz="1200" dirty="0"/>
          </a:p>
          <a:p>
            <a:pPr marL="0" marR="0" indent="0" algn="l" defTabSz="457200" rtl="0" eaLnBrk="1" fontAlgn="auto" latinLnBrk="0" hangingPunct="1">
              <a:lnSpc>
                <a:spcPct val="80000"/>
              </a:lnSpc>
              <a:spcBef>
                <a:spcPts val="0"/>
              </a:spcBef>
              <a:spcAft>
                <a:spcPts val="0"/>
              </a:spcAft>
              <a:buClrTx/>
              <a:buSzTx/>
              <a:buFontTx/>
              <a:buNone/>
              <a:tabLst/>
              <a:defRPr/>
            </a:pPr>
            <a:r>
              <a:rPr lang="en-US" altLang="en-US" dirty="0"/>
              <a:t>Source: UMass Assessing to Learn</a:t>
            </a:r>
          </a:p>
          <a:p>
            <a:pPr>
              <a:lnSpc>
                <a:spcPct val="80000"/>
              </a:lnSpc>
            </a:pPr>
            <a:endParaRPr lang="en-US" altLang="en-US" sz="1200" dirty="0"/>
          </a:p>
          <a:p>
            <a:endParaRPr lang="en-US" b="1" dirty="0"/>
          </a:p>
          <a:p>
            <a:r>
              <a:rPr lang="en-US" b="1" dirty="0"/>
              <a:t> </a:t>
            </a:r>
            <a:endParaRPr lang="en-US"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6E7E7F27-47DB-D94D-995F-E3088F8069A6}" type="slidenum">
              <a:rPr lang="en-US" smtClean="0"/>
              <a:t>72</a:t>
            </a:fld>
            <a:endParaRPr lang="en-US"/>
          </a:p>
        </p:txBody>
      </p:sp>
    </p:spTree>
    <p:extLst>
      <p:ext uri="{BB962C8B-B14F-4D97-AF65-F5344CB8AC3E}">
        <p14:creationId xmlns:p14="http://schemas.microsoft.com/office/powerpoint/2010/main" val="292029839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Come up with your answer, and an explanation or justification of that answer, and see if you can convince a classmate. We’ll review your responses in 3 minutes. Be sure you can explain your answer.</a:t>
            </a:r>
          </a:p>
          <a:p>
            <a:endParaRPr lang="is-IS" sz="1200" b="1"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b="1" dirty="0"/>
              <a:t>Answer: </a:t>
            </a:r>
            <a:r>
              <a:rPr lang="en-US" b="0" dirty="0"/>
              <a:t>(2)</a:t>
            </a:r>
          </a:p>
          <a:p>
            <a:pPr marL="0" marR="0" indent="0" algn="l" defTabSz="457200" rtl="0" eaLnBrk="1" fontAlgn="auto" latinLnBrk="0" hangingPunct="1">
              <a:lnSpc>
                <a:spcPct val="100000"/>
              </a:lnSpc>
              <a:spcBef>
                <a:spcPts val="0"/>
              </a:spcBef>
              <a:spcAft>
                <a:spcPts val="0"/>
              </a:spcAft>
              <a:buClrTx/>
              <a:buSzTx/>
              <a:buFontTx/>
              <a:buNone/>
              <a:tabLst/>
              <a:defRPr/>
            </a:pPr>
            <a:endParaRPr lang="en-US" altLang="en-US" sz="1200" dirty="0"/>
          </a:p>
          <a:p>
            <a:r>
              <a:rPr lang="en-US" altLang="en-US" sz="1200" b="1" dirty="0">
                <a:solidFill>
                  <a:schemeClr val="tx1"/>
                </a:solidFill>
              </a:rPr>
              <a:t>Question </a:t>
            </a:r>
            <a:r>
              <a:rPr lang="en-US" altLang="en-US" sz="1200" b="1" dirty="0" err="1">
                <a:solidFill>
                  <a:schemeClr val="tx1"/>
                </a:solidFill>
              </a:rPr>
              <a:t>B1.07b</a:t>
            </a:r>
            <a:endParaRPr lang="en-US" altLang="en-US" sz="1200" b="1" dirty="0">
              <a:solidFill>
                <a:schemeClr val="tx1"/>
              </a:solidFill>
            </a:endParaRPr>
          </a:p>
          <a:p>
            <a:endParaRPr lang="en-US" altLang="en-US" sz="1200" b="1" dirty="0">
              <a:solidFill>
                <a:schemeClr val="tx1"/>
              </a:solidFill>
            </a:endParaRPr>
          </a:p>
          <a:p>
            <a:r>
              <a:rPr lang="en-US" altLang="en-US" b="1" i="1" dirty="0"/>
              <a:t>Commentary</a:t>
            </a:r>
          </a:p>
          <a:p>
            <a:r>
              <a:rPr lang="en-US" altLang="en-US" b="1" dirty="0"/>
              <a:t>Purpose:</a:t>
            </a:r>
            <a:r>
              <a:rPr lang="en-US" altLang="en-US" dirty="0"/>
              <a:t> Develop your understanding of the vector nature of acceleration in curvilinear motion.</a:t>
            </a:r>
          </a:p>
          <a:p>
            <a:endParaRPr lang="en-US" altLang="en-US" b="1" dirty="0"/>
          </a:p>
          <a:p>
            <a:r>
              <a:rPr lang="en-US" altLang="en-US" b="1" dirty="0"/>
              <a:t>Discussion:</a:t>
            </a:r>
            <a:r>
              <a:rPr lang="en-US" altLang="en-US" dirty="0"/>
              <a:t> </a:t>
            </a:r>
          </a:p>
          <a:p>
            <a:r>
              <a:rPr lang="en-US" altLang="en-US" dirty="0"/>
              <a:t>When an object is traveling along a curve, it is useful to look at components of vectors parallel or tangent to the surface at a particular point, and also at the components perpendicular to the surface. Acceleration is one vector that can be analyzed more easily this way.</a:t>
            </a:r>
          </a:p>
          <a:p>
            <a:endParaRPr lang="en-US" altLang="en-US" dirty="0"/>
          </a:p>
          <a:p>
            <a:r>
              <a:rPr lang="en-US" altLang="en-US" dirty="0"/>
              <a:t>In this case, since the ball is moving in a circle, we know the direction of motion is changing, which means there is necessarily a component of acceleration perpendicular to the surface. The direction of this component is (1).</a:t>
            </a:r>
          </a:p>
          <a:p>
            <a:endParaRPr lang="en-US" altLang="en-US" dirty="0"/>
          </a:p>
          <a:p>
            <a:r>
              <a:rPr lang="en-US" altLang="en-US" dirty="0"/>
              <a:t>The ball is also speeding up, which means there is a component of acceleration along the direction of motion, (3).</a:t>
            </a:r>
          </a:p>
          <a:p>
            <a:endParaRPr lang="en-US" altLang="en-US" dirty="0"/>
          </a:p>
          <a:p>
            <a:r>
              <a:rPr lang="en-US" altLang="en-US" dirty="0"/>
              <a:t>The acceleration is the vector sum of these components. Even though we do not know how large these two components are, it is likely that the direction of the acceleration will be closest to direction (2).</a:t>
            </a:r>
          </a:p>
          <a:p>
            <a:endParaRPr lang="en-US" altLang="en-US" b="1" dirty="0"/>
          </a:p>
          <a:p>
            <a:r>
              <a:rPr lang="en-US" altLang="en-US" b="1" dirty="0"/>
              <a:t>Key Points:</a:t>
            </a:r>
            <a:endParaRPr lang="en-US" altLang="en-US" dirty="0"/>
          </a:p>
          <a:p>
            <a:pPr marL="171450" indent="-171450">
              <a:buFont typeface="Arial" panose="020B0604020202020204" pitchFamily="34" charset="0"/>
              <a:buChar char="•"/>
            </a:pPr>
            <a:r>
              <a:rPr lang="en-US" altLang="en-US" dirty="0"/>
              <a:t>Acceleration is a vector that describes the rate of change of the velocity vector's magnitude </a:t>
            </a:r>
            <a:r>
              <a:rPr lang="en-US" altLang="en-US" u="sng" dirty="0"/>
              <a:t>and</a:t>
            </a:r>
            <a:r>
              <a:rPr lang="en-US" altLang="en-US" dirty="0"/>
              <a:t> its direction. </a:t>
            </a:r>
          </a:p>
          <a:p>
            <a:pPr marL="171450" indent="-171450">
              <a:buFont typeface="Arial" panose="020B0604020202020204" pitchFamily="34" charset="0"/>
              <a:buChar char="•"/>
            </a:pPr>
            <a:r>
              <a:rPr lang="en-US" altLang="en-US" dirty="0"/>
              <a:t>It is often useful to divide the acceleration into components that are parallel (tangential) and perpendicular to the object's direction of motion. </a:t>
            </a:r>
          </a:p>
          <a:p>
            <a:pPr marL="171450" indent="-171450">
              <a:buFont typeface="Arial" panose="020B0604020202020204" pitchFamily="34" charset="0"/>
              <a:buChar char="•"/>
            </a:pPr>
            <a:r>
              <a:rPr lang="en-US" altLang="en-US" dirty="0"/>
              <a:t>A nonzero tangential component of acceleration indicates that the object is changing speed. </a:t>
            </a:r>
          </a:p>
          <a:p>
            <a:pPr marL="171450" indent="-171450">
              <a:buFont typeface="Arial" panose="020B0604020202020204" pitchFamily="34" charset="0"/>
              <a:buChar char="•"/>
            </a:pPr>
            <a:r>
              <a:rPr lang="en-US" altLang="en-US" dirty="0"/>
              <a:t>A nonzero perpendicular component of acceleration indicates that the object is changing direction. </a:t>
            </a:r>
          </a:p>
          <a:p>
            <a:endParaRPr lang="en-US" altLang="en-US" b="1" i="1" dirty="0"/>
          </a:p>
          <a:p>
            <a:r>
              <a:rPr lang="en-US" altLang="en-US" b="1" i="1" dirty="0"/>
              <a:t>For Instructors Only</a:t>
            </a:r>
          </a:p>
          <a:p>
            <a:r>
              <a:rPr lang="en-US" altLang="en-US" dirty="0"/>
              <a:t>It is common for students to neglect one component or the other. Those who focus excessively on the ball's speeding up will choose direction (3), while those who focus excessively on the "radial" acceleration will choose direction (1).</a:t>
            </a:r>
          </a:p>
          <a:p>
            <a:endParaRPr lang="en-US" altLang="en-US" dirty="0"/>
          </a:p>
          <a:p>
            <a:r>
              <a:rPr lang="en-US" altLang="en-US" dirty="0"/>
              <a:t>Choosing (9), impossible to determine, is valid in this context, since we are assuming that students do not have sufficient experience to derive the relationships needed to be specific. These students should be pressed to find out the range of answers. They should recognize that if the "perpendicular" component is much larger than the "parallel" component, then the best answer is direction (1). </a:t>
            </a:r>
          </a:p>
          <a:p>
            <a:endParaRPr lang="en-US" altLang="en-US" dirty="0"/>
          </a:p>
          <a:p>
            <a:r>
              <a:rPr lang="en-US" altLang="en-US" dirty="0"/>
              <a:t>For a wide range of components, the best answer is direction (2). If the "parallel" component is much larger, then the best answer is direction (3).</a:t>
            </a:r>
          </a:p>
          <a:p>
            <a:endParaRPr lang="en-US" altLang="en-US" dirty="0"/>
          </a:p>
          <a:p>
            <a:r>
              <a:rPr lang="en-US" altLang="en-US" dirty="0"/>
              <a:t>Students might not realize just how large the ratio of components must be for direction (1) or (3) to be the best answer. The ratio must be more than 2.4.</a:t>
            </a:r>
          </a:p>
          <a:p>
            <a:endParaRPr lang="en-US" altLang="en-US" dirty="0"/>
          </a:p>
          <a:p>
            <a:r>
              <a:rPr lang="en-US" altLang="en-US" dirty="0"/>
              <a:t>Worked out carefully, the perpendicular component of acceleration is twice as large as its parallel component, so the direction of the acceleration is 18.43 degrees above direction (2).</a:t>
            </a:r>
          </a:p>
          <a:p>
            <a:endParaRPr lang="en-US" altLang="en-US" dirty="0"/>
          </a:p>
          <a:p>
            <a:endParaRPr lang="en-US" altLang="en-US" dirty="0"/>
          </a:p>
          <a:p>
            <a:pPr marL="0" marR="0" indent="0" algn="l" defTabSz="457200" rtl="0" eaLnBrk="1" fontAlgn="auto" latinLnBrk="0" hangingPunct="1">
              <a:lnSpc>
                <a:spcPct val="100000"/>
              </a:lnSpc>
              <a:spcBef>
                <a:spcPts val="0"/>
              </a:spcBef>
              <a:spcAft>
                <a:spcPts val="0"/>
              </a:spcAft>
              <a:buClrTx/>
              <a:buSzTx/>
              <a:buFontTx/>
              <a:buNone/>
              <a:tabLst/>
              <a:defRPr/>
            </a:pPr>
            <a:r>
              <a:rPr lang="en-US" altLang="en-US" dirty="0"/>
              <a:t>Source: UMass Assessing to Learn</a:t>
            </a:r>
          </a:p>
          <a:p>
            <a:endParaRPr lang="en-US" altLang="en-US" dirty="0"/>
          </a:p>
          <a:p>
            <a:endParaRPr lang="en-US" altLang="en-US" dirty="0"/>
          </a:p>
          <a:p>
            <a:endParaRPr lang="en-US" altLang="en-US" dirty="0"/>
          </a:p>
          <a:p>
            <a:r>
              <a:rPr lang="en-US" sz="1200" b="0" i="0" u="none" strike="noStrike" kern="1200" baseline="0" dirty="0">
                <a:solidFill>
                  <a:schemeClr val="tx1"/>
                </a:solidFill>
                <a:latin typeface="+mn-lt"/>
                <a:ea typeface="+mn-ea"/>
                <a:cs typeface="+mn-cs"/>
              </a:rPr>
              <a:t> </a:t>
            </a:r>
          </a:p>
        </p:txBody>
      </p:sp>
      <p:sp>
        <p:nvSpPr>
          <p:cNvPr id="4" name="Slide Number Placeholder 3"/>
          <p:cNvSpPr>
            <a:spLocks noGrp="1"/>
          </p:cNvSpPr>
          <p:nvPr>
            <p:ph type="sldNum" sz="quarter" idx="10"/>
          </p:nvPr>
        </p:nvSpPr>
        <p:spPr/>
        <p:txBody>
          <a:bodyPr/>
          <a:lstStyle/>
          <a:p>
            <a:fld id="{6E7E7F27-47DB-D94D-995F-E3088F8069A6}" type="slidenum">
              <a:rPr lang="en-US" smtClean="0"/>
              <a:t>73</a:t>
            </a:fld>
            <a:endParaRPr lang="en-US"/>
          </a:p>
        </p:txBody>
      </p:sp>
    </p:spTree>
    <p:extLst>
      <p:ext uri="{BB962C8B-B14F-4D97-AF65-F5344CB8AC3E}">
        <p14:creationId xmlns:p14="http://schemas.microsoft.com/office/powerpoint/2010/main" val="291009487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Take a stab at it yourself first, but if you want to compare your answers with a neighbor, you can. We’ll go over it in 3 minutes.</a:t>
            </a:r>
          </a:p>
          <a:p>
            <a:endParaRPr lang="is-IS" sz="1200" b="1"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b="1" dirty="0"/>
              <a:t>Answer: </a:t>
            </a:r>
            <a:r>
              <a:rPr lang="en-US" b="0" dirty="0"/>
              <a:t>(2)</a:t>
            </a:r>
            <a:endParaRPr lang="en-US" b="1" dirty="0"/>
          </a:p>
          <a:p>
            <a:pPr marL="0" marR="0" indent="0" algn="l" defTabSz="457200" rtl="0" eaLnBrk="1" fontAlgn="auto" latinLnBrk="0" hangingPunct="1">
              <a:lnSpc>
                <a:spcPct val="100000"/>
              </a:lnSpc>
              <a:spcBef>
                <a:spcPts val="0"/>
              </a:spcBef>
              <a:spcAft>
                <a:spcPts val="0"/>
              </a:spcAft>
              <a:buClrTx/>
              <a:buSzTx/>
              <a:buFontTx/>
              <a:buNone/>
              <a:tabLst/>
              <a:defRPr/>
            </a:pPr>
            <a:endParaRPr lang="en-US" b="1" dirty="0"/>
          </a:p>
          <a:p>
            <a:r>
              <a:rPr lang="en-US" altLang="en-US" sz="1200" b="1" dirty="0">
                <a:solidFill>
                  <a:schemeClr val="tx1"/>
                </a:solidFill>
              </a:rPr>
              <a:t>Question </a:t>
            </a:r>
            <a:r>
              <a:rPr lang="en-US" altLang="en-US" sz="1200" b="1" dirty="0" err="1">
                <a:solidFill>
                  <a:schemeClr val="tx1"/>
                </a:solidFill>
              </a:rPr>
              <a:t>B1.07c</a:t>
            </a:r>
            <a:r>
              <a:rPr lang="en-US" altLang="en-US" sz="1200" dirty="0">
                <a:solidFill>
                  <a:schemeClr val="tx1"/>
                </a:solidFill>
              </a:rPr>
              <a:t> </a:t>
            </a:r>
          </a:p>
          <a:p>
            <a:endParaRPr lang="en-US" altLang="en-US" sz="1200" dirty="0">
              <a:solidFill>
                <a:schemeClr val="tx1"/>
              </a:solidFill>
            </a:endParaRPr>
          </a:p>
          <a:p>
            <a:r>
              <a:rPr lang="en-US" altLang="en-US" b="1" i="1" dirty="0"/>
              <a:t>Commentary</a:t>
            </a:r>
          </a:p>
          <a:p>
            <a:r>
              <a:rPr lang="en-US" altLang="en-US" b="1" dirty="0"/>
              <a:t>Purpose:</a:t>
            </a:r>
            <a:r>
              <a:rPr lang="en-US" altLang="en-US" dirty="0"/>
              <a:t> Develop your understanding of the vector nature of force in curvilinear motion, and stress the relationship between force and acceleration.</a:t>
            </a:r>
          </a:p>
          <a:p>
            <a:endParaRPr lang="en-US" altLang="en-US" b="1" dirty="0"/>
          </a:p>
          <a:p>
            <a:r>
              <a:rPr lang="en-US" altLang="en-US" b="1" dirty="0"/>
              <a:t>Discussion:</a:t>
            </a:r>
            <a:r>
              <a:rPr lang="en-US" altLang="en-US" dirty="0"/>
              <a:t> </a:t>
            </a:r>
          </a:p>
          <a:p>
            <a:r>
              <a:rPr lang="en-US" altLang="en-US" dirty="0"/>
              <a:t>There are three forces on the ball: (1) gravitation, down, due to the Earth; (2) normal force, up and to the right (direction 1), due to the surface; and (3) static friction, up and to the left (direction 7), also due to the surface. It is likely that the normal force is larger than the static friction force, but it is hard to predict how these will compare to gravitation. Thus, it would seem as though it is impossible to determine the direction of the net force.</a:t>
            </a:r>
          </a:p>
          <a:p>
            <a:endParaRPr lang="en-US" altLang="en-US" dirty="0"/>
          </a:p>
          <a:p>
            <a:r>
              <a:rPr lang="en-US" altLang="en-US" dirty="0"/>
              <a:t>However, there is another way to look at this situation. According to Newton's second law, the direction of the net force must be the same as the direction of the acceleration. In the previous question, we found that the ball's acceleration vector points approximately in direction (2). Thus, the net force must also point that way.</a:t>
            </a:r>
          </a:p>
          <a:p>
            <a:endParaRPr lang="en-US" altLang="en-US" b="1" dirty="0"/>
          </a:p>
          <a:p>
            <a:r>
              <a:rPr lang="en-US" altLang="en-US" b="1" dirty="0"/>
              <a:t>Key Points:</a:t>
            </a:r>
            <a:endParaRPr lang="en-US" altLang="en-US" dirty="0"/>
          </a:p>
          <a:p>
            <a:pPr marL="171450" indent="-171450">
              <a:buFont typeface="Arial" panose="020B0604020202020204" pitchFamily="34" charset="0"/>
              <a:buChar char="•"/>
            </a:pPr>
            <a:r>
              <a:rPr lang="en-US" altLang="en-US" dirty="0"/>
              <a:t>The net force on an object and the object's acceleration vector always have the same direction. </a:t>
            </a:r>
          </a:p>
          <a:p>
            <a:endParaRPr lang="en-US" altLang="en-US" b="1" i="1" dirty="0"/>
          </a:p>
          <a:p>
            <a:r>
              <a:rPr lang="en-US" altLang="en-US" b="1" i="1" dirty="0"/>
              <a:t>For Instructors Only</a:t>
            </a:r>
          </a:p>
          <a:p>
            <a:r>
              <a:rPr lang="en-US" altLang="en-US" dirty="0"/>
              <a:t>You may think this question is highly redundant with the previous one, but many students still get it wrong. They focus on the individual forces and try to figure out what the sum will be, and ignore newton's second law.</a:t>
            </a:r>
          </a:p>
          <a:p>
            <a:endParaRPr lang="en-US" altLang="en-US" dirty="0"/>
          </a:p>
          <a:p>
            <a:r>
              <a:rPr lang="en-US" altLang="en-US" dirty="0"/>
              <a:t>Students will choose (1) if they are focusing excessively on the normal force.</a:t>
            </a:r>
          </a:p>
          <a:p>
            <a:endParaRPr lang="en-US" altLang="en-US" dirty="0"/>
          </a:p>
          <a:p>
            <a:r>
              <a:rPr lang="en-US" altLang="en-US" dirty="0"/>
              <a:t>They will choose (3) if they are focusing on the component of gravitation parallel to the incline, and ignoring the normal force.</a:t>
            </a:r>
          </a:p>
          <a:p>
            <a:endParaRPr lang="en-US" altLang="en-US" dirty="0"/>
          </a:p>
          <a:p>
            <a:r>
              <a:rPr lang="en-US" altLang="en-US" dirty="0"/>
              <a:t>They will choose (4) if they think the net force is the gravitational force.</a:t>
            </a:r>
          </a:p>
          <a:p>
            <a:endParaRPr lang="en-US" altLang="en-US" dirty="0"/>
          </a:p>
          <a:p>
            <a:r>
              <a:rPr lang="en-US" altLang="en-US" dirty="0"/>
              <a:t>They will choose (5) if they think the net force is the centrifugal force. </a:t>
            </a:r>
          </a:p>
          <a:p>
            <a:endParaRPr lang="en-US" altLang="en-US" dirty="0"/>
          </a:p>
          <a:p>
            <a:pPr marL="0" marR="0" indent="0" algn="l" defTabSz="457200" rtl="0" eaLnBrk="1" fontAlgn="auto" latinLnBrk="0" hangingPunct="1">
              <a:lnSpc>
                <a:spcPct val="100000"/>
              </a:lnSpc>
              <a:spcBef>
                <a:spcPts val="0"/>
              </a:spcBef>
              <a:spcAft>
                <a:spcPts val="0"/>
              </a:spcAft>
              <a:buClrTx/>
              <a:buSzTx/>
              <a:buFontTx/>
              <a:buNone/>
              <a:tabLst/>
              <a:defRPr/>
            </a:pPr>
            <a:endParaRPr lang="en-US" altLang="en-US" dirty="0"/>
          </a:p>
          <a:p>
            <a:pPr marL="0" marR="0" indent="0" algn="l" defTabSz="457200" rtl="0" eaLnBrk="1" fontAlgn="auto" latinLnBrk="0" hangingPunct="1">
              <a:lnSpc>
                <a:spcPct val="100000"/>
              </a:lnSpc>
              <a:spcBef>
                <a:spcPts val="0"/>
              </a:spcBef>
              <a:spcAft>
                <a:spcPts val="0"/>
              </a:spcAft>
              <a:buClrTx/>
              <a:buSzTx/>
              <a:buFontTx/>
              <a:buNone/>
              <a:tabLst/>
              <a:defRPr/>
            </a:pPr>
            <a:r>
              <a:rPr lang="en-US" altLang="en-US" dirty="0"/>
              <a:t>Source: UMass Assessing to Learn</a:t>
            </a:r>
          </a:p>
          <a:p>
            <a:endParaRPr lang="en-US" altLang="en-US" dirty="0"/>
          </a:p>
          <a:p>
            <a:endParaRPr lang="en-US" altLang="en-US" dirty="0"/>
          </a:p>
          <a:p>
            <a:endParaRPr lang="en-US" altLang="en-US" dirty="0"/>
          </a:p>
          <a:p>
            <a:r>
              <a:rPr lang="en-US" sz="1200" b="0" i="0" u="none" strike="noStrike" kern="1200" baseline="0" dirty="0">
                <a:solidFill>
                  <a:schemeClr val="tx1"/>
                </a:solidFill>
                <a:latin typeface="+mn-lt"/>
                <a:ea typeface="+mn-ea"/>
                <a:cs typeface="+mn-cs"/>
              </a:rPr>
              <a:t> </a:t>
            </a:r>
          </a:p>
        </p:txBody>
      </p:sp>
      <p:sp>
        <p:nvSpPr>
          <p:cNvPr id="4" name="Slide Number Placeholder 3"/>
          <p:cNvSpPr>
            <a:spLocks noGrp="1"/>
          </p:cNvSpPr>
          <p:nvPr>
            <p:ph type="sldNum" sz="quarter" idx="10"/>
          </p:nvPr>
        </p:nvSpPr>
        <p:spPr/>
        <p:txBody>
          <a:bodyPr/>
          <a:lstStyle/>
          <a:p>
            <a:fld id="{6E7E7F27-47DB-D94D-995F-E3088F8069A6}" type="slidenum">
              <a:rPr lang="en-US" smtClean="0"/>
              <a:t>74</a:t>
            </a:fld>
            <a:endParaRPr lang="en-US"/>
          </a:p>
        </p:txBody>
      </p:sp>
    </p:spTree>
    <p:extLst>
      <p:ext uri="{BB962C8B-B14F-4D97-AF65-F5344CB8AC3E}">
        <p14:creationId xmlns:p14="http://schemas.microsoft.com/office/powerpoint/2010/main" val="182789627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Take a stab at it yourself first, but if you want to compare your answers with a neighbor, you can. We’ll go over it in a</a:t>
            </a:r>
            <a:r>
              <a:rPr lang="en-US" sz="1200" kern="1200" baseline="0" dirty="0">
                <a:solidFill>
                  <a:schemeClr val="tx1"/>
                </a:solidFill>
                <a:effectLst/>
                <a:latin typeface="+mn-lt"/>
                <a:ea typeface="+mn-ea"/>
                <a:cs typeface="+mn-cs"/>
              </a:rPr>
              <a:t> couple of</a:t>
            </a:r>
            <a:r>
              <a:rPr lang="en-US" sz="1200" kern="1200" dirty="0">
                <a:solidFill>
                  <a:schemeClr val="tx1"/>
                </a:solidFill>
                <a:effectLst/>
                <a:latin typeface="+mn-lt"/>
                <a:ea typeface="+mn-ea"/>
                <a:cs typeface="+mn-cs"/>
              </a:rPr>
              <a:t> minutes.</a:t>
            </a:r>
          </a:p>
          <a:p>
            <a:endParaRPr lang="is-IS" sz="1200" b="1"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b="1" dirty="0"/>
              <a:t>Answer: </a:t>
            </a:r>
            <a:r>
              <a:rPr lang="en-US" altLang="en-US" sz="1200" dirty="0"/>
              <a:t>6 m/</a:t>
            </a:r>
            <a:r>
              <a:rPr lang="en-US" altLang="en-US" sz="1200" dirty="0" err="1"/>
              <a:t>s²</a:t>
            </a:r>
            <a:r>
              <a:rPr lang="en-US" altLang="en-US" sz="1200" dirty="0"/>
              <a:t> </a:t>
            </a:r>
          </a:p>
          <a:p>
            <a:pPr marL="0" marR="0" indent="0" algn="l" defTabSz="457200" rtl="0" eaLnBrk="1" fontAlgn="auto" latinLnBrk="0" hangingPunct="1">
              <a:lnSpc>
                <a:spcPct val="100000"/>
              </a:lnSpc>
              <a:spcBef>
                <a:spcPts val="0"/>
              </a:spcBef>
              <a:spcAft>
                <a:spcPts val="0"/>
              </a:spcAft>
              <a:buClrTx/>
              <a:buSzTx/>
              <a:buFontTx/>
              <a:buNone/>
              <a:tabLst/>
              <a:defRPr/>
            </a:pPr>
            <a:endParaRPr lang="en-US" altLang="en-US" sz="1200" dirty="0"/>
          </a:p>
          <a:p>
            <a:r>
              <a:rPr lang="en-US" altLang="en-US" sz="1200" b="1" dirty="0">
                <a:solidFill>
                  <a:schemeClr val="tx1"/>
                </a:solidFill>
              </a:rPr>
              <a:t>Question </a:t>
            </a:r>
            <a:r>
              <a:rPr lang="en-US" altLang="en-US" sz="1200" b="1" dirty="0" err="1">
                <a:solidFill>
                  <a:schemeClr val="tx1"/>
                </a:solidFill>
              </a:rPr>
              <a:t>A3.06a</a:t>
            </a:r>
            <a:r>
              <a:rPr lang="en-US" altLang="en-US" dirty="0">
                <a:solidFill>
                  <a:schemeClr val="tx1"/>
                </a:solidFill>
              </a:rPr>
              <a:t> </a:t>
            </a:r>
            <a:r>
              <a:rPr lang="en-US" altLang="en-US" sz="1200" dirty="0">
                <a:solidFill>
                  <a:schemeClr val="tx1"/>
                </a:solidFill>
              </a:rPr>
              <a:t> </a:t>
            </a:r>
          </a:p>
          <a:p>
            <a:br>
              <a:rPr lang="en-US" altLang="en-US" sz="1200" b="1" dirty="0">
                <a:solidFill>
                  <a:schemeClr val="tx1"/>
                </a:solidFill>
              </a:rPr>
            </a:br>
            <a:r>
              <a:rPr lang="en-US" altLang="en-US" b="1" i="1" dirty="0"/>
              <a:t>Commentary</a:t>
            </a:r>
          </a:p>
          <a:p>
            <a:r>
              <a:rPr lang="en-US" altLang="en-US" b="1" dirty="0"/>
              <a:t>Purpose:</a:t>
            </a:r>
            <a:r>
              <a:rPr lang="en-US" altLang="en-US" dirty="0"/>
              <a:t> To hone the concept of the "tangential" component of acceleration by applying it to a familiar situation with linear motion.</a:t>
            </a:r>
          </a:p>
          <a:p>
            <a:endParaRPr lang="en-US" altLang="en-US" b="1" dirty="0"/>
          </a:p>
          <a:p>
            <a:r>
              <a:rPr lang="en-US" altLang="en-US" b="1" dirty="0"/>
              <a:t>Discussion:</a:t>
            </a:r>
            <a:r>
              <a:rPr lang="en-US" altLang="en-US" dirty="0"/>
              <a:t> </a:t>
            </a:r>
          </a:p>
          <a:p>
            <a:r>
              <a:rPr lang="en-US" altLang="en-US" dirty="0"/>
              <a:t>Sometimes, it is easier to learn the meaning of a new term using a familiar situation. In this case, since there is no friction, it is relatively easy to determine the acceleration of the block as it slides down the incline. What is not so easy is to apply the definition of "tangential component".</a:t>
            </a:r>
          </a:p>
          <a:p>
            <a:endParaRPr lang="en-US" altLang="en-US" dirty="0"/>
          </a:p>
          <a:p>
            <a:r>
              <a:rPr lang="en-US" altLang="en-US" dirty="0"/>
              <a:t>The tangential component of acceleration is the rate at which the speed is changing. It is the component of acceleration along the direction of motion, even if that motion is in a straight line. In this case, the object is speeding up, so the tangential component of acceleration is positive.</a:t>
            </a:r>
          </a:p>
          <a:p>
            <a:endParaRPr lang="en-US" altLang="en-US" dirty="0"/>
          </a:p>
          <a:p>
            <a:r>
              <a:rPr lang="en-US" altLang="en-US" dirty="0"/>
              <a:t>For θ = 37°, the acceleration is 6 m/</a:t>
            </a:r>
            <a:r>
              <a:rPr lang="en-US" altLang="en-US" dirty="0" err="1"/>
              <a:t>s²</a:t>
            </a:r>
            <a:r>
              <a:rPr lang="en-US" altLang="en-US" dirty="0"/>
              <a:t> "down the incline", so the tangential component of acceleration is also 6 m/</a:t>
            </a:r>
            <a:r>
              <a:rPr lang="en-US" altLang="en-US" dirty="0" err="1"/>
              <a:t>s²</a:t>
            </a:r>
            <a:r>
              <a:rPr lang="en-US" altLang="en-US" dirty="0"/>
              <a:t>: answer (3).</a:t>
            </a:r>
          </a:p>
          <a:p>
            <a:endParaRPr lang="en-US" altLang="en-US" dirty="0"/>
          </a:p>
          <a:p>
            <a:r>
              <a:rPr lang="en-US" altLang="en-US" dirty="0"/>
              <a:t>Even though the block is sliding down the incline, the tangential component is not negative, because this would mean the block is slowing down. In a rotated coordinate frame in which the </a:t>
            </a:r>
            <a:r>
              <a:rPr lang="en-US" altLang="en-US" i="1" dirty="0"/>
              <a:t>x</a:t>
            </a:r>
            <a:r>
              <a:rPr lang="en-US" altLang="en-US" dirty="0"/>
              <a:t>-axis lies along the incline with the positive direction uphill, the </a:t>
            </a:r>
            <a:r>
              <a:rPr lang="en-US" altLang="en-US" i="1" dirty="0"/>
              <a:t>x</a:t>
            </a:r>
            <a:r>
              <a:rPr lang="en-US" altLang="en-US" dirty="0"/>
              <a:t>-component of the acceleration would be –6 m/</a:t>
            </a:r>
            <a:r>
              <a:rPr lang="en-US" altLang="en-US" dirty="0" err="1"/>
              <a:t>s²</a:t>
            </a:r>
            <a:r>
              <a:rPr lang="en-US" altLang="en-US" dirty="0"/>
              <a:t>, but this is different from the tangential component.</a:t>
            </a:r>
          </a:p>
          <a:p>
            <a:endParaRPr lang="en-US" altLang="en-US" b="1" dirty="0"/>
          </a:p>
          <a:p>
            <a:r>
              <a:rPr lang="en-US" altLang="en-US" b="1" dirty="0"/>
              <a:t>Key Points:</a:t>
            </a:r>
            <a:endParaRPr lang="en-US" altLang="en-US" dirty="0"/>
          </a:p>
          <a:p>
            <a:pPr marL="171450" indent="-171450">
              <a:buFont typeface="Arial" panose="020B0604020202020204" pitchFamily="34" charset="0"/>
              <a:buChar char="•"/>
            </a:pPr>
            <a:r>
              <a:rPr lang="en-US" altLang="en-US" dirty="0"/>
              <a:t>The </a:t>
            </a:r>
            <a:r>
              <a:rPr lang="en-US" altLang="en-US" i="1" dirty="0"/>
              <a:t>tangential component of acceleration</a:t>
            </a:r>
            <a:r>
              <a:rPr lang="en-US" altLang="en-US" dirty="0"/>
              <a:t> is the component in the direction of the object's velocity vector. The object does not have to be moving along a curved path. </a:t>
            </a:r>
          </a:p>
          <a:p>
            <a:pPr marL="171450" indent="-171450">
              <a:buFont typeface="Arial" panose="020B0604020202020204" pitchFamily="34" charset="0"/>
              <a:buChar char="•"/>
            </a:pPr>
            <a:r>
              <a:rPr lang="en-US" altLang="en-US" dirty="0"/>
              <a:t>If an object is speeding up in </a:t>
            </a:r>
            <a:r>
              <a:rPr lang="en-US" altLang="en-US" i="1" dirty="0"/>
              <a:t>any</a:t>
            </a:r>
            <a:r>
              <a:rPr lang="en-US" altLang="en-US" dirty="0"/>
              <a:t> direction, the tangential component of acceleration is positive. </a:t>
            </a:r>
          </a:p>
          <a:p>
            <a:pPr marL="171450" indent="-171450">
              <a:buFont typeface="Arial" panose="020B0604020202020204" pitchFamily="34" charset="0"/>
              <a:buChar char="•"/>
            </a:pPr>
            <a:r>
              <a:rPr lang="en-US" altLang="en-US" dirty="0"/>
              <a:t>The sign of the tangential component of acceleration does not depend on the coordinate system you have chosen for the problem. </a:t>
            </a:r>
          </a:p>
          <a:p>
            <a:endParaRPr lang="en-US" altLang="en-US" b="1" i="1" dirty="0"/>
          </a:p>
          <a:p>
            <a:r>
              <a:rPr lang="en-US" altLang="en-US" b="1" i="1" dirty="0"/>
              <a:t>For Instructors Only</a:t>
            </a:r>
          </a:p>
          <a:p>
            <a:r>
              <a:rPr lang="en-US" altLang="en-US" dirty="0"/>
              <a:t>This is first of two questions designed to help students understand the tangential and radial components of acceleration by applying the new concepts to familiar, straight-line motion.</a:t>
            </a:r>
          </a:p>
          <a:p>
            <a:endParaRPr lang="en-US" altLang="en-US" dirty="0"/>
          </a:p>
          <a:p>
            <a:r>
              <a:rPr lang="en-US" altLang="en-US" dirty="0"/>
              <a:t>Some students will think that "tangential" has no meaning when the motion is in one dimension, or along a straight line. Even students who have much experience in physics might never have considered the concept in this context.</a:t>
            </a:r>
          </a:p>
          <a:p>
            <a:endParaRPr lang="en-US" altLang="en-US" dirty="0"/>
          </a:p>
          <a:p>
            <a:r>
              <a:rPr lang="en-US" altLang="en-US" dirty="0"/>
              <a:t>Some students will answer (3) correctly even though they do not totally understand what is being asked of them. They might simply be telling you that the magnitude of the acceleration is 6 m/</a:t>
            </a:r>
            <a:r>
              <a:rPr lang="en-US" altLang="en-US" dirty="0" err="1"/>
              <a:t>s²</a:t>
            </a:r>
            <a:r>
              <a:rPr lang="en-US" altLang="en-US" dirty="0"/>
              <a:t>. Thus, drawing out the reasoning behind students' answers is vital.</a:t>
            </a:r>
          </a:p>
          <a:p>
            <a:pPr marL="0" marR="0" indent="0" algn="l" defTabSz="457200" rtl="0" eaLnBrk="1" fontAlgn="auto" latinLnBrk="0" hangingPunct="1">
              <a:lnSpc>
                <a:spcPct val="100000"/>
              </a:lnSpc>
              <a:spcBef>
                <a:spcPts val="0"/>
              </a:spcBef>
              <a:spcAft>
                <a:spcPts val="0"/>
              </a:spcAft>
              <a:buClrTx/>
              <a:buSzTx/>
              <a:buFontTx/>
              <a:buNone/>
              <a:tabLst/>
              <a:defRPr/>
            </a:pPr>
            <a:endParaRPr lang="pl-PL" altLang="en-US" sz="1200" dirty="0"/>
          </a:p>
          <a:p>
            <a:pPr marL="0" marR="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 </a:t>
            </a:r>
            <a:endParaRPr lang="en-US" altLang="en-US" dirty="0"/>
          </a:p>
          <a:p>
            <a:pPr marL="0" marR="0" indent="0" algn="l" defTabSz="457200" rtl="0" eaLnBrk="1" fontAlgn="auto" latinLnBrk="0" hangingPunct="1">
              <a:lnSpc>
                <a:spcPct val="100000"/>
              </a:lnSpc>
              <a:spcBef>
                <a:spcPts val="0"/>
              </a:spcBef>
              <a:spcAft>
                <a:spcPts val="0"/>
              </a:spcAft>
              <a:buClrTx/>
              <a:buSzTx/>
              <a:buFontTx/>
              <a:buNone/>
              <a:tabLst/>
              <a:defRPr/>
            </a:pPr>
            <a:r>
              <a:rPr lang="en-US" altLang="en-US" dirty="0"/>
              <a:t>Source: UMass Assessing to Learn</a:t>
            </a:r>
          </a:p>
          <a:p>
            <a:endParaRPr lang="en-US"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6E7E7F27-47DB-D94D-995F-E3088F8069A6}" type="slidenum">
              <a:rPr lang="en-US" smtClean="0"/>
              <a:t>75</a:t>
            </a:fld>
            <a:endParaRPr lang="en-US"/>
          </a:p>
        </p:txBody>
      </p:sp>
    </p:spTree>
    <p:extLst>
      <p:ext uri="{BB962C8B-B14F-4D97-AF65-F5344CB8AC3E}">
        <p14:creationId xmlns:p14="http://schemas.microsoft.com/office/powerpoint/2010/main" val="253028160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Come with something on your own, talk it over with a classmate, and be ready to share it with the class in a couple of minutes.</a:t>
            </a:r>
            <a:endParaRPr lang="is-IS" sz="1200" b="1" kern="1200" dirty="0">
              <a:solidFill>
                <a:schemeClr val="tx1"/>
              </a:solidFill>
              <a:effectLst/>
              <a:latin typeface="+mn-lt"/>
              <a:ea typeface="+mn-ea"/>
              <a:cs typeface="+mn-cs"/>
            </a:endParaRPr>
          </a:p>
          <a:p>
            <a:endParaRPr lang="is-IS" sz="1200" b="1"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b="1" dirty="0"/>
              <a:t>Answer: </a:t>
            </a:r>
            <a:r>
              <a:rPr lang="en-US" altLang="en-US" sz="1200" dirty="0"/>
              <a:t>0 m/</a:t>
            </a:r>
            <a:r>
              <a:rPr lang="en-US" altLang="en-US" sz="1200" dirty="0" err="1"/>
              <a:t>s²</a:t>
            </a:r>
            <a:r>
              <a:rPr lang="en-US" altLang="en-US" sz="1200" dirty="0"/>
              <a:t> </a:t>
            </a:r>
          </a:p>
          <a:p>
            <a:pPr marL="0" marR="0" indent="0" algn="l" defTabSz="457200" rtl="0" eaLnBrk="1" fontAlgn="auto" latinLnBrk="0" hangingPunct="1">
              <a:lnSpc>
                <a:spcPct val="100000"/>
              </a:lnSpc>
              <a:spcBef>
                <a:spcPts val="0"/>
              </a:spcBef>
              <a:spcAft>
                <a:spcPts val="0"/>
              </a:spcAft>
              <a:buClrTx/>
              <a:buSzTx/>
              <a:buFontTx/>
              <a:buNone/>
              <a:tabLst/>
              <a:defRPr/>
            </a:pPr>
            <a:endParaRPr lang="en-US" altLang="en-US" sz="1200" dirty="0"/>
          </a:p>
          <a:p>
            <a:r>
              <a:rPr lang="en-US" altLang="en-US" sz="1200" b="1" dirty="0">
                <a:solidFill>
                  <a:schemeClr val="tx1"/>
                </a:solidFill>
              </a:rPr>
              <a:t>Question </a:t>
            </a:r>
            <a:r>
              <a:rPr lang="en-US" altLang="en-US" sz="1200" b="1" dirty="0" err="1">
                <a:solidFill>
                  <a:schemeClr val="tx1"/>
                </a:solidFill>
              </a:rPr>
              <a:t>A3.06b</a:t>
            </a:r>
            <a:endParaRPr lang="en-US" altLang="en-US" sz="1200" b="1" dirty="0">
              <a:solidFill>
                <a:schemeClr val="tx1"/>
              </a:solidFill>
            </a:endParaRPr>
          </a:p>
          <a:p>
            <a:endParaRPr lang="en-US" altLang="en-US" sz="1200" b="1" dirty="0">
              <a:solidFill>
                <a:schemeClr val="tx1"/>
              </a:solidFill>
            </a:endParaRPr>
          </a:p>
          <a:p>
            <a:r>
              <a:rPr lang="en-US" altLang="en-US" b="1" i="1" dirty="0"/>
              <a:t>Commentary</a:t>
            </a:r>
          </a:p>
          <a:p>
            <a:r>
              <a:rPr lang="en-US" altLang="en-US" b="1" dirty="0"/>
              <a:t>Purpose:</a:t>
            </a:r>
            <a:r>
              <a:rPr lang="en-US" altLang="en-US" dirty="0"/>
              <a:t> To hone the concept of the "radial component of acceleration" by applying it to a familiar situation with linear motion.</a:t>
            </a:r>
          </a:p>
          <a:p>
            <a:endParaRPr lang="en-US" altLang="en-US" b="1" dirty="0"/>
          </a:p>
          <a:p>
            <a:r>
              <a:rPr lang="en-US" altLang="en-US" b="1" dirty="0"/>
              <a:t>Discussion:</a:t>
            </a:r>
            <a:r>
              <a:rPr lang="en-US" altLang="en-US" dirty="0"/>
              <a:t> </a:t>
            </a:r>
          </a:p>
          <a:p>
            <a:r>
              <a:rPr lang="en-US" altLang="en-US" dirty="0"/>
              <a:t>When an object is moving along a curved path, the radial direction is toward the center of the circle that best approximates the curve at the object's current location. This direction is always perpendicular to the direction of motion. When an object is moving along a straight line, the "radial" direction is still perpendicular to the direction of motion, and the "best" circle has an infinite radius.</a:t>
            </a:r>
          </a:p>
          <a:p>
            <a:endParaRPr lang="en-US" altLang="en-US" dirty="0"/>
          </a:p>
          <a:p>
            <a:r>
              <a:rPr lang="en-US" altLang="en-US" dirty="0"/>
              <a:t>The component of the acceleration perpendicular to the incline is zero, so the radial component of acceleration is also zero: answer (6).</a:t>
            </a:r>
          </a:p>
          <a:p>
            <a:endParaRPr lang="en-US" altLang="en-US" dirty="0"/>
          </a:p>
          <a:p>
            <a:r>
              <a:rPr lang="en-US" altLang="en-US" dirty="0"/>
              <a:t>For straight-line motion, there is an ambiguity here: the radial direction is perpendicular, but in which way? The center of the "circle" of infinite radius can be in any direction perpendicular to the line of motion: directly away from the plane, directly into the plane, directly out of the page, directly into the page, or somewhere in between. Fortunately, since this ambiguity only exists for straight-line motion, and the radial component of acceleration is always zero for straight-line motion, it doesn't matter.</a:t>
            </a:r>
          </a:p>
          <a:p>
            <a:endParaRPr lang="en-US" altLang="en-US" b="1" dirty="0"/>
          </a:p>
          <a:p>
            <a:r>
              <a:rPr lang="en-US" altLang="en-US" b="1" dirty="0"/>
              <a:t>Key Points:</a:t>
            </a:r>
            <a:endParaRPr lang="en-US" altLang="en-US" dirty="0"/>
          </a:p>
          <a:p>
            <a:pPr marL="171450" indent="-171450">
              <a:buFont typeface="Arial" panose="020B0604020202020204" pitchFamily="34" charset="0"/>
              <a:buChar char="•"/>
            </a:pPr>
            <a:r>
              <a:rPr lang="en-US" altLang="en-US" dirty="0"/>
              <a:t>The </a:t>
            </a:r>
            <a:r>
              <a:rPr lang="en-US" altLang="en-US" i="1" dirty="0"/>
              <a:t>radial component of acceleration</a:t>
            </a:r>
            <a:r>
              <a:rPr lang="en-US" altLang="en-US" dirty="0"/>
              <a:t> is the component of an object's acceleration vector along a direction perpendicular to the direction of the object's motion, pointing towards the center of the imaginary circle that best fits the curved trajectory of the object at its current location. </a:t>
            </a:r>
          </a:p>
          <a:p>
            <a:pPr marL="171450" indent="-171450">
              <a:buFont typeface="Arial" panose="020B0604020202020204" pitchFamily="34" charset="0"/>
              <a:buChar char="•"/>
            </a:pPr>
            <a:r>
              <a:rPr lang="en-US" altLang="en-US" dirty="0"/>
              <a:t>For straight-line motion, the radial component of the acceleration is always zero. </a:t>
            </a:r>
          </a:p>
          <a:p>
            <a:endParaRPr lang="en-US" altLang="en-US" b="1" i="1" dirty="0"/>
          </a:p>
          <a:p>
            <a:r>
              <a:rPr lang="en-US" altLang="en-US" b="1" i="1" dirty="0"/>
              <a:t>For Instructors Only</a:t>
            </a:r>
          </a:p>
          <a:p>
            <a:r>
              <a:rPr lang="en-US" altLang="en-US" dirty="0"/>
              <a:t>This is the second of 2 questions designed to introduce the concepts of "radial" and "tangential" components of acceleration, by applying the new terms to a familiar one-dimensional situation students should already know how to treat.</a:t>
            </a:r>
          </a:p>
          <a:p>
            <a:endParaRPr lang="en-US" altLang="en-US" dirty="0"/>
          </a:p>
          <a:p>
            <a:r>
              <a:rPr lang="en-US" altLang="en-US" dirty="0"/>
              <a:t>Most students will probably not know how to apply the term "radial" to this situation, since there does not appear to be any circle or curved path. Others might not know if the "best circle" should be above or below the incline (or parallel to it, perpendicular to the page).</a:t>
            </a:r>
          </a:p>
          <a:p>
            <a:endParaRPr lang="en-US" altLang="en-US" dirty="0"/>
          </a:p>
          <a:p>
            <a:r>
              <a:rPr lang="en-US" altLang="en-US" dirty="0"/>
              <a:t>Some students will likely answer 6 m/</a:t>
            </a:r>
            <a:r>
              <a:rPr lang="en-US" altLang="en-US" dirty="0" err="1"/>
              <a:t>s²</a:t>
            </a:r>
            <a:r>
              <a:rPr lang="en-US" altLang="en-US" dirty="0"/>
              <a:t>, since that is the magnitude of the block's acceleration. Other students might think that the component is –6 m/</a:t>
            </a:r>
            <a:r>
              <a:rPr lang="en-US" altLang="en-US" dirty="0" err="1"/>
              <a:t>s²</a:t>
            </a:r>
            <a:r>
              <a:rPr lang="en-US" altLang="en-US" dirty="0"/>
              <a:t>, perhaps because the block is accelerating down the incline.</a:t>
            </a:r>
          </a:p>
          <a:p>
            <a:endParaRPr lang="en-US" altLang="en-US" dirty="0"/>
          </a:p>
          <a:p>
            <a:r>
              <a:rPr lang="en-US" altLang="en-US" dirty="0"/>
              <a:t>It is useful to point out to students that even in straight-line motion, "tangential" and "radial" form a perpendicular pair of components, which means it is relatively easy to find the (total) acceleration vector.</a:t>
            </a:r>
          </a:p>
          <a:p>
            <a:pPr marL="0" marR="0" indent="0" algn="l" defTabSz="457200" rtl="0" eaLnBrk="1" fontAlgn="auto" latinLnBrk="0" hangingPunct="1">
              <a:lnSpc>
                <a:spcPct val="100000"/>
              </a:lnSpc>
              <a:spcBef>
                <a:spcPts val="0"/>
              </a:spcBef>
              <a:spcAft>
                <a:spcPts val="0"/>
              </a:spcAft>
              <a:buClrTx/>
              <a:buSzTx/>
              <a:buFontTx/>
              <a:buNone/>
              <a:tabLst/>
              <a:defRPr/>
            </a:pPr>
            <a:endParaRPr lang="pl-PL" altLang="en-US" sz="1200" dirty="0"/>
          </a:p>
          <a:p>
            <a:pPr marL="0" marR="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 </a:t>
            </a:r>
            <a:endParaRPr lang="en-US" altLang="en-US" dirty="0"/>
          </a:p>
          <a:p>
            <a:pPr marL="0" marR="0" indent="0" algn="l" defTabSz="457200" rtl="0" eaLnBrk="1" fontAlgn="auto" latinLnBrk="0" hangingPunct="1">
              <a:lnSpc>
                <a:spcPct val="100000"/>
              </a:lnSpc>
              <a:spcBef>
                <a:spcPts val="0"/>
              </a:spcBef>
              <a:spcAft>
                <a:spcPts val="0"/>
              </a:spcAft>
              <a:buClrTx/>
              <a:buSzTx/>
              <a:buFontTx/>
              <a:buNone/>
              <a:tabLst/>
              <a:defRPr/>
            </a:pPr>
            <a:r>
              <a:rPr lang="en-US" altLang="en-US" dirty="0"/>
              <a:t>Source: UMass Assessing to Learn</a:t>
            </a:r>
          </a:p>
          <a:p>
            <a:endParaRPr lang="en-US"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6E7E7F27-47DB-D94D-995F-E3088F8069A6}" type="slidenum">
              <a:rPr lang="en-US" smtClean="0"/>
              <a:t>76</a:t>
            </a:fld>
            <a:endParaRPr lang="en-US"/>
          </a:p>
        </p:txBody>
      </p:sp>
    </p:spTree>
    <p:extLst>
      <p:ext uri="{BB962C8B-B14F-4D97-AF65-F5344CB8AC3E}">
        <p14:creationId xmlns:p14="http://schemas.microsoft.com/office/powerpoint/2010/main" val="29697402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Check with your partner to see if you got it right—if you disagree, or you’re both not sure, don’t worry. We’ll have a group discussion in 4 minutes.</a:t>
            </a:r>
          </a:p>
          <a:p>
            <a:endParaRPr lang="is-IS" sz="1200" b="1"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b="1" dirty="0"/>
              <a:t>Answer: </a:t>
            </a:r>
            <a:r>
              <a:rPr lang="en-US" altLang="en-US" sz="1200" dirty="0"/>
              <a:t>(2)</a:t>
            </a:r>
          </a:p>
          <a:p>
            <a:pPr marL="0" marR="0" indent="0" algn="l" defTabSz="457200" rtl="0" eaLnBrk="1" fontAlgn="auto" latinLnBrk="0" hangingPunct="1">
              <a:lnSpc>
                <a:spcPct val="100000"/>
              </a:lnSpc>
              <a:spcBef>
                <a:spcPts val="0"/>
              </a:spcBef>
              <a:spcAft>
                <a:spcPts val="0"/>
              </a:spcAft>
              <a:buClrTx/>
              <a:buSzTx/>
              <a:buFontTx/>
              <a:buNone/>
              <a:tabLst/>
              <a:defRPr/>
            </a:pPr>
            <a:endParaRPr lang="en-US" altLang="en-US" sz="1200" dirty="0"/>
          </a:p>
          <a:p>
            <a:pPr>
              <a:lnSpc>
                <a:spcPct val="80000"/>
              </a:lnSpc>
            </a:pPr>
            <a:r>
              <a:rPr lang="en-US" altLang="en-US" sz="1200" b="1" dirty="0">
                <a:solidFill>
                  <a:schemeClr val="tx1"/>
                </a:solidFill>
              </a:rPr>
              <a:t>Question </a:t>
            </a:r>
            <a:r>
              <a:rPr lang="en-US" altLang="en-US" sz="1200" b="1" dirty="0" err="1">
                <a:solidFill>
                  <a:schemeClr val="tx1"/>
                </a:solidFill>
              </a:rPr>
              <a:t>A3.07</a:t>
            </a:r>
            <a:endParaRPr lang="en-US" altLang="en-US" sz="1200" b="1" dirty="0">
              <a:solidFill>
                <a:schemeClr val="tx1"/>
              </a:solidFill>
            </a:endParaRPr>
          </a:p>
          <a:p>
            <a:pPr>
              <a:lnSpc>
                <a:spcPct val="80000"/>
              </a:lnSpc>
            </a:pPr>
            <a:endParaRPr lang="en-US" altLang="en-US" sz="1200" b="1" dirty="0">
              <a:solidFill>
                <a:schemeClr val="tx1"/>
              </a:solidFill>
            </a:endParaRPr>
          </a:p>
          <a:p>
            <a:pPr>
              <a:lnSpc>
                <a:spcPct val="80000"/>
              </a:lnSpc>
            </a:pPr>
            <a:r>
              <a:rPr lang="en-US" altLang="en-US" sz="1200" b="1" i="1" dirty="0"/>
              <a:t>Commentary</a:t>
            </a:r>
          </a:p>
          <a:p>
            <a:pPr>
              <a:lnSpc>
                <a:spcPct val="80000"/>
              </a:lnSpc>
            </a:pPr>
            <a:r>
              <a:rPr lang="en-US" altLang="en-US" sz="1200" b="1" dirty="0"/>
              <a:t>Purpose:</a:t>
            </a:r>
            <a:r>
              <a:rPr lang="en-US" altLang="en-US" sz="1200" dirty="0"/>
              <a:t> To hone the concept of tangential acceleration through graphical representation.</a:t>
            </a:r>
          </a:p>
          <a:p>
            <a:pPr>
              <a:lnSpc>
                <a:spcPct val="80000"/>
              </a:lnSpc>
            </a:pPr>
            <a:endParaRPr lang="en-US" altLang="en-US" sz="1200" b="1" dirty="0"/>
          </a:p>
          <a:p>
            <a:pPr>
              <a:lnSpc>
                <a:spcPct val="80000"/>
              </a:lnSpc>
            </a:pPr>
            <a:r>
              <a:rPr lang="en-US" altLang="en-US" sz="1200" b="1" dirty="0"/>
              <a:t>Discussion:</a:t>
            </a:r>
            <a:r>
              <a:rPr lang="en-US" altLang="en-US" sz="1200" dirty="0"/>
              <a:t> </a:t>
            </a:r>
          </a:p>
          <a:p>
            <a:pPr>
              <a:lnSpc>
                <a:spcPct val="80000"/>
              </a:lnSpc>
            </a:pPr>
            <a:r>
              <a:rPr lang="en-US" altLang="en-US" sz="1200" dirty="0"/>
              <a:t>When learning about acceleration and its vector nature, you may have difficulty understanding why the acceleration of the ball in this situation is constant. Intuitively, it may seem that the acceleration should be negative when the object is slowing down and positive when it is speeding up. However, the acceleration of the ball in this situation is constant, pointing down the plane during the ball's entire motion. The component of acceleration along the plane will be always positive or always negative, depending on the coordinate system defined.</a:t>
            </a:r>
          </a:p>
          <a:p>
            <a:pPr>
              <a:lnSpc>
                <a:spcPct val="80000"/>
              </a:lnSpc>
            </a:pPr>
            <a:endParaRPr lang="en-US" altLang="en-US" sz="1200" dirty="0"/>
          </a:p>
          <a:p>
            <a:pPr>
              <a:lnSpc>
                <a:spcPct val="80000"/>
              </a:lnSpc>
            </a:pPr>
            <a:r>
              <a:rPr lang="en-US" altLang="en-US" sz="1200" dirty="0"/>
              <a:t>There is, however, a quantity that does describe the rate of change of the </a:t>
            </a:r>
            <a:r>
              <a:rPr lang="en-US" altLang="en-US" sz="1200" i="1" dirty="0"/>
              <a:t>speed</a:t>
            </a:r>
            <a:r>
              <a:rPr lang="en-US" altLang="en-US" sz="1200" dirty="0"/>
              <a:t> of an object: the </a:t>
            </a:r>
            <a:r>
              <a:rPr lang="en-US" altLang="en-US" sz="1200" i="1" dirty="0"/>
              <a:t>tangential component</a:t>
            </a:r>
            <a:r>
              <a:rPr lang="en-US" altLang="en-US" sz="1200" dirty="0"/>
              <a:t> of acceleration. When the object is slowing down, the tangential component of acceleration is negative, and when the object is speeding up, the tangential component of acceleration is positive. Therefore, graph (2) is a valid answer to this question.</a:t>
            </a:r>
          </a:p>
          <a:p>
            <a:pPr>
              <a:lnSpc>
                <a:spcPct val="80000"/>
              </a:lnSpc>
            </a:pPr>
            <a:r>
              <a:rPr lang="en-US" altLang="en-US" sz="1200" dirty="0"/>
              <a:t>(It is called the "tangential" component because when an object is moving along a curved path, it is the component of the acceleration vector along a direction </a:t>
            </a:r>
            <a:r>
              <a:rPr lang="en-US" altLang="en-US" sz="1200" i="1" dirty="0"/>
              <a:t>tangential</a:t>
            </a:r>
            <a:r>
              <a:rPr lang="en-US" altLang="en-US" sz="1200" dirty="0"/>
              <a:t> to the curve, in the direction the object is moving. You will see this quantity used most often when discussing circular motion, but it can be applied to straight-line motion as well.)</a:t>
            </a:r>
          </a:p>
          <a:p>
            <a:pPr>
              <a:lnSpc>
                <a:spcPct val="80000"/>
              </a:lnSpc>
            </a:pPr>
            <a:endParaRPr lang="en-US" altLang="en-US" sz="1200" dirty="0"/>
          </a:p>
          <a:p>
            <a:pPr>
              <a:lnSpc>
                <a:spcPct val="80000"/>
              </a:lnSpc>
            </a:pPr>
            <a:r>
              <a:rPr lang="en-US" altLang="en-US" sz="1200" dirty="0"/>
              <a:t>The tangential component does </a:t>
            </a:r>
            <a:r>
              <a:rPr lang="en-US" altLang="en-US" sz="1200" u="sng" dirty="0"/>
              <a:t>not</a:t>
            </a:r>
            <a:r>
              <a:rPr lang="en-US" altLang="en-US" sz="1200" dirty="0"/>
              <a:t> depend on the coordinate frame chosen. Rather, it is defined relative to the direction of motion — the direction of the velocity. </a:t>
            </a:r>
          </a:p>
          <a:p>
            <a:pPr>
              <a:lnSpc>
                <a:spcPct val="80000"/>
              </a:lnSpc>
            </a:pPr>
            <a:endParaRPr lang="en-US" altLang="en-US" sz="1200" dirty="0"/>
          </a:p>
          <a:p>
            <a:pPr>
              <a:lnSpc>
                <a:spcPct val="80000"/>
              </a:lnSpc>
            </a:pPr>
            <a:r>
              <a:rPr lang="en-US" altLang="en-US" sz="1200" dirty="0"/>
              <a:t>Graph (1) is not a valid answer for any choice of coordinate system, since it means the object is speeding up and then slowing down.</a:t>
            </a:r>
          </a:p>
          <a:p>
            <a:pPr>
              <a:lnSpc>
                <a:spcPct val="80000"/>
              </a:lnSpc>
            </a:pPr>
            <a:endParaRPr lang="en-US" altLang="en-US" sz="1200" b="1" dirty="0"/>
          </a:p>
          <a:p>
            <a:pPr>
              <a:lnSpc>
                <a:spcPct val="80000"/>
              </a:lnSpc>
            </a:pPr>
            <a:r>
              <a:rPr lang="en-US" altLang="en-US" sz="1200" b="1" dirty="0"/>
              <a:t>Key Points:</a:t>
            </a:r>
            <a:endParaRPr lang="en-US" altLang="en-US" sz="1200" dirty="0"/>
          </a:p>
          <a:p>
            <a:pPr marL="171450" indent="-171450">
              <a:lnSpc>
                <a:spcPct val="80000"/>
              </a:lnSpc>
              <a:buFont typeface="Arial" panose="020B0604020202020204" pitchFamily="34" charset="0"/>
              <a:buChar char="•"/>
            </a:pPr>
            <a:r>
              <a:rPr lang="en-US" altLang="en-US" sz="1200" dirty="0"/>
              <a:t>The </a:t>
            </a:r>
            <a:r>
              <a:rPr lang="en-US" altLang="en-US" sz="1200" i="1" dirty="0"/>
              <a:t>tangential component of acceleration</a:t>
            </a:r>
            <a:r>
              <a:rPr lang="en-US" altLang="en-US" sz="1200" dirty="0"/>
              <a:t> is the component of the acceleration vector along an object's direction of motion, where the direction the object is moving is taken to be positive. </a:t>
            </a:r>
          </a:p>
          <a:p>
            <a:pPr marL="171450" indent="-171450">
              <a:lnSpc>
                <a:spcPct val="80000"/>
              </a:lnSpc>
              <a:buFont typeface="Arial" panose="020B0604020202020204" pitchFamily="34" charset="0"/>
              <a:buChar char="•"/>
            </a:pPr>
            <a:r>
              <a:rPr lang="en-US" altLang="en-US" sz="1200" dirty="0"/>
              <a:t>The tangential component of acceleration is the rate of change of an object's </a:t>
            </a:r>
            <a:r>
              <a:rPr lang="en-US" altLang="en-US" sz="1200" i="1" dirty="0"/>
              <a:t>speed</a:t>
            </a:r>
            <a:r>
              <a:rPr lang="en-US" altLang="en-US" sz="1200" dirty="0"/>
              <a:t> (not velocity). When the tangential component of acceleration is positive, the object is speeding up; when negative, it is slowing down. </a:t>
            </a:r>
          </a:p>
          <a:p>
            <a:pPr marL="171450" indent="-171450">
              <a:lnSpc>
                <a:spcPct val="80000"/>
              </a:lnSpc>
              <a:buFont typeface="Arial" panose="020B0604020202020204" pitchFamily="34" charset="0"/>
              <a:buChar char="•"/>
            </a:pPr>
            <a:r>
              <a:rPr lang="en-US" altLang="en-US" sz="1200" dirty="0"/>
              <a:t>The value of an object's tangential component of acceleration does not depend on the coordinate system chosen for the problem. </a:t>
            </a:r>
          </a:p>
          <a:p>
            <a:pPr>
              <a:lnSpc>
                <a:spcPct val="80000"/>
              </a:lnSpc>
            </a:pPr>
            <a:endParaRPr lang="en-US" altLang="en-US" sz="1200" b="1" i="1" dirty="0"/>
          </a:p>
          <a:p>
            <a:pPr>
              <a:lnSpc>
                <a:spcPct val="80000"/>
              </a:lnSpc>
            </a:pPr>
            <a:r>
              <a:rPr lang="en-US" altLang="en-US" sz="1200" b="1" i="1" dirty="0"/>
              <a:t>For Instructors Only</a:t>
            </a:r>
          </a:p>
          <a:p>
            <a:pPr>
              <a:lnSpc>
                <a:spcPct val="80000"/>
              </a:lnSpc>
            </a:pPr>
            <a:r>
              <a:rPr lang="en-US" altLang="en-US" sz="1200" dirty="0"/>
              <a:t>This question gives a name to the concept of "rate of change of speed" that many students intuitively attach to the word "acceleration".</a:t>
            </a:r>
          </a:p>
          <a:p>
            <a:pPr>
              <a:lnSpc>
                <a:spcPct val="80000"/>
              </a:lnSpc>
            </a:pPr>
            <a:endParaRPr lang="en-US" altLang="en-US" sz="1200" dirty="0"/>
          </a:p>
          <a:p>
            <a:pPr>
              <a:lnSpc>
                <a:spcPct val="80000"/>
              </a:lnSpc>
            </a:pPr>
            <a:r>
              <a:rPr lang="en-US" altLang="en-US" sz="1200" dirty="0"/>
              <a:t>Some students will not know how to interpret "tangential" when the motion is along a straight line. They might think "tangential" and "radial" only have meaning when an object is moving along a curved path. Although the tangential component of acceleration is mostly used in circular or at least curvilinear motion settings, applying it to linear motion as in this problem extends the context in which students encounter the concept. This helps them relate it to kinematics in general, rather than "pigeonholing" it with circular motion ideas only.</a:t>
            </a:r>
          </a:p>
          <a:p>
            <a:pPr>
              <a:lnSpc>
                <a:spcPct val="80000"/>
              </a:lnSpc>
            </a:pPr>
            <a:endParaRPr lang="en-US" altLang="en-US" sz="1200" dirty="0"/>
          </a:p>
          <a:p>
            <a:pPr>
              <a:lnSpc>
                <a:spcPct val="80000"/>
              </a:lnSpc>
            </a:pPr>
            <a:r>
              <a:rPr lang="en-US" altLang="en-US" sz="1200" dirty="0"/>
              <a:t>Students who select answers (3), (4), or (5) might be choosing a graph for the acceleration, not its tangential component.</a:t>
            </a:r>
          </a:p>
          <a:p>
            <a:pPr>
              <a:lnSpc>
                <a:spcPct val="80000"/>
              </a:lnSpc>
            </a:pPr>
            <a:endParaRPr lang="en-US" altLang="en-US" sz="1200" dirty="0"/>
          </a:p>
          <a:p>
            <a:pPr>
              <a:lnSpc>
                <a:spcPct val="80000"/>
              </a:lnSpc>
            </a:pPr>
            <a:r>
              <a:rPr lang="en-US" altLang="en-US" sz="1200" dirty="0"/>
              <a:t>Students may not see why (1) cannot be valid if (2) is. They do not realize that we cannot choose the direction that is positive for tangential acceleration, but that it is always the direction of motion. And this would not be surprising — we've tried hard to convince them that components can be positive or negative depending on coordinate system, and now we introduce a strange kind of component where it's not!</a:t>
            </a:r>
          </a:p>
          <a:p>
            <a:pPr>
              <a:lnSpc>
                <a:spcPct val="80000"/>
              </a:lnSpc>
            </a:pPr>
            <a:endParaRPr lang="en-US" altLang="en-US" sz="1200" dirty="0"/>
          </a:p>
          <a:p>
            <a:pPr>
              <a:lnSpc>
                <a:spcPct val="80000"/>
              </a:lnSpc>
            </a:pPr>
            <a:r>
              <a:rPr lang="en-US" altLang="en-US" sz="1200" dirty="0"/>
              <a:t>It may </a:t>
            </a:r>
            <a:r>
              <a:rPr lang="en-US" altLang="en-US" sz="1200" i="1" dirty="0"/>
              <a:t>or may not</a:t>
            </a:r>
            <a:r>
              <a:rPr lang="en-US" altLang="en-US" sz="1200" dirty="0"/>
              <a:t> be helpful to describe this component in terms of a coordinate system that is attached to the object and travels and turns along with it. (Formally, such a system is called the </a:t>
            </a:r>
            <a:r>
              <a:rPr lang="en-US" altLang="en-US" sz="1200" i="1" dirty="0" err="1"/>
              <a:t>Frenet-Serret</a:t>
            </a:r>
            <a:r>
              <a:rPr lang="en-US" altLang="en-US" sz="1200" i="1" dirty="0"/>
              <a:t> frame</a:t>
            </a:r>
            <a:r>
              <a:rPr lang="en-US" altLang="en-US" sz="1200" dirty="0"/>
              <a:t>, and consists of a </a:t>
            </a:r>
            <a:r>
              <a:rPr lang="en-US" altLang="en-US" sz="1200" i="1" dirty="0"/>
              <a:t>tangential</a:t>
            </a:r>
            <a:r>
              <a:rPr lang="en-US" altLang="en-US" sz="1200" dirty="0"/>
              <a:t> unit vector in the direction of the derivative of the particle's position, a </a:t>
            </a:r>
            <a:r>
              <a:rPr lang="en-US" altLang="en-US" sz="1200" i="1" dirty="0"/>
              <a:t>normal</a:t>
            </a:r>
            <a:r>
              <a:rPr lang="en-US" altLang="en-US" sz="1200" dirty="0"/>
              <a:t> unit vector orthogonal to that and in the direction of the second derivative of the position, and a </a:t>
            </a:r>
            <a:r>
              <a:rPr lang="en-US" altLang="en-US" sz="1200" i="1" dirty="0" err="1"/>
              <a:t>binormal</a:t>
            </a:r>
            <a:r>
              <a:rPr lang="en-US" altLang="en-US" sz="1200" dirty="0"/>
              <a:t> unit vector orthogonal to the other two and forming a right-handed coordinate system.) Making this connection can be enriching, but it opens up a large can of worms, and should probably not be attempted unless you are willing to spend a good deal of time discussing inertial vs. non-inertial reference frames and similar issues.</a:t>
            </a:r>
          </a:p>
          <a:p>
            <a:pPr marL="0" marR="0" indent="0" algn="l" defTabSz="457200" rtl="0" eaLnBrk="1" fontAlgn="auto" latinLnBrk="0" hangingPunct="1">
              <a:lnSpc>
                <a:spcPct val="100000"/>
              </a:lnSpc>
              <a:spcBef>
                <a:spcPts val="0"/>
              </a:spcBef>
              <a:spcAft>
                <a:spcPts val="0"/>
              </a:spcAft>
              <a:buClrTx/>
              <a:buSzTx/>
              <a:buFontTx/>
              <a:buNone/>
              <a:tabLst/>
              <a:defRPr/>
            </a:pPr>
            <a:endParaRPr lang="pl-PL" altLang="en-US" sz="1200" dirty="0"/>
          </a:p>
          <a:p>
            <a:pPr marL="0" marR="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 </a:t>
            </a:r>
            <a:endParaRPr lang="en-US" altLang="en-US" dirty="0"/>
          </a:p>
          <a:p>
            <a:pPr marL="0" marR="0" indent="0" algn="l" defTabSz="457200" rtl="0" eaLnBrk="1" fontAlgn="auto" latinLnBrk="0" hangingPunct="1">
              <a:lnSpc>
                <a:spcPct val="100000"/>
              </a:lnSpc>
              <a:spcBef>
                <a:spcPts val="0"/>
              </a:spcBef>
              <a:spcAft>
                <a:spcPts val="0"/>
              </a:spcAft>
              <a:buClrTx/>
              <a:buSzTx/>
              <a:buFontTx/>
              <a:buNone/>
              <a:tabLst/>
              <a:defRPr/>
            </a:pPr>
            <a:r>
              <a:rPr lang="en-US" altLang="en-US" dirty="0"/>
              <a:t>Source: UMass Assessing to Learn</a:t>
            </a:r>
          </a:p>
          <a:p>
            <a:endParaRPr lang="en-US"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6E7E7F27-47DB-D94D-995F-E3088F8069A6}" type="slidenum">
              <a:rPr lang="en-US" smtClean="0"/>
              <a:t>77</a:t>
            </a:fld>
            <a:endParaRPr lang="en-US"/>
          </a:p>
        </p:txBody>
      </p:sp>
    </p:spTree>
    <p:extLst>
      <p:ext uri="{BB962C8B-B14F-4D97-AF65-F5344CB8AC3E}">
        <p14:creationId xmlns:p14="http://schemas.microsoft.com/office/powerpoint/2010/main" val="108211692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You can check with a neighbor once you have worked it out for yourself, and we’ll talk through it in 3 minutes. Be ready to share your thoughts!</a:t>
            </a:r>
          </a:p>
          <a:p>
            <a:endParaRPr lang="is-IS" sz="1200" b="1"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b="1" dirty="0"/>
              <a:t>Answer: </a:t>
            </a:r>
            <a:r>
              <a:rPr lang="en-US" altLang="en-US" sz="1200" dirty="0"/>
              <a:t>Moon &lt; Sun &lt; Earth</a:t>
            </a:r>
          </a:p>
          <a:p>
            <a:pPr marL="0" marR="0" indent="0" algn="l" defTabSz="457200" rtl="0" eaLnBrk="1" fontAlgn="auto" latinLnBrk="0" hangingPunct="1">
              <a:lnSpc>
                <a:spcPct val="100000"/>
              </a:lnSpc>
              <a:spcBef>
                <a:spcPts val="0"/>
              </a:spcBef>
              <a:spcAft>
                <a:spcPts val="0"/>
              </a:spcAft>
              <a:buClrTx/>
              <a:buSzTx/>
              <a:buFontTx/>
              <a:buNone/>
              <a:tabLst/>
              <a:defRPr/>
            </a:pPr>
            <a:endParaRPr lang="en-US" altLang="en-US" sz="1200" dirty="0"/>
          </a:p>
          <a:p>
            <a:r>
              <a:rPr lang="en-US" altLang="en-US" sz="1200" b="1" dirty="0">
                <a:solidFill>
                  <a:schemeClr val="tx1"/>
                </a:solidFill>
              </a:rPr>
              <a:t>Question </a:t>
            </a:r>
            <a:r>
              <a:rPr lang="en-US" altLang="en-US" sz="1200" b="1" dirty="0" err="1">
                <a:solidFill>
                  <a:schemeClr val="tx1"/>
                </a:solidFill>
              </a:rPr>
              <a:t>F1.0</a:t>
            </a:r>
            <a:endParaRPr lang="en-US" altLang="en-US" sz="1200" b="1" dirty="0">
              <a:solidFill>
                <a:schemeClr val="tx1"/>
              </a:solidFill>
            </a:endParaRPr>
          </a:p>
          <a:p>
            <a:endParaRPr lang="en-US" altLang="en-US" sz="1200" b="1" dirty="0">
              <a:solidFill>
                <a:schemeClr val="tx1"/>
              </a:solidFill>
            </a:endParaRPr>
          </a:p>
          <a:p>
            <a:r>
              <a:rPr lang="en-US" altLang="en-US" b="1" i="1" dirty="0"/>
              <a:t>Commentary</a:t>
            </a:r>
          </a:p>
          <a:p>
            <a:r>
              <a:rPr lang="en-US" altLang="en-US" b="1" dirty="0"/>
              <a:t>Purpose:</a:t>
            </a:r>
            <a:r>
              <a:rPr lang="en-US" altLang="en-US" dirty="0"/>
              <a:t> To develop your ability to reason with universal gravitation.</a:t>
            </a:r>
          </a:p>
          <a:p>
            <a:endParaRPr lang="en-US" altLang="en-US" b="1" dirty="0"/>
          </a:p>
          <a:p>
            <a:r>
              <a:rPr lang="en-US" altLang="en-US" b="1" dirty="0"/>
              <a:t>Discussion:</a:t>
            </a:r>
            <a:r>
              <a:rPr lang="en-US" altLang="en-US" dirty="0"/>
              <a:t> </a:t>
            </a:r>
          </a:p>
          <a:p>
            <a:r>
              <a:rPr lang="en-US" altLang="en-US" dirty="0"/>
              <a:t>The gravitational force on an object due to some source is equal to the mass of that object times the gravitational field strength due to the source. The gravitational field strength of a source depends on the mass of the source and how far away it is, as describe by Newton's law of universal gravitation. However, you can solve this problem purely through deduction, without any calculation at all.</a:t>
            </a:r>
          </a:p>
          <a:p>
            <a:endParaRPr lang="en-US" altLang="en-US" dirty="0"/>
          </a:p>
          <a:p>
            <a:r>
              <a:rPr lang="en-US" altLang="en-US" dirty="0"/>
              <a:t>In this situation, the weight and circumstances of the iceberg are irrelevant; the ordering of the gravitational forces depends only on the value of the gravitational field strength due to each of the three celestial objects.</a:t>
            </a:r>
          </a:p>
          <a:p>
            <a:endParaRPr lang="en-US" altLang="en-US" dirty="0"/>
          </a:p>
          <a:p>
            <a:r>
              <a:rPr lang="en-US" altLang="en-US" dirty="0"/>
              <a:t>If the water were removed, the iceberg would fall towards the Earth, not towards the Moon or Sun. Thus, the Earth must be exerting the strongest gravitational force. In fact, almost every time we solve a physics problem that takes place on the surface of the Earth, we consider the force of gravity due to the Earth but neglect the gravitational forces of the Moon and Sun because they are negligibly small.</a:t>
            </a:r>
          </a:p>
          <a:p>
            <a:endParaRPr lang="en-US" altLang="en-US" dirty="0"/>
          </a:p>
          <a:p>
            <a:r>
              <a:rPr lang="en-US" altLang="en-US" dirty="0"/>
              <a:t>Which of the other objects — the Moon or the Sun — exerts the next largest force? The Earth orbits the Sun, not the Moon. If the Moon were removed, the Earth's behavior would not change significantly; it would still orbit the Sun once a year. However, if the Sun were removed, the Earth's behavior would change dramatically; it would respond slightly as the Moon orbited it, but would no longer travel in its large circle about the Sun. Thus, the effect of the Sun's gravitational field on the Earth (and objects on it) is clearly larger than the effect of the Moon's gravitational field.</a:t>
            </a:r>
          </a:p>
          <a:p>
            <a:endParaRPr lang="en-US" altLang="en-US" dirty="0"/>
          </a:p>
          <a:p>
            <a:r>
              <a:rPr lang="en-US" altLang="en-US" dirty="0"/>
              <a:t>It might be tempting to think that the Moon exerts a larger force than the Sun because it is so much closer, but remember that it also has far less mass. You might also argue that the Moon has a larger influence than the Sun because the Moon's gravity causes significant tides on the Earth, while the Sun's causes only a small perturbation to those tides. However, tides are caused by the </a:t>
            </a:r>
            <a:r>
              <a:rPr lang="en-US" altLang="en-US" i="1" dirty="0"/>
              <a:t>gradient</a:t>
            </a:r>
            <a:r>
              <a:rPr lang="en-US" altLang="en-US" dirty="0"/>
              <a:t> of a gravitational field, not by the </a:t>
            </a:r>
            <a:r>
              <a:rPr lang="en-US" altLang="en-US" i="1" dirty="0"/>
              <a:t>strength</a:t>
            </a:r>
            <a:r>
              <a:rPr lang="en-US" altLang="en-US" dirty="0"/>
              <a:t> of that field. The Moon's gravitational field is weaker, but it is changing more rapidly with distance.</a:t>
            </a:r>
          </a:p>
          <a:p>
            <a:endParaRPr lang="en-US" altLang="en-US" b="1" dirty="0"/>
          </a:p>
          <a:p>
            <a:r>
              <a:rPr lang="en-US" altLang="en-US" b="1" dirty="0"/>
              <a:t>Key Points:</a:t>
            </a:r>
            <a:endParaRPr lang="en-US" altLang="en-US" dirty="0"/>
          </a:p>
          <a:p>
            <a:pPr marL="171450" indent="-171450">
              <a:buFont typeface="Arial" panose="020B0604020202020204" pitchFamily="34" charset="0"/>
              <a:buChar char="•"/>
            </a:pPr>
            <a:r>
              <a:rPr lang="en-US" altLang="en-US" dirty="0"/>
              <a:t>To figure out which force on a system is stronger, determine which has the larger effect (unless another force balances it and "cancels out" its effect). </a:t>
            </a:r>
          </a:p>
          <a:p>
            <a:pPr marL="171450" indent="-171450">
              <a:buFont typeface="Arial" panose="020B0604020202020204" pitchFamily="34" charset="0"/>
              <a:buChar char="•"/>
            </a:pPr>
            <a:r>
              <a:rPr lang="en-US" altLang="en-US" dirty="0"/>
              <a:t>The strength of the gravitational force on an object depends on both the mass of the source and the distance to that source.</a:t>
            </a:r>
          </a:p>
          <a:p>
            <a:r>
              <a:rPr lang="en-US" altLang="en-US" dirty="0"/>
              <a:t> </a:t>
            </a:r>
            <a:endParaRPr lang="en-US" altLang="en-US" b="1" i="1" dirty="0"/>
          </a:p>
          <a:p>
            <a:r>
              <a:rPr lang="en-US" altLang="en-US" b="1" i="1" dirty="0"/>
              <a:t>For Instructors Only</a:t>
            </a:r>
          </a:p>
          <a:p>
            <a:r>
              <a:rPr lang="en-US" altLang="en-US" dirty="0"/>
              <a:t>Students who select answers (1) or (2) may think that the Earth exerts no gravitational force at all on the object, perhaps because the object is "floating". This indicates a fundamental misconception about weight.</a:t>
            </a:r>
          </a:p>
          <a:p>
            <a:endParaRPr lang="en-US" altLang="en-US" dirty="0"/>
          </a:p>
          <a:p>
            <a:r>
              <a:rPr lang="en-US" altLang="en-US" dirty="0"/>
              <a:t>Note that "impossible to determine" is not an available option. Students should be encouraged to select one of the answers, even if they are not sure if it is correct.</a:t>
            </a:r>
          </a:p>
          <a:p>
            <a:endParaRPr lang="en-US" altLang="en-US" dirty="0"/>
          </a:p>
          <a:p>
            <a:r>
              <a:rPr lang="en-US" altLang="en-US" dirty="0"/>
              <a:t>Students will likely want to </a:t>
            </a:r>
            <a:r>
              <a:rPr lang="en-US" altLang="en-US" i="1" dirty="0"/>
              <a:t>compute</a:t>
            </a:r>
            <a:r>
              <a:rPr lang="en-US" altLang="en-US" dirty="0"/>
              <a:t> the three forces using </a:t>
            </a:r>
            <a:r>
              <a:rPr lang="en-US" altLang="en-US" i="1" dirty="0" err="1"/>
              <a:t>F</a:t>
            </a:r>
            <a:r>
              <a:rPr lang="en-US" altLang="en-US" baseline="-25000" dirty="0" err="1"/>
              <a:t>g</a:t>
            </a:r>
            <a:r>
              <a:rPr lang="en-US" altLang="en-US" dirty="0"/>
              <a:t> = </a:t>
            </a:r>
            <a:r>
              <a:rPr lang="en-US" altLang="en-US" i="1" dirty="0" err="1"/>
              <a:t>GMm</a:t>
            </a:r>
            <a:r>
              <a:rPr lang="en-US" altLang="en-US" i="1" dirty="0"/>
              <a:t>/</a:t>
            </a:r>
            <a:r>
              <a:rPr lang="en-US" altLang="en-US" i="1" dirty="0" err="1"/>
              <a:t>d</a:t>
            </a:r>
            <a:r>
              <a:rPr lang="en-US" altLang="en-US" dirty="0" err="1"/>
              <a:t>²</a:t>
            </a:r>
            <a:r>
              <a:rPr lang="en-US" altLang="en-US" dirty="0"/>
              <a:t>, and may be frustrated if they are not given sufficient time to do this. They should be reminded that the question asks them only to compare the forces, not to compute them. They should be encouraged to find qualitative arguments.</a:t>
            </a:r>
          </a:p>
          <a:p>
            <a:endParaRPr lang="en-US" altLang="en-US" dirty="0"/>
          </a:p>
          <a:p>
            <a:r>
              <a:rPr lang="en-US" altLang="en-US" dirty="0"/>
              <a:t>We can confirm our qualitative argument via calculations, though this is not necessary and students should be discouraged from doing so. We include the following for the instructors' benefit.</a:t>
            </a:r>
          </a:p>
          <a:p>
            <a:endParaRPr lang="en-US" altLang="en-US" dirty="0"/>
          </a:p>
          <a:p>
            <a:r>
              <a:rPr lang="en-US" altLang="en-US" dirty="0"/>
              <a:t>The gravitational field strength at some location is </a:t>
            </a:r>
            <a:r>
              <a:rPr lang="en-US" altLang="en-US" i="1" dirty="0"/>
              <a:t>g</a:t>
            </a:r>
            <a:r>
              <a:rPr lang="en-US" altLang="en-US" dirty="0"/>
              <a:t> = </a:t>
            </a:r>
            <a:r>
              <a:rPr lang="en-US" altLang="en-US" i="1" dirty="0"/>
              <a:t>GM/</a:t>
            </a:r>
            <a:r>
              <a:rPr lang="en-US" altLang="en-US" i="1" dirty="0" err="1"/>
              <a:t>d</a:t>
            </a:r>
            <a:r>
              <a:rPr lang="en-US" altLang="en-US" dirty="0" err="1"/>
              <a:t>²</a:t>
            </a:r>
            <a:r>
              <a:rPr lang="en-US" altLang="en-US" dirty="0"/>
              <a:t>, where </a:t>
            </a:r>
            <a:r>
              <a:rPr lang="en-US" altLang="en-US" i="1" dirty="0"/>
              <a:t>G</a:t>
            </a:r>
            <a:r>
              <a:rPr lang="en-US" altLang="en-US" dirty="0"/>
              <a:t> is the Universal gravitational constant, </a:t>
            </a:r>
            <a:r>
              <a:rPr lang="en-US" altLang="en-US" i="1" dirty="0"/>
              <a:t>M</a:t>
            </a:r>
            <a:r>
              <a:rPr lang="en-US" altLang="en-US" dirty="0"/>
              <a:t> is the mass of the agent exerting the gravitational force, and </a:t>
            </a:r>
            <a:r>
              <a:rPr lang="en-US" altLang="en-US" i="1" dirty="0"/>
              <a:t>d</a:t>
            </a:r>
            <a:r>
              <a:rPr lang="en-US" altLang="en-US" dirty="0"/>
              <a:t> is the separation of the agent and the object. (That is, the force is </a:t>
            </a:r>
            <a:r>
              <a:rPr lang="en-US" altLang="en-US" i="1" dirty="0" err="1"/>
              <a:t>F</a:t>
            </a:r>
            <a:r>
              <a:rPr lang="en-US" altLang="en-US" baseline="-25000" dirty="0" err="1"/>
              <a:t>g</a:t>
            </a:r>
            <a:r>
              <a:rPr lang="en-US" altLang="en-US" dirty="0"/>
              <a:t> = </a:t>
            </a:r>
            <a:r>
              <a:rPr lang="en-US" altLang="en-US" i="1" dirty="0"/>
              <a:t>mg</a:t>
            </a:r>
            <a:r>
              <a:rPr lang="en-US" altLang="en-US" dirty="0"/>
              <a:t> = </a:t>
            </a:r>
            <a:r>
              <a:rPr lang="en-US" altLang="en-US" i="1" dirty="0" err="1"/>
              <a:t>GMm</a:t>
            </a:r>
            <a:r>
              <a:rPr lang="en-US" altLang="en-US" i="1" dirty="0"/>
              <a:t>/</a:t>
            </a:r>
            <a:r>
              <a:rPr lang="en-US" altLang="en-US" i="1" dirty="0" err="1"/>
              <a:t>d</a:t>
            </a:r>
            <a:r>
              <a:rPr lang="en-US" altLang="en-US" dirty="0" err="1"/>
              <a:t>²</a:t>
            </a:r>
            <a:r>
              <a:rPr lang="en-US" altLang="en-US" dirty="0"/>
              <a:t>.) Since </a:t>
            </a:r>
            <a:r>
              <a:rPr lang="en-US" altLang="en-US" i="1" dirty="0"/>
              <a:t>G</a:t>
            </a:r>
            <a:r>
              <a:rPr lang="en-US" altLang="en-US" dirty="0"/>
              <a:t> is the same for all 3 forces, we can compare </a:t>
            </a:r>
            <a:r>
              <a:rPr lang="en-US" altLang="en-US" i="1" dirty="0"/>
              <a:t>M/</a:t>
            </a:r>
            <a:r>
              <a:rPr lang="en-US" altLang="en-US" i="1" dirty="0" err="1"/>
              <a:t>d</a:t>
            </a:r>
            <a:r>
              <a:rPr lang="en-US" altLang="en-US" dirty="0" err="1"/>
              <a:t>²</a:t>
            </a:r>
            <a:r>
              <a:rPr lang="en-US" altLang="en-US" dirty="0"/>
              <a:t> to find out which is largest and which is smallest.</a:t>
            </a:r>
          </a:p>
          <a:p>
            <a:r>
              <a:rPr lang="en-US" altLang="en-US" dirty="0"/>
              <a:t>For the Earth </a:t>
            </a:r>
            <a:r>
              <a:rPr lang="en-US" altLang="en-US" i="1" dirty="0"/>
              <a:t>M</a:t>
            </a:r>
            <a:r>
              <a:rPr lang="en-US" altLang="en-US" dirty="0"/>
              <a:t> = 6 × 10</a:t>
            </a:r>
            <a:r>
              <a:rPr lang="en-US" altLang="en-US" baseline="30000" dirty="0"/>
              <a:t>24</a:t>
            </a:r>
            <a:r>
              <a:rPr lang="en-US" altLang="en-US" dirty="0"/>
              <a:t> kg and </a:t>
            </a:r>
            <a:r>
              <a:rPr lang="en-US" altLang="en-US" i="1" dirty="0"/>
              <a:t>d</a:t>
            </a:r>
            <a:r>
              <a:rPr lang="en-US" altLang="en-US" dirty="0"/>
              <a:t> = 6,400 km is the radius of the Earth. For the Moon, </a:t>
            </a:r>
            <a:r>
              <a:rPr lang="en-US" altLang="en-US" i="1" dirty="0"/>
              <a:t>M</a:t>
            </a:r>
            <a:r>
              <a:rPr lang="en-US" altLang="en-US" dirty="0"/>
              <a:t> = 7.4 × 10</a:t>
            </a:r>
            <a:r>
              <a:rPr lang="en-US" altLang="en-US" baseline="30000" dirty="0"/>
              <a:t>22</a:t>
            </a:r>
            <a:r>
              <a:rPr lang="en-US" altLang="en-US" dirty="0"/>
              <a:t> kg and </a:t>
            </a:r>
            <a:r>
              <a:rPr lang="en-US" altLang="en-US" i="1" dirty="0"/>
              <a:t>d</a:t>
            </a:r>
            <a:r>
              <a:rPr lang="en-US" altLang="en-US" dirty="0"/>
              <a:t> = 400,000 km is the orbital radius of the Moon about the Earth. For the Sun, </a:t>
            </a:r>
            <a:r>
              <a:rPr lang="en-US" altLang="en-US" i="1" dirty="0"/>
              <a:t>M</a:t>
            </a:r>
            <a:r>
              <a:rPr lang="en-US" altLang="en-US" dirty="0"/>
              <a:t> = 2 × 10</a:t>
            </a:r>
            <a:r>
              <a:rPr lang="en-US" altLang="en-US" baseline="30000" dirty="0"/>
              <a:t>30</a:t>
            </a:r>
            <a:r>
              <a:rPr lang="en-US" altLang="en-US" dirty="0"/>
              <a:t> kg and </a:t>
            </a:r>
            <a:r>
              <a:rPr lang="en-US" altLang="en-US" i="1" dirty="0"/>
              <a:t>d</a:t>
            </a:r>
            <a:r>
              <a:rPr lang="en-US" altLang="en-US" dirty="0"/>
              <a:t> = 150,000,000 km is the orbital radius of the Earth about the Sun.</a:t>
            </a:r>
          </a:p>
          <a:p>
            <a:endParaRPr lang="en-US" altLang="en-US" dirty="0"/>
          </a:p>
          <a:p>
            <a:r>
              <a:rPr lang="en-US" altLang="en-US" dirty="0"/>
              <a:t>The results are tabulated below.</a:t>
            </a:r>
            <a:endParaRPr lang="en-US" altLang="en-US" b="1" dirty="0"/>
          </a:p>
          <a:p>
            <a:r>
              <a:rPr lang="en-US" altLang="en-US" b="1" dirty="0"/>
              <a:t>Agent      Mass, </a:t>
            </a:r>
            <a:r>
              <a:rPr lang="en-US" altLang="en-US" b="1" i="1" dirty="0"/>
              <a:t>M        </a:t>
            </a:r>
            <a:r>
              <a:rPr lang="en-US" altLang="en-US" b="1" dirty="0"/>
              <a:t>Separation, </a:t>
            </a:r>
            <a:r>
              <a:rPr lang="en-US" altLang="en-US" b="1" i="1" dirty="0"/>
              <a:t>d         </a:t>
            </a:r>
            <a:r>
              <a:rPr lang="sv-SE" altLang="en-US" b="1" dirty="0"/>
              <a:t>Ratio, </a:t>
            </a:r>
            <a:r>
              <a:rPr lang="sv-SE" altLang="en-US" b="1" i="1" dirty="0"/>
              <a:t>M</a:t>
            </a:r>
            <a:r>
              <a:rPr lang="sv-SE" altLang="en-US" b="1" i="0" dirty="0"/>
              <a:t>/</a:t>
            </a:r>
            <a:r>
              <a:rPr lang="sv-SE" altLang="en-US" b="1" i="1" dirty="0"/>
              <a:t>d</a:t>
            </a:r>
            <a:r>
              <a:rPr lang="sv-SE" altLang="en-US" b="1" dirty="0"/>
              <a:t>²</a:t>
            </a:r>
            <a:endParaRPr lang="en-US" altLang="en-US" b="1" dirty="0"/>
          </a:p>
          <a:p>
            <a:r>
              <a:rPr lang="en-US" altLang="en-US" b="1" dirty="0"/>
              <a:t>               (10</a:t>
            </a:r>
            <a:r>
              <a:rPr lang="en-US" altLang="en-US" b="1" baseline="30000" dirty="0"/>
              <a:t>21</a:t>
            </a:r>
            <a:r>
              <a:rPr lang="en-US" altLang="en-US" b="1" dirty="0"/>
              <a:t> kg)          (10</a:t>
            </a:r>
            <a:r>
              <a:rPr lang="en-US" altLang="en-US" b="1" baseline="30000" dirty="0"/>
              <a:t>3</a:t>
            </a:r>
            <a:r>
              <a:rPr lang="en-US" altLang="en-US" b="1" dirty="0"/>
              <a:t> km) </a:t>
            </a:r>
            <a:r>
              <a:rPr lang="sv-SE" altLang="en-US" b="1" dirty="0"/>
              <a:t>          (10</a:t>
            </a:r>
            <a:r>
              <a:rPr lang="sv-SE" altLang="en-US" b="1" baseline="30000" dirty="0"/>
              <a:t>12</a:t>
            </a:r>
            <a:r>
              <a:rPr lang="sv-SE" altLang="en-US" b="1" dirty="0"/>
              <a:t> kg/km²)</a:t>
            </a:r>
          </a:p>
          <a:p>
            <a:endParaRPr lang="sv-SE" altLang="en-US" b="1" dirty="0"/>
          </a:p>
          <a:p>
            <a:r>
              <a:rPr lang="en-US" altLang="en-US" dirty="0"/>
              <a:t>Earth          6,000                  6.4                     150,000</a:t>
            </a:r>
          </a:p>
          <a:p>
            <a:r>
              <a:rPr lang="en-US" altLang="en-US" dirty="0"/>
              <a:t>Moon           74                    400                         0.5</a:t>
            </a:r>
          </a:p>
          <a:p>
            <a:r>
              <a:rPr lang="en-US" altLang="en-US" dirty="0"/>
              <a:t>Sun            2×10</a:t>
            </a:r>
            <a:r>
              <a:rPr lang="en-US" altLang="en-US" baseline="30000" dirty="0"/>
              <a:t>9</a:t>
            </a:r>
            <a:r>
              <a:rPr lang="en-US" altLang="en-US" dirty="0"/>
              <a:t>              150,000                     90</a:t>
            </a:r>
          </a:p>
          <a:p>
            <a:endParaRPr lang="en-US" altLang="en-US" dirty="0"/>
          </a:p>
          <a:p>
            <a:r>
              <a:rPr lang="en-US" altLang="en-US" dirty="0"/>
              <a:t>Thus, as reasoned above, the Earth exerts the strongest force, the Sun is next, and the Moon is smallest. Further, the Sun exerts a force almost 200 times as strong as that of the Moon.</a:t>
            </a:r>
          </a:p>
          <a:p>
            <a:endParaRPr lang="en-US" altLang="en-US" dirty="0"/>
          </a:p>
          <a:p>
            <a:r>
              <a:rPr lang="en-US" altLang="en-US" dirty="0"/>
              <a:t>We can also compute </a:t>
            </a:r>
            <a:r>
              <a:rPr lang="en-US" altLang="en-US" i="1" dirty="0"/>
              <a:t>g</a:t>
            </a:r>
            <a:r>
              <a:rPr lang="en-US" altLang="en-US" dirty="0"/>
              <a:t> due to each celestial body. Due to the Earth, it is about 10 N/kg. Due to the Sun, it is equal to the acceleration of the Earth relative to the Sun, or about 6 </a:t>
            </a:r>
            <a:r>
              <a:rPr lang="en-US" altLang="en-US" dirty="0" err="1"/>
              <a:t>mN</a:t>
            </a:r>
            <a:r>
              <a:rPr lang="en-US" altLang="en-US" dirty="0"/>
              <a:t>/kg (i.e., 0.006 N/kg). Due to the Moon, it is equal to about 30 µN/kg (3×10</a:t>
            </a:r>
            <a:r>
              <a:rPr lang="en-US" altLang="en-US" baseline="30000" dirty="0"/>
              <a:t>–5</a:t>
            </a:r>
            <a:r>
              <a:rPr lang="en-US" altLang="en-US" dirty="0"/>
              <a:t> N/kg), which can be deduced from its acceleration relative to the Earth multiplied by the ratio of the two masses (1:81). Of course, we can also use </a:t>
            </a:r>
            <a:r>
              <a:rPr lang="en-US" altLang="en-US" i="1" dirty="0"/>
              <a:t>g</a:t>
            </a:r>
            <a:r>
              <a:rPr lang="en-US" altLang="en-US" dirty="0"/>
              <a:t> = </a:t>
            </a:r>
            <a:r>
              <a:rPr lang="en-US" altLang="en-US" i="1" dirty="0"/>
              <a:t>GM/</a:t>
            </a:r>
            <a:r>
              <a:rPr lang="en-US" altLang="en-US" i="1" dirty="0" err="1"/>
              <a:t>d</a:t>
            </a:r>
            <a:r>
              <a:rPr lang="en-US" altLang="en-US" dirty="0" err="1"/>
              <a:t>²</a:t>
            </a:r>
            <a:r>
              <a:rPr lang="en-US" altLang="en-US" dirty="0"/>
              <a:t>, but it is noteworthy to discover than we do not need </a:t>
            </a:r>
            <a:r>
              <a:rPr lang="en-US" altLang="en-US" i="1" dirty="0"/>
              <a:t>G</a:t>
            </a:r>
            <a:r>
              <a:rPr lang="en-US" altLang="en-US" dirty="0"/>
              <a:t> to determine these values of </a:t>
            </a:r>
            <a:r>
              <a:rPr lang="en-US" altLang="en-US" i="1" dirty="0"/>
              <a:t>g</a:t>
            </a:r>
            <a:r>
              <a:rPr lang="en-US" altLang="en-US" dirty="0"/>
              <a:t>.</a:t>
            </a:r>
          </a:p>
          <a:p>
            <a:pPr marL="0" marR="0" indent="0" algn="l" defTabSz="457200" rtl="0" eaLnBrk="1" fontAlgn="auto" latinLnBrk="0" hangingPunct="1">
              <a:lnSpc>
                <a:spcPct val="100000"/>
              </a:lnSpc>
              <a:spcBef>
                <a:spcPts val="0"/>
              </a:spcBef>
              <a:spcAft>
                <a:spcPts val="0"/>
              </a:spcAft>
              <a:buClrTx/>
              <a:buSzTx/>
              <a:buFontTx/>
              <a:buNone/>
              <a:tabLst/>
              <a:defRPr/>
            </a:pPr>
            <a:endParaRPr lang="pl-PL" altLang="en-US" sz="1200" dirty="0"/>
          </a:p>
          <a:p>
            <a:pPr marL="0" marR="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 </a:t>
            </a:r>
            <a:endParaRPr lang="en-US" altLang="en-US" dirty="0"/>
          </a:p>
          <a:p>
            <a:pPr marL="0" marR="0" indent="0" algn="l" defTabSz="457200" rtl="0" eaLnBrk="1" fontAlgn="auto" latinLnBrk="0" hangingPunct="1">
              <a:lnSpc>
                <a:spcPct val="100000"/>
              </a:lnSpc>
              <a:spcBef>
                <a:spcPts val="0"/>
              </a:spcBef>
              <a:spcAft>
                <a:spcPts val="0"/>
              </a:spcAft>
              <a:buClrTx/>
              <a:buSzTx/>
              <a:buFontTx/>
              <a:buNone/>
              <a:tabLst/>
              <a:defRPr/>
            </a:pPr>
            <a:r>
              <a:rPr lang="en-US" altLang="en-US" dirty="0"/>
              <a:t>Source: UMass Assessing to Learn</a:t>
            </a:r>
          </a:p>
          <a:p>
            <a:endParaRPr lang="en-US"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6E7E7F27-47DB-D94D-995F-E3088F8069A6}" type="slidenum">
              <a:rPr lang="en-US" smtClean="0"/>
              <a:t>78</a:t>
            </a:fld>
            <a:endParaRPr lang="en-US"/>
          </a:p>
        </p:txBody>
      </p:sp>
    </p:spTree>
    <p:extLst>
      <p:ext uri="{BB962C8B-B14F-4D97-AF65-F5344CB8AC3E}">
        <p14:creationId xmlns:p14="http://schemas.microsoft.com/office/powerpoint/2010/main" val="111147340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Think for a minute or two, check with a classmate, and be ready to share your answer and justify it in about 4 minutes.</a:t>
            </a:r>
          </a:p>
          <a:p>
            <a:endParaRPr lang="is-IS" sz="1200" b="1"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b="1" dirty="0"/>
              <a:t>Answer: </a:t>
            </a:r>
            <a:r>
              <a:rPr lang="en-US" altLang="en-US" sz="1200" dirty="0"/>
              <a:t>Object a.</a:t>
            </a:r>
          </a:p>
          <a:p>
            <a:pPr marL="0" marR="0" indent="0" algn="l" defTabSz="457200" rtl="0" eaLnBrk="1" fontAlgn="auto" latinLnBrk="0" hangingPunct="1">
              <a:lnSpc>
                <a:spcPct val="100000"/>
              </a:lnSpc>
              <a:spcBef>
                <a:spcPts val="0"/>
              </a:spcBef>
              <a:spcAft>
                <a:spcPts val="0"/>
              </a:spcAft>
              <a:buClrTx/>
              <a:buSzTx/>
              <a:buFontTx/>
              <a:buNone/>
              <a:tabLst/>
              <a:defRPr/>
            </a:pPr>
            <a:endParaRPr lang="pl-PL" altLang="en-US" sz="1200" dirty="0"/>
          </a:p>
          <a:p>
            <a:r>
              <a:rPr lang="en-US" altLang="en-US" sz="1200" b="1" dirty="0">
                <a:solidFill>
                  <a:schemeClr val="tx1"/>
                </a:solidFill>
              </a:rPr>
              <a:t>Question </a:t>
            </a:r>
            <a:r>
              <a:rPr lang="en-US" altLang="en-US" sz="1200" b="1" dirty="0" err="1">
                <a:solidFill>
                  <a:schemeClr val="tx1"/>
                </a:solidFill>
              </a:rPr>
              <a:t>F1.02a</a:t>
            </a:r>
            <a:endParaRPr lang="en-US" altLang="en-US" sz="1200" b="1" dirty="0">
              <a:solidFill>
                <a:schemeClr val="tx1"/>
              </a:solidFill>
            </a:endParaRPr>
          </a:p>
          <a:p>
            <a:endParaRPr lang="en-US" altLang="en-US" sz="1200" b="1" dirty="0">
              <a:solidFill>
                <a:schemeClr val="tx1"/>
              </a:solidFill>
            </a:endParaRPr>
          </a:p>
          <a:p>
            <a:r>
              <a:rPr lang="en-US" altLang="en-US" b="1" i="1" dirty="0"/>
              <a:t>Commentary</a:t>
            </a:r>
          </a:p>
          <a:p>
            <a:r>
              <a:rPr lang="en-US" altLang="en-US" b="1" dirty="0"/>
              <a:t>Purpose:</a:t>
            </a:r>
            <a:r>
              <a:rPr lang="en-US" altLang="en-US" dirty="0"/>
              <a:t> To extend work and energy ideas to a situation requiring universal gravitation, and to sensitize you to the danger of applying remembered results to new situations without resorting to general principles.</a:t>
            </a:r>
          </a:p>
          <a:p>
            <a:endParaRPr lang="en-US" altLang="en-US" b="1" dirty="0"/>
          </a:p>
          <a:p>
            <a:r>
              <a:rPr lang="en-US" altLang="en-US" b="1" dirty="0"/>
              <a:t>Discussion:</a:t>
            </a:r>
            <a:r>
              <a:rPr lang="en-US" altLang="en-US" dirty="0"/>
              <a:t> </a:t>
            </a:r>
          </a:p>
          <a:p>
            <a:r>
              <a:rPr lang="en-US" altLang="en-US" dirty="0"/>
              <a:t>In a uniform gravitational field ("local gravity approximation"), two objects that fall the same distance from rest will have the same final speed, regardless of any difference in their starting heights. In this problem, however, the distances are comparable to the size of the Earth, so the gravitational field is far from uniform. (The question's wording does not explicitly state this, but the diagram implies it.)</a:t>
            </a:r>
          </a:p>
          <a:p>
            <a:endParaRPr lang="en-US" altLang="en-US" dirty="0"/>
          </a:p>
          <a:p>
            <a:r>
              <a:rPr lang="en-US" altLang="en-US" dirty="0"/>
              <a:t>You can try to argue for an answer based on Newton's law of universal gravitation (noting that the gravitational force is weaker for objects farther away), Newton's second law, and kinematics, but this tends to be confusing. Object b is farther away, so it experiences a weaker force; however, it falls for a longer time to cover the same distance, so it has more time to accelerate due to that force. Determining anything definitive about the final speed requires careful calculation.</a:t>
            </a:r>
          </a:p>
          <a:p>
            <a:endParaRPr lang="en-US" altLang="en-US" dirty="0"/>
          </a:p>
          <a:p>
            <a:r>
              <a:rPr lang="en-US" altLang="en-US" dirty="0"/>
              <a:t>As usual when talking about distances and speeds but not times, energy ideas are easiest to use. In this case, you must recognize that total mechanical energy is conserved since all acting forces are conservative; therefore, whichever object loses the most gravitational potential energy as it falls a distance of </a:t>
            </a:r>
            <a:r>
              <a:rPr lang="en-US" altLang="en-US" i="1" dirty="0"/>
              <a:t>R</a:t>
            </a:r>
            <a:r>
              <a:rPr lang="en-US" altLang="en-US" dirty="0"/>
              <a:t>/2 will gain the most kinetic energy and thus have the greatest final speed.</a:t>
            </a:r>
          </a:p>
          <a:p>
            <a:r>
              <a:rPr lang="en-US" altLang="en-US" dirty="0"/>
              <a:t>The trick is that for universal gravitation, an object's gravitational potential energy is zero at infinity and </a:t>
            </a:r>
            <a:r>
              <a:rPr lang="en-US" altLang="en-US" i="1" dirty="0"/>
              <a:t>increasingly negative</a:t>
            </a:r>
            <a:r>
              <a:rPr lang="en-US" altLang="en-US" dirty="0"/>
              <a:t> as the object gets closer to the Earth. Furthermore, the potential energy goes as one over the distance (from the center of the Earth), so that a given change in distance causes a greater change in potential energy closer to the source compared to far away. (This is clearer if you sketch a plot of 1/</a:t>
            </a:r>
            <a:r>
              <a:rPr lang="en-US" altLang="en-US" i="1" dirty="0"/>
              <a:t>r</a:t>
            </a:r>
            <a:r>
              <a:rPr lang="en-US" altLang="en-US" dirty="0"/>
              <a:t>.) Given this, object a will lose more potential energy falling a distance </a:t>
            </a:r>
            <a:r>
              <a:rPr lang="en-US" altLang="en-US" i="1" dirty="0"/>
              <a:t>R</a:t>
            </a:r>
            <a:r>
              <a:rPr lang="en-US" altLang="en-US" dirty="0"/>
              <a:t>/2 than will object b; both have a potential energy that starts negative and gets more negative, but a has the larger change. Thus, a will gain more kinetic energy and have the larger final speed, so (a) is the best answer.</a:t>
            </a:r>
          </a:p>
          <a:p>
            <a:endParaRPr lang="en-US" altLang="en-US" b="1" dirty="0"/>
          </a:p>
          <a:p>
            <a:r>
              <a:rPr lang="en-US" altLang="en-US" b="1" dirty="0"/>
              <a:t>Key Points:</a:t>
            </a:r>
            <a:endParaRPr lang="en-US" altLang="en-US" dirty="0"/>
          </a:p>
          <a:p>
            <a:pPr marL="171450" indent="-171450">
              <a:buFont typeface="Arial" panose="020B0604020202020204" pitchFamily="34" charset="0"/>
              <a:buChar char="•"/>
            </a:pPr>
            <a:r>
              <a:rPr lang="en-US" altLang="en-US" dirty="0"/>
              <a:t>Know what assumptions (like "local gravity") are involved in any physics principles, laws, rules, derived results, etc. that you learn, and be on the lookout for situations that violate those assumptions. </a:t>
            </a:r>
          </a:p>
          <a:p>
            <a:pPr marL="171450" indent="-171450">
              <a:buFont typeface="Arial" panose="020B0604020202020204" pitchFamily="34" charset="0"/>
              <a:buChar char="•"/>
            </a:pPr>
            <a:r>
              <a:rPr lang="en-US" altLang="en-US" dirty="0"/>
              <a:t>Be careful about using derived results like "objects that fall the same distance from rest end up with the same speed, regardless of how high they start" as if they were general truths. Trust general principles like the work-energy theorem, not specific rules that may depend on the details of a situation. </a:t>
            </a:r>
          </a:p>
          <a:p>
            <a:pPr marL="171450" indent="-171450">
              <a:buFont typeface="Arial" panose="020B0604020202020204" pitchFamily="34" charset="0"/>
              <a:buChar char="•"/>
            </a:pPr>
            <a:r>
              <a:rPr lang="en-US" altLang="en-US" dirty="0"/>
              <a:t>Energy ideas are usually more useful than forces and kinematics when reasoning about forces, distances, and speeds (but not times). </a:t>
            </a:r>
          </a:p>
          <a:p>
            <a:pPr marL="171450" indent="-171450">
              <a:buFont typeface="Arial" panose="020B0604020202020204" pitchFamily="34" charset="0"/>
              <a:buChar char="•"/>
            </a:pPr>
            <a:r>
              <a:rPr lang="en-US" altLang="en-US" dirty="0"/>
              <a:t>It is traditional to choose </a:t>
            </a:r>
            <a:r>
              <a:rPr lang="en-US" altLang="en-US" i="1" dirty="0"/>
              <a:t>r</a:t>
            </a:r>
            <a:r>
              <a:rPr lang="en-US" altLang="en-US" dirty="0"/>
              <a:t> = 0 as the reference point at which the gravitational potential is zero. With this convention, potential energy is always </a:t>
            </a:r>
            <a:r>
              <a:rPr lang="en-US" altLang="en-US" i="1" dirty="0"/>
              <a:t>negative</a:t>
            </a:r>
            <a:r>
              <a:rPr lang="en-US" altLang="en-US" dirty="0"/>
              <a:t> for universal gravitation. </a:t>
            </a:r>
          </a:p>
          <a:p>
            <a:endParaRPr lang="en-US" altLang="en-US" b="1" i="1" dirty="0"/>
          </a:p>
          <a:p>
            <a:r>
              <a:rPr lang="en-US" altLang="en-US" b="1" i="1" dirty="0"/>
              <a:t>For Instructors Only</a:t>
            </a:r>
          </a:p>
          <a:p>
            <a:r>
              <a:rPr lang="en-US" altLang="en-US" dirty="0"/>
              <a:t>This is a classic "extend the context" problem: it asks a familiar question in an unfamiliar context, requiring students to extend their understanding of conservation of energy outside the realm of local gravitation.</a:t>
            </a:r>
          </a:p>
          <a:p>
            <a:endParaRPr lang="en-US" altLang="en-US" dirty="0"/>
          </a:p>
          <a:p>
            <a:r>
              <a:rPr lang="en-US" altLang="en-US" dirty="0"/>
              <a:t>The problem may be considered ambiguous because its wording does not state that </a:t>
            </a:r>
            <a:r>
              <a:rPr lang="en-US" altLang="en-US" i="1" dirty="0"/>
              <a:t>R</a:t>
            </a:r>
            <a:r>
              <a:rPr lang="en-US" altLang="en-US" dirty="0"/>
              <a:t> is significant compared to the size of the Earth, and therefore that the local gravity approximation is inappropriate. However, the diagram shows a spherical Earth and clearly implies it. In addition, one might suspect that the choice of "</a:t>
            </a:r>
            <a:r>
              <a:rPr lang="en-US" altLang="en-US" i="1" dirty="0"/>
              <a:t>R</a:t>
            </a:r>
            <a:r>
              <a:rPr lang="en-US" altLang="en-US" dirty="0"/>
              <a:t>" as the distance variable is meant to signify the radius of the spherical Earth. This "ambiguity" is not a weakness of the question, but rather a strength: it provides the opportunity to sensitize students to the assumptions they may make. If some students fail to recognize the figure's implication, the instructor should engage students in a brief discussion about problem-solving strategy and exhort students to "use all the information available in a problem, including figures and variable names." Ambiguity in a question is often an asset rather than a liability.</a:t>
            </a:r>
          </a:p>
          <a:p>
            <a:endParaRPr lang="en-US" altLang="en-US" dirty="0"/>
          </a:p>
          <a:p>
            <a:r>
              <a:rPr lang="en-US" altLang="en-US" dirty="0"/>
              <a:t>This is a good problem for challenging students to reason qualitatively using tools like ratios and sketched graphs, rather than pulling out equations. One can go a long way here with a simple 1/</a:t>
            </a:r>
            <a:r>
              <a:rPr lang="en-US" altLang="en-US" i="1" dirty="0"/>
              <a:t>r</a:t>
            </a:r>
            <a:r>
              <a:rPr lang="en-US" altLang="en-US" dirty="0"/>
              <a:t> sketch for gravitational potential energy, indicating how the change in ordinate for a given change in abscissa varies at different points on the graph. One can build additional links by reasoning from the area under a force vs. position graph, and relating the work done to the change in kinetic energy.</a:t>
            </a:r>
          </a:p>
          <a:p>
            <a:endParaRPr lang="en-US" altLang="en-US" dirty="0"/>
          </a:p>
          <a:p>
            <a:r>
              <a:rPr lang="en-US" altLang="en-US" dirty="0"/>
              <a:t>Question </a:t>
            </a:r>
            <a:r>
              <a:rPr lang="en-US" altLang="en-US" dirty="0" err="1"/>
              <a:t>F1.02b</a:t>
            </a:r>
            <a:r>
              <a:rPr lang="en-US" altLang="en-US" dirty="0"/>
              <a:t> continues the exploration of negative potential and total energy in this situation, so the instructor need not fully resolve confusion about that here.</a:t>
            </a:r>
          </a:p>
          <a:p>
            <a:pPr marL="0" marR="0" indent="0" algn="l" defTabSz="457200" rtl="0" eaLnBrk="1" fontAlgn="auto" latinLnBrk="0" hangingPunct="1">
              <a:lnSpc>
                <a:spcPct val="100000"/>
              </a:lnSpc>
              <a:spcBef>
                <a:spcPts val="0"/>
              </a:spcBef>
              <a:spcAft>
                <a:spcPts val="0"/>
              </a:spcAft>
              <a:buClrTx/>
              <a:buSzTx/>
              <a:buFontTx/>
              <a:buNone/>
              <a:tabLst/>
              <a:defRPr/>
            </a:pPr>
            <a:endParaRPr lang="en-US" altLang="en-US" dirty="0"/>
          </a:p>
          <a:p>
            <a:pPr marL="0" marR="0" indent="0" algn="l" defTabSz="457200" rtl="0" eaLnBrk="1" fontAlgn="auto" latinLnBrk="0" hangingPunct="1">
              <a:lnSpc>
                <a:spcPct val="100000"/>
              </a:lnSpc>
              <a:spcBef>
                <a:spcPts val="0"/>
              </a:spcBef>
              <a:spcAft>
                <a:spcPts val="0"/>
              </a:spcAft>
              <a:buClrTx/>
              <a:buSzTx/>
              <a:buFontTx/>
              <a:buNone/>
              <a:tabLst/>
              <a:defRPr/>
            </a:pPr>
            <a:endParaRPr lang="en-US" altLang="en-US" dirty="0"/>
          </a:p>
          <a:p>
            <a:pPr marL="0" marR="0" indent="0" algn="l" defTabSz="457200" rtl="0" eaLnBrk="1" fontAlgn="auto" latinLnBrk="0" hangingPunct="1">
              <a:lnSpc>
                <a:spcPct val="100000"/>
              </a:lnSpc>
              <a:spcBef>
                <a:spcPts val="0"/>
              </a:spcBef>
              <a:spcAft>
                <a:spcPts val="0"/>
              </a:spcAft>
              <a:buClrTx/>
              <a:buSzTx/>
              <a:buFontTx/>
              <a:buNone/>
              <a:tabLst/>
              <a:defRPr/>
            </a:pPr>
            <a:r>
              <a:rPr lang="en-US" altLang="en-US" dirty="0"/>
              <a:t>Source: UMass Assessing to Learn</a:t>
            </a:r>
          </a:p>
          <a:p>
            <a:endParaRPr lang="en-US"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6E7E7F27-47DB-D94D-995F-E3088F8069A6}" type="slidenum">
              <a:rPr lang="en-US" smtClean="0"/>
              <a:t>79</a:t>
            </a:fld>
            <a:endParaRPr lang="en-US"/>
          </a:p>
        </p:txBody>
      </p:sp>
    </p:spTree>
    <p:extLst>
      <p:ext uri="{BB962C8B-B14F-4D97-AF65-F5344CB8AC3E}">
        <p14:creationId xmlns:p14="http://schemas.microsoft.com/office/powerpoint/2010/main" val="335553082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Take a couple of minutes to think about this, discuss it with a neighbor, and then we’ll all talk about it.</a:t>
            </a:r>
          </a:p>
          <a:p>
            <a:endParaRPr lang="is-IS" sz="1200" b="1"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b="1" dirty="0"/>
              <a:t>Answer: </a:t>
            </a:r>
            <a:r>
              <a:rPr lang="en-US" altLang="en-US" sz="1200" dirty="0"/>
              <a:t>Object b</a:t>
            </a:r>
          </a:p>
          <a:p>
            <a:pPr marL="0" marR="0" indent="0" algn="l" defTabSz="457200" rtl="0" eaLnBrk="1" fontAlgn="auto" latinLnBrk="0" hangingPunct="1">
              <a:lnSpc>
                <a:spcPct val="100000"/>
              </a:lnSpc>
              <a:spcBef>
                <a:spcPts val="0"/>
              </a:spcBef>
              <a:spcAft>
                <a:spcPts val="0"/>
              </a:spcAft>
              <a:buClrTx/>
              <a:buSzTx/>
              <a:buFontTx/>
              <a:buNone/>
              <a:tabLst/>
              <a:defRPr/>
            </a:pPr>
            <a:endParaRPr lang="pl-PL" altLang="en-US" sz="1200" dirty="0"/>
          </a:p>
          <a:p>
            <a:r>
              <a:rPr lang="en-US" altLang="en-US" sz="1200" b="1" dirty="0">
                <a:solidFill>
                  <a:schemeClr val="tx1"/>
                </a:solidFill>
              </a:rPr>
              <a:t>Question </a:t>
            </a:r>
            <a:r>
              <a:rPr lang="en-US" altLang="en-US" sz="1200" b="1" dirty="0" err="1">
                <a:solidFill>
                  <a:schemeClr val="tx1"/>
                </a:solidFill>
              </a:rPr>
              <a:t>F1.02b</a:t>
            </a:r>
            <a:endParaRPr lang="en-US" altLang="en-US" sz="1200" b="1" dirty="0">
              <a:solidFill>
                <a:schemeClr val="tx1"/>
              </a:solidFill>
            </a:endParaRPr>
          </a:p>
          <a:p>
            <a:br>
              <a:rPr lang="en-US" altLang="en-US" sz="1200" b="1" dirty="0">
                <a:solidFill>
                  <a:schemeClr val="tx1"/>
                </a:solidFill>
              </a:rPr>
            </a:br>
            <a:r>
              <a:rPr lang="en-US" altLang="en-US" b="1" i="1" dirty="0"/>
              <a:t>Commentary</a:t>
            </a:r>
          </a:p>
          <a:p>
            <a:r>
              <a:rPr lang="en-US" altLang="en-US" b="1" dirty="0"/>
              <a:t>Purpose:</a:t>
            </a:r>
            <a:r>
              <a:rPr lang="en-US" altLang="en-US" dirty="0"/>
              <a:t> To encounter and resolve the confusion that commonly surrounds negative potential energies in universal gravitation.</a:t>
            </a:r>
          </a:p>
          <a:p>
            <a:endParaRPr lang="en-US" altLang="en-US" b="1" dirty="0"/>
          </a:p>
          <a:p>
            <a:r>
              <a:rPr lang="en-US" altLang="en-US" b="1" dirty="0"/>
              <a:t>Discussion:</a:t>
            </a:r>
            <a:r>
              <a:rPr lang="en-US" altLang="en-US" dirty="0"/>
              <a:t> </a:t>
            </a:r>
          </a:p>
          <a:p>
            <a:r>
              <a:rPr lang="en-US" altLang="en-US" dirty="0"/>
              <a:t>Because no dissipative forces act in this problem, total mechanical energy is conserved. Therefore, whichever object begins with the larger total energy will have the larger total energy at the end. (Note that the problem asks for the larger energy, </a:t>
            </a:r>
            <a:r>
              <a:rPr lang="en-US" altLang="en-US" b="1" dirty="0"/>
              <a:t>not</a:t>
            </a:r>
            <a:r>
              <a:rPr lang="en-US" altLang="en-US" dirty="0"/>
              <a:t> for the larger </a:t>
            </a:r>
            <a:r>
              <a:rPr lang="en-US" altLang="en-US" i="1" dirty="0"/>
              <a:t>kinetic</a:t>
            </a:r>
            <a:r>
              <a:rPr lang="en-US" altLang="en-US" dirty="0"/>
              <a:t> energy.)</a:t>
            </a:r>
          </a:p>
          <a:p>
            <a:endParaRPr lang="en-US" altLang="en-US" dirty="0"/>
          </a:p>
          <a:p>
            <a:r>
              <a:rPr lang="en-US" altLang="en-US" dirty="0"/>
              <a:t>Since both objects are initially at rest and thus have no kinetic energy, the one with the larger gravitational potential energy has the larger total energy. Note that gravitational potential energy is always negative, and gets more negative as an object gets closer to the Earth. Thus, object b has the greater (less negative) potential energy, and the answer must be (2).</a:t>
            </a:r>
          </a:p>
          <a:p>
            <a:endParaRPr lang="en-US" altLang="en-US" b="1" dirty="0"/>
          </a:p>
          <a:p>
            <a:r>
              <a:rPr lang="en-US" altLang="en-US" b="1" dirty="0"/>
              <a:t>Key Points:</a:t>
            </a:r>
            <a:endParaRPr lang="en-US" altLang="en-US" dirty="0"/>
          </a:p>
          <a:p>
            <a:pPr marL="171450" indent="-171450">
              <a:buFont typeface="Arial" panose="020B0604020202020204" pitchFamily="34" charset="0"/>
              <a:buChar char="•"/>
            </a:pPr>
            <a:r>
              <a:rPr lang="en-US" altLang="en-US" dirty="0"/>
              <a:t>A number can be greater than another number even if it is closer to zero: if both are negative, the "less negative" number is the larger one. </a:t>
            </a:r>
          </a:p>
          <a:p>
            <a:pPr marL="171450" indent="-171450">
              <a:buFont typeface="Arial" panose="020B0604020202020204" pitchFamily="34" charset="0"/>
              <a:buChar char="•"/>
            </a:pPr>
            <a:r>
              <a:rPr lang="en-US" altLang="en-US" dirty="0"/>
              <a:t>The total mechanical energy of a system can be negative. </a:t>
            </a:r>
          </a:p>
          <a:p>
            <a:pPr marL="171450" indent="-171450">
              <a:buFont typeface="Arial" panose="020B0604020202020204" pitchFamily="34" charset="0"/>
              <a:buChar char="•"/>
            </a:pPr>
            <a:r>
              <a:rPr lang="en-US" altLang="en-US" dirty="0"/>
              <a:t>When a question refers to "energy", be careful not to interpret that as the wrong kind of energy (kinetic, potential, or total mechanical). </a:t>
            </a:r>
          </a:p>
          <a:p>
            <a:pPr marL="171450" indent="-171450">
              <a:buFont typeface="Arial" panose="020B0604020202020204" pitchFamily="34" charset="0"/>
              <a:buChar char="•"/>
            </a:pPr>
            <a:r>
              <a:rPr lang="en-US" altLang="en-US" dirty="0"/>
              <a:t>When a system conserves mechanical energy, you can solve for it at the easiest point in time (e.g., the initial condition) even when the problem asks about it at a different time (e.g., the final condition). </a:t>
            </a:r>
          </a:p>
          <a:p>
            <a:endParaRPr lang="en-US" altLang="en-US" b="1" i="1" dirty="0"/>
          </a:p>
          <a:p>
            <a:r>
              <a:rPr lang="en-US" altLang="en-US" b="1" i="1" dirty="0"/>
              <a:t>For Instructors Only</a:t>
            </a:r>
          </a:p>
          <a:p>
            <a:r>
              <a:rPr lang="en-US" altLang="en-US" dirty="0"/>
              <a:t>This question builds upon Question </a:t>
            </a:r>
            <a:r>
              <a:rPr lang="en-US" altLang="en-US" dirty="0" err="1"/>
              <a:t>F1.02a</a:t>
            </a:r>
            <a:r>
              <a:rPr lang="en-US" altLang="en-US" dirty="0"/>
              <a:t>, and is intended to follow it. Question </a:t>
            </a:r>
            <a:r>
              <a:rPr lang="en-US" altLang="en-US" dirty="0" err="1"/>
              <a:t>F1.02a</a:t>
            </a:r>
            <a:r>
              <a:rPr lang="en-US" altLang="en-US" dirty="0"/>
              <a:t> should be presented and discussed to satisfaction before this one is presented.</a:t>
            </a:r>
          </a:p>
          <a:p>
            <a:endParaRPr lang="en-US" altLang="en-US" dirty="0"/>
          </a:p>
          <a:p>
            <a:endParaRPr lang="en-US" altLang="en-US" dirty="0"/>
          </a:p>
          <a:p>
            <a:pPr marL="0" marR="0" indent="0" algn="l" defTabSz="457200" rtl="0" eaLnBrk="1" fontAlgn="auto" latinLnBrk="0" hangingPunct="1">
              <a:lnSpc>
                <a:spcPct val="100000"/>
              </a:lnSpc>
              <a:spcBef>
                <a:spcPts val="0"/>
              </a:spcBef>
              <a:spcAft>
                <a:spcPts val="0"/>
              </a:spcAft>
              <a:buClrTx/>
              <a:buSzTx/>
              <a:buFontTx/>
              <a:buNone/>
              <a:tabLst/>
              <a:defRPr/>
            </a:pPr>
            <a:endParaRPr lang="en-US" altLang="en-US" dirty="0"/>
          </a:p>
          <a:p>
            <a:pPr marL="0" marR="0" indent="0" algn="l" defTabSz="457200" rtl="0" eaLnBrk="1" fontAlgn="auto" latinLnBrk="0" hangingPunct="1">
              <a:lnSpc>
                <a:spcPct val="100000"/>
              </a:lnSpc>
              <a:spcBef>
                <a:spcPts val="0"/>
              </a:spcBef>
              <a:spcAft>
                <a:spcPts val="0"/>
              </a:spcAft>
              <a:buClrTx/>
              <a:buSzTx/>
              <a:buFontTx/>
              <a:buNone/>
              <a:tabLst/>
              <a:defRPr/>
            </a:pPr>
            <a:r>
              <a:rPr lang="en-US" altLang="en-US" dirty="0"/>
              <a:t>Source: UMass Assessing to Learn</a:t>
            </a:r>
          </a:p>
          <a:p>
            <a:endParaRPr lang="en-US"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6E7E7F27-47DB-D94D-995F-E3088F8069A6}" type="slidenum">
              <a:rPr lang="en-US" smtClean="0"/>
              <a:t>80</a:t>
            </a:fld>
            <a:endParaRPr lang="en-US"/>
          </a:p>
        </p:txBody>
      </p:sp>
    </p:spTree>
    <p:extLst>
      <p:ext uri="{BB962C8B-B14F-4D97-AF65-F5344CB8AC3E}">
        <p14:creationId xmlns:p14="http://schemas.microsoft.com/office/powerpoint/2010/main" val="9391320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In this figure, as a point on the rotating disc moves from Ⓐ to Ⓑ in a time </a:t>
            </a:r>
            <a:r>
              <a:rPr lang="en-US" sz="1200" kern="1200" dirty="0">
                <a:solidFill>
                  <a:schemeClr val="tx1"/>
                </a:solidFill>
                <a:effectLst/>
                <a:latin typeface="+mn-lt"/>
                <a:ea typeface="+mn-ea"/>
                <a:cs typeface="+mn-cs"/>
                <a:sym typeface="Symbol" panose="05050102010706020507" pitchFamily="18" charset="2"/>
              </a:rPr>
              <a:t></a:t>
            </a:r>
            <a:r>
              <a:rPr lang="en-US" sz="1200" i="1" kern="1200" dirty="0">
                <a:solidFill>
                  <a:schemeClr val="tx1"/>
                </a:solidFill>
                <a:effectLst/>
                <a:latin typeface="+mn-lt"/>
                <a:ea typeface="+mn-ea"/>
                <a:cs typeface="+mn-cs"/>
              </a:rPr>
              <a:t>t</a:t>
            </a:r>
            <a:r>
              <a:rPr lang="en-US" sz="1200" kern="1200" dirty="0">
                <a:solidFill>
                  <a:schemeClr val="tx1"/>
                </a:solidFill>
                <a:effectLst/>
                <a:latin typeface="+mn-lt"/>
                <a:ea typeface="+mn-ea"/>
                <a:cs typeface="+mn-cs"/>
              </a:rPr>
              <a:t>, it starts at an angle </a:t>
            </a:r>
            <a:r>
              <a:rPr lang="en-US" sz="1200" kern="1200" dirty="0">
                <a:solidFill>
                  <a:schemeClr val="tx1"/>
                </a:solidFill>
                <a:effectLst/>
                <a:latin typeface="+mn-lt"/>
                <a:ea typeface="+mn-ea"/>
                <a:cs typeface="+mn-cs"/>
                <a:sym typeface="Symbol" panose="05050102010706020507" pitchFamily="18" charset="2"/>
              </a:rPr>
              <a:t></a:t>
            </a:r>
            <a:r>
              <a:rPr lang="en-US" sz="1200" i="1" kern="1200" baseline="-25000" dirty="0" err="1">
                <a:solidFill>
                  <a:schemeClr val="tx1"/>
                </a:solidFill>
                <a:effectLst/>
                <a:latin typeface="+mn-lt"/>
                <a:ea typeface="+mn-ea"/>
                <a:cs typeface="+mn-cs"/>
              </a:rPr>
              <a:t>i</a:t>
            </a:r>
            <a:r>
              <a:rPr lang="en-US" sz="1200" i="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and ends at an angle </a:t>
            </a:r>
            <a:r>
              <a:rPr lang="en-US" sz="1200" kern="1200" dirty="0">
                <a:solidFill>
                  <a:schemeClr val="tx1"/>
                </a:solidFill>
                <a:effectLst/>
                <a:latin typeface="+mn-lt"/>
                <a:ea typeface="+mn-ea"/>
                <a:cs typeface="+mn-cs"/>
                <a:sym typeface="Symbol" panose="05050102010706020507" pitchFamily="18" charset="2"/>
              </a:rPr>
              <a:t></a:t>
            </a:r>
            <a:r>
              <a:rPr lang="en-US" sz="1200" i="1" kern="1200" baseline="-25000" dirty="0">
                <a:solidFill>
                  <a:schemeClr val="tx1"/>
                </a:solidFill>
                <a:effectLst/>
                <a:latin typeface="+mn-lt"/>
                <a:ea typeface="+mn-ea"/>
                <a:cs typeface="+mn-cs"/>
              </a:rPr>
              <a:t>f</a:t>
            </a:r>
            <a:r>
              <a:rPr lang="en-US" sz="1200" kern="1200" dirty="0">
                <a:solidFill>
                  <a:schemeClr val="tx1"/>
                </a:solidFill>
                <a:effectLst/>
                <a:latin typeface="+mn-lt"/>
                <a:ea typeface="+mn-ea"/>
                <a:cs typeface="+mn-cs"/>
              </a:rPr>
              <a:t>. The difference </a:t>
            </a:r>
            <a:r>
              <a:rPr lang="en-US" sz="1200" kern="1200" dirty="0">
                <a:solidFill>
                  <a:schemeClr val="tx1"/>
                </a:solidFill>
                <a:effectLst/>
                <a:latin typeface="+mn-lt"/>
                <a:ea typeface="+mn-ea"/>
                <a:cs typeface="+mn-cs"/>
                <a:sym typeface="Symbol" panose="05050102010706020507" pitchFamily="18" charset="2"/>
              </a:rPr>
              <a:t></a:t>
            </a:r>
            <a:r>
              <a:rPr lang="en-US" sz="1200" i="1" kern="1200" baseline="-25000" dirty="0">
                <a:solidFill>
                  <a:schemeClr val="tx1"/>
                </a:solidFill>
                <a:effectLst/>
                <a:latin typeface="+mn-lt"/>
                <a:ea typeface="+mn-ea"/>
                <a:cs typeface="+mn-cs"/>
              </a:rPr>
              <a:t>f</a:t>
            </a:r>
            <a:r>
              <a:rPr lang="en-US" sz="1200" i="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sym typeface="Symbol" panose="05050102010706020507" pitchFamily="18" charset="2"/>
              </a:rPr>
              <a:t></a:t>
            </a:r>
            <a:r>
              <a:rPr lang="en-US" sz="1200" i="1" kern="1200" baseline="-25000" dirty="0" err="1">
                <a:solidFill>
                  <a:schemeClr val="tx1"/>
                </a:solidFill>
                <a:effectLst/>
                <a:latin typeface="+mn-lt"/>
                <a:ea typeface="+mn-ea"/>
                <a:cs typeface="+mn-cs"/>
              </a:rPr>
              <a:t>i</a:t>
            </a:r>
            <a:r>
              <a:rPr lang="en-US" sz="1200" i="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is called the </a:t>
            </a:r>
            <a:r>
              <a:rPr lang="en-US" sz="1200" b="1" kern="1200" dirty="0">
                <a:solidFill>
                  <a:schemeClr val="tx1"/>
                </a:solidFill>
                <a:effectLst/>
                <a:latin typeface="+mn-lt"/>
                <a:ea typeface="+mn-ea"/>
                <a:cs typeface="+mn-cs"/>
              </a:rPr>
              <a:t>angular displacement. </a:t>
            </a:r>
            <a:r>
              <a:rPr lang="en-US" sz="1200" kern="1200" dirty="0">
                <a:solidFill>
                  <a:schemeClr val="tx1"/>
                </a:solidFill>
                <a:effectLst/>
                <a:latin typeface="+mn-lt"/>
                <a:ea typeface="+mn-ea"/>
                <a:cs typeface="+mn-cs"/>
              </a:rPr>
              <a:t>An object’s angular displacement, </a:t>
            </a:r>
            <a:r>
              <a:rPr lang="en-US" sz="1200" kern="1200" dirty="0">
                <a:solidFill>
                  <a:schemeClr val="tx1"/>
                </a:solidFill>
                <a:effectLst/>
                <a:latin typeface="+mn-lt"/>
                <a:ea typeface="+mn-ea"/>
                <a:cs typeface="+mn-cs"/>
                <a:sym typeface="Symbol" panose="05050102010706020507" pitchFamily="18" charset="2"/>
              </a:rPr>
              <a:t></a:t>
            </a:r>
            <a:r>
              <a:rPr lang="en-US" sz="1200" kern="1200" dirty="0">
                <a:solidFill>
                  <a:schemeClr val="tx1"/>
                </a:solidFill>
                <a:effectLst/>
                <a:latin typeface="+mn-lt"/>
                <a:ea typeface="+mn-ea"/>
                <a:cs typeface="+mn-cs"/>
              </a:rPr>
              <a:t>, is the difference in its final and initial angles.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Let’s work a quick example. [click</a:t>
            </a:r>
            <a:r>
              <a:rPr lang="en-US" sz="1200" kern="1200" baseline="0" dirty="0">
                <a:solidFill>
                  <a:schemeClr val="tx1"/>
                </a:solidFill>
                <a:effectLst/>
                <a:latin typeface="+mn-lt"/>
                <a:ea typeface="+mn-ea"/>
                <a:cs typeface="+mn-cs"/>
              </a:rPr>
              <a:t> to show equations] </a:t>
            </a:r>
            <a:r>
              <a:rPr lang="en-US" sz="1200" kern="1200" dirty="0">
                <a:solidFill>
                  <a:schemeClr val="tx1"/>
                </a:solidFill>
                <a:effectLst/>
                <a:latin typeface="+mn-lt"/>
                <a:ea typeface="+mn-ea"/>
                <a:cs typeface="+mn-cs"/>
              </a:rPr>
              <a:t>If a point on a disc is at </a:t>
            </a:r>
            <a:r>
              <a:rPr lang="en-US" sz="1200" kern="1200" dirty="0">
                <a:solidFill>
                  <a:schemeClr val="tx1"/>
                </a:solidFill>
                <a:effectLst/>
                <a:latin typeface="+mn-lt"/>
                <a:ea typeface="+mn-ea"/>
                <a:cs typeface="+mn-cs"/>
                <a:sym typeface="Symbol" panose="05050102010706020507" pitchFamily="18" charset="2"/>
              </a:rPr>
              <a:t></a:t>
            </a:r>
            <a:r>
              <a:rPr lang="en-US" sz="1200" i="1" kern="1200" baseline="-25000" dirty="0" err="1">
                <a:solidFill>
                  <a:schemeClr val="tx1"/>
                </a:solidFill>
                <a:effectLst/>
                <a:latin typeface="+mn-lt"/>
                <a:ea typeface="+mn-ea"/>
                <a:cs typeface="+mn-cs"/>
              </a:rPr>
              <a:t>i</a:t>
            </a:r>
            <a:r>
              <a:rPr lang="en-US" sz="1200" i="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 4 rad and rotates to angular position </a:t>
            </a:r>
            <a:r>
              <a:rPr lang="en-US" sz="1200" kern="1200" dirty="0">
                <a:solidFill>
                  <a:schemeClr val="tx1"/>
                </a:solidFill>
                <a:effectLst/>
                <a:latin typeface="+mn-lt"/>
                <a:ea typeface="+mn-ea"/>
                <a:cs typeface="+mn-cs"/>
                <a:sym typeface="Symbol" panose="05050102010706020507" pitchFamily="18" charset="2"/>
              </a:rPr>
              <a:t></a:t>
            </a:r>
            <a:r>
              <a:rPr lang="en-US" sz="1200" i="1" kern="1200" baseline="-25000" dirty="0">
                <a:solidFill>
                  <a:schemeClr val="tx1"/>
                </a:solidFill>
                <a:effectLst/>
                <a:latin typeface="+mn-lt"/>
                <a:ea typeface="+mn-ea"/>
                <a:cs typeface="+mn-cs"/>
              </a:rPr>
              <a:t>f </a:t>
            </a:r>
            <a:r>
              <a:rPr lang="en-US" sz="1200" kern="1200" dirty="0">
                <a:solidFill>
                  <a:schemeClr val="tx1"/>
                </a:solidFill>
                <a:effectLst/>
                <a:latin typeface="+mn-lt"/>
                <a:ea typeface="+mn-ea"/>
                <a:cs typeface="+mn-cs"/>
              </a:rPr>
              <a:t>= 7 rad, the angular displacement is </a:t>
            </a:r>
            <a:r>
              <a:rPr lang="en-US" sz="1200" kern="1200" dirty="0">
                <a:solidFill>
                  <a:schemeClr val="tx1"/>
                </a:solidFill>
                <a:effectLst/>
                <a:latin typeface="+mn-lt"/>
                <a:ea typeface="+mn-ea"/>
                <a:cs typeface="+mn-cs"/>
                <a:sym typeface="Symbol" panose="05050102010706020507" pitchFamily="18" charset="2"/>
              </a:rPr>
              <a:t></a:t>
            </a:r>
            <a:r>
              <a:rPr lang="en-US" sz="1200" kern="1200" dirty="0">
                <a:solidFill>
                  <a:schemeClr val="tx1"/>
                </a:solidFill>
                <a:effectLst/>
                <a:latin typeface="+mn-lt"/>
                <a:ea typeface="+mn-ea"/>
                <a:cs typeface="+mn-cs"/>
              </a:rPr>
              <a:t> = 3 rad.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We use angular variables to describe the rotating disc because </a:t>
            </a:r>
            <a:r>
              <a:rPr lang="en-US" sz="1200" b="1" kern="1200" dirty="0">
                <a:solidFill>
                  <a:schemeClr val="tx1"/>
                </a:solidFill>
                <a:effectLst/>
                <a:latin typeface="+mn-lt"/>
                <a:ea typeface="+mn-ea"/>
                <a:cs typeface="+mn-cs"/>
              </a:rPr>
              <a:t>each point on the disc undergoes the same angular displacement in any given time interval. </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E7E7F27-47DB-D94D-995F-E3088F8069A6}" type="slidenum">
              <a:rPr lang="en-US" smtClean="0"/>
              <a:t>18</a:t>
            </a:fld>
            <a:endParaRPr lang="en-US"/>
          </a:p>
        </p:txBody>
      </p:sp>
    </p:spTree>
    <p:extLst>
      <p:ext uri="{BB962C8B-B14F-4D97-AF65-F5344CB8AC3E}">
        <p14:creationId xmlns:p14="http://schemas.microsoft.com/office/powerpoint/2010/main" val="1594221602"/>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s-IS" sz="1200" kern="1200" dirty="0">
                <a:solidFill>
                  <a:schemeClr val="tx1"/>
                </a:solidFill>
                <a:effectLst/>
                <a:latin typeface="+mn-lt"/>
                <a:ea typeface="+mn-ea"/>
                <a:cs typeface="+mn-cs"/>
              </a:rPr>
              <a:t>We’ll talk in 2 minutes</a:t>
            </a:r>
            <a:r>
              <a:rPr lang="en-US" sz="1200" kern="1200" dirty="0">
                <a:solidFill>
                  <a:schemeClr val="tx1"/>
                </a:solidFill>
                <a:effectLst/>
                <a:latin typeface="+mn-lt"/>
                <a:ea typeface="+mn-ea"/>
                <a:cs typeface="+mn-cs"/>
              </a:rPr>
              <a:t>—</a:t>
            </a:r>
            <a:r>
              <a:rPr lang="is-IS" sz="1200" kern="1200" dirty="0">
                <a:solidFill>
                  <a:schemeClr val="tx1"/>
                </a:solidFill>
                <a:effectLst/>
                <a:latin typeface="+mn-lt"/>
                <a:ea typeface="+mn-ea"/>
                <a:cs typeface="+mn-cs"/>
              </a:rPr>
              <a:t>share your thoughts with your neighbor during that time.</a:t>
            </a:r>
          </a:p>
          <a:p>
            <a:endParaRPr lang="is-IS" sz="1200" b="1"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b="1" dirty="0"/>
              <a:t>Answer: </a:t>
            </a:r>
            <a:r>
              <a:rPr lang="en-US" altLang="en-US" sz="1200" dirty="0"/>
              <a:t>The total energy is the same everywhere.</a:t>
            </a:r>
          </a:p>
          <a:p>
            <a:pPr marL="0" marR="0" indent="0" algn="l" defTabSz="457200" rtl="0" eaLnBrk="1" fontAlgn="auto" latinLnBrk="0" hangingPunct="1">
              <a:lnSpc>
                <a:spcPct val="100000"/>
              </a:lnSpc>
              <a:spcBef>
                <a:spcPts val="0"/>
              </a:spcBef>
              <a:spcAft>
                <a:spcPts val="0"/>
              </a:spcAft>
              <a:buClrTx/>
              <a:buSzTx/>
              <a:buFontTx/>
              <a:buNone/>
              <a:tabLst/>
              <a:defRPr/>
            </a:pPr>
            <a:endParaRPr lang="en-US" altLang="en-US" sz="1200" dirty="0"/>
          </a:p>
          <a:p>
            <a:pPr marL="228600" indent="-228600"/>
            <a:r>
              <a:rPr lang="en-US" altLang="en-US" sz="1200" b="1" dirty="0">
                <a:solidFill>
                  <a:schemeClr val="tx1"/>
                </a:solidFill>
              </a:rPr>
              <a:t>Question </a:t>
            </a:r>
            <a:r>
              <a:rPr lang="en-US" altLang="en-US" sz="1200" b="1" dirty="0" err="1">
                <a:solidFill>
                  <a:schemeClr val="tx1"/>
                </a:solidFill>
              </a:rPr>
              <a:t>F2.01a</a:t>
            </a:r>
            <a:endParaRPr lang="en-US" altLang="en-US" sz="1200" b="1" dirty="0">
              <a:solidFill>
                <a:schemeClr val="tx1"/>
              </a:solidFill>
            </a:endParaRPr>
          </a:p>
          <a:p>
            <a:pPr marL="228600" indent="-228600"/>
            <a:endParaRPr lang="en-US" altLang="en-US" sz="1200" b="1" dirty="0">
              <a:solidFill>
                <a:schemeClr val="tx1"/>
              </a:solidFill>
            </a:endParaRPr>
          </a:p>
          <a:p>
            <a:pPr marL="228600" indent="-228600"/>
            <a:r>
              <a:rPr lang="en-US" altLang="en-US" b="1" i="1" dirty="0"/>
              <a:t>Commentary</a:t>
            </a:r>
          </a:p>
          <a:p>
            <a:pPr marL="228600" indent="-228600"/>
            <a:r>
              <a:rPr lang="en-US" altLang="en-US" b="1" dirty="0"/>
              <a:t>Purpose: </a:t>
            </a:r>
            <a:r>
              <a:rPr lang="en-US" altLang="en-US" dirty="0"/>
              <a:t>To understand orbits, and to integrate various ideas in mechanics.</a:t>
            </a:r>
          </a:p>
          <a:p>
            <a:pPr marL="228600" indent="-228600"/>
            <a:endParaRPr lang="en-US" altLang="en-US" b="1" dirty="0"/>
          </a:p>
          <a:p>
            <a:pPr marL="228600" indent="-228600"/>
            <a:r>
              <a:rPr lang="en-US" altLang="en-US" b="1" dirty="0"/>
              <a:t>Discussion: </a:t>
            </a:r>
          </a:p>
          <a:p>
            <a:r>
              <a:rPr lang="en-US" sz="1200" kern="1200" dirty="0">
                <a:solidFill>
                  <a:schemeClr val="tx1"/>
                </a:solidFill>
                <a:effectLst/>
                <a:latin typeface="+mn-lt"/>
                <a:ea typeface="+mn-ea"/>
                <a:cs typeface="+mn-cs"/>
              </a:rPr>
              <a:t>Taking the "system" to be the Sun and the planet, the total energy consists of gravitational potential energy and kinetic energy. Since no external forces act on this system, the total energy is constant, so the total energy is the same at all the labeled points.</a:t>
            </a:r>
          </a:p>
          <a:p>
            <a:endParaRPr lang="en-US" altLang="en-US" b="1" dirty="0"/>
          </a:p>
          <a:p>
            <a:pPr marL="228600" indent="-228600"/>
            <a:r>
              <a:rPr lang="en-US" altLang="en-US" b="1" dirty="0"/>
              <a:t>Key Points: </a:t>
            </a:r>
            <a:endParaRPr lang="en-US" altLang="en-US" dirty="0"/>
          </a:p>
          <a:p>
            <a:pPr marL="171450" indent="-171450">
              <a:buFont typeface="Arial" panose="020B0604020202020204" pitchFamily="34" charset="0"/>
              <a:buChar char="•"/>
            </a:pPr>
            <a:r>
              <a:rPr lang="en-US" altLang="en-US" dirty="0"/>
              <a:t>For an isolated system of one object orbiting another, total mechanical energy is conserved. </a:t>
            </a:r>
          </a:p>
          <a:p>
            <a:pPr marL="171450" indent="-171450">
              <a:buFont typeface="Arial" panose="020B0604020202020204" pitchFamily="34" charset="0"/>
              <a:buChar char="•"/>
            </a:pPr>
            <a:r>
              <a:rPr lang="en-US" altLang="en-US" dirty="0"/>
              <a:t>Gravitational potential energy is a property of the interaction between two masses, and does not "belong" to either object by itself but only to the two-body system. </a:t>
            </a:r>
          </a:p>
          <a:p>
            <a:pPr marL="228600" indent="-228600"/>
            <a:endParaRPr lang="en-US" altLang="en-US" dirty="0"/>
          </a:p>
          <a:p>
            <a:r>
              <a:rPr lang="en-US" sz="1200" b="1" i="1" kern="1200" dirty="0">
                <a:solidFill>
                  <a:schemeClr val="tx1"/>
                </a:solidFill>
                <a:effectLst/>
                <a:latin typeface="+mn-lt"/>
                <a:ea typeface="+mn-ea"/>
                <a:cs typeface="+mn-cs"/>
              </a:rPr>
              <a:t>For Instructors Only</a:t>
            </a:r>
          </a:p>
          <a:p>
            <a:r>
              <a:rPr lang="en-US" sz="1200" kern="1200" dirty="0">
                <a:solidFill>
                  <a:schemeClr val="tx1"/>
                </a:solidFill>
                <a:effectLst/>
                <a:latin typeface="+mn-lt"/>
                <a:ea typeface="+mn-ea"/>
                <a:cs typeface="+mn-cs"/>
              </a:rPr>
              <a:t>This is first of four questions using this situation. You might like to use it to ask some of your own questions as well. Orbits are great opportunities to revisit and integrate basic ideas in motion, interactions, and energy.</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This question sets up subsequent questions by "grounding" students' understanding of the situation in energy conservation.</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Since the question does not explicitly define the "system", a valid (but not encouraged) choice is "impossible to determine". (The "system" might conceivably refer to the planet alone. In this case, the best answer would be point 1, since that is where the planet's speed is largest and therefore where its kinetic energy — the only energy attributable to the planet alone — is largest.)</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Students more familiar with circular than elliptical orbits might interpret the diagram as a tilted circle with the Sun at the origin (ignoring the yellow spot). In this case, they may plausibly select answer (8) whether or not they include the Sun in the "system".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Since students can reach the "best" answer even though they have misinterpreted nearly everything about the problem, drawing out students' reasons for their answers is crucial.</a:t>
            </a:r>
          </a:p>
          <a:p>
            <a:endParaRPr lang="en-US" altLang="en-US" sz="1200" b="1" kern="1200" dirty="0">
              <a:solidFill>
                <a:schemeClr val="tx1"/>
              </a:solidFill>
              <a:effectLst/>
              <a:latin typeface="+mn-lt"/>
              <a:ea typeface="+mn-ea"/>
              <a:cs typeface="+mn-cs"/>
            </a:endParaRPr>
          </a:p>
          <a:p>
            <a:r>
              <a:rPr lang="en-US" altLang="en-US" b="1" dirty="0"/>
              <a:t>Additional Questions: </a:t>
            </a:r>
            <a:endParaRPr lang="en-US" altLang="en-US" dirty="0"/>
          </a:p>
          <a:p>
            <a:pPr marL="228600" indent="-228600"/>
            <a:r>
              <a:rPr lang="en-US" altLang="en-US" dirty="0"/>
              <a:t>1.	Where is the kinetic energy of the planet largest? </a:t>
            </a:r>
          </a:p>
          <a:p>
            <a:pPr marL="228600" indent="-228600">
              <a:buFontTx/>
              <a:buAutoNum type="arabicPeriod" startAt="2"/>
            </a:pPr>
            <a:r>
              <a:rPr lang="en-US" altLang="en-US" dirty="0"/>
              <a:t>Where is the planet when the gravitational potential energy of the system is least? When it is greatest? </a:t>
            </a:r>
          </a:p>
          <a:p>
            <a:pPr marL="0" marR="0" indent="0" algn="l" defTabSz="457200" rtl="0" eaLnBrk="1" fontAlgn="auto" latinLnBrk="0" hangingPunct="1">
              <a:lnSpc>
                <a:spcPct val="100000"/>
              </a:lnSpc>
              <a:spcBef>
                <a:spcPts val="0"/>
              </a:spcBef>
              <a:spcAft>
                <a:spcPts val="0"/>
              </a:spcAft>
              <a:buClrTx/>
              <a:buSzTx/>
              <a:buFontTx/>
              <a:buNone/>
              <a:tabLst/>
              <a:defRPr/>
            </a:pPr>
            <a:endParaRPr lang="en-US" altLang="en-US" dirty="0"/>
          </a:p>
          <a:p>
            <a:pPr marL="0" marR="0" indent="0" algn="l" defTabSz="457200" rtl="0" eaLnBrk="1" fontAlgn="auto" latinLnBrk="0" hangingPunct="1">
              <a:lnSpc>
                <a:spcPct val="100000"/>
              </a:lnSpc>
              <a:spcBef>
                <a:spcPts val="0"/>
              </a:spcBef>
              <a:spcAft>
                <a:spcPts val="0"/>
              </a:spcAft>
              <a:buClrTx/>
              <a:buSzTx/>
              <a:buFontTx/>
              <a:buNone/>
              <a:tabLst/>
              <a:defRPr/>
            </a:pPr>
            <a:endParaRPr lang="en-US" altLang="en-US" dirty="0"/>
          </a:p>
          <a:p>
            <a:pPr marL="0" marR="0" indent="0" algn="l" defTabSz="457200" rtl="0" eaLnBrk="1" fontAlgn="auto" latinLnBrk="0" hangingPunct="1">
              <a:lnSpc>
                <a:spcPct val="100000"/>
              </a:lnSpc>
              <a:spcBef>
                <a:spcPts val="0"/>
              </a:spcBef>
              <a:spcAft>
                <a:spcPts val="0"/>
              </a:spcAft>
              <a:buClrTx/>
              <a:buSzTx/>
              <a:buFontTx/>
              <a:buNone/>
              <a:tabLst/>
              <a:defRPr/>
            </a:pPr>
            <a:r>
              <a:rPr lang="en-US" altLang="en-US" dirty="0"/>
              <a:t>Source: UMass Assessing to Learn</a:t>
            </a:r>
          </a:p>
          <a:p>
            <a:endParaRPr lang="en-US"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6E7E7F27-47DB-D94D-995F-E3088F8069A6}" type="slidenum">
              <a:rPr lang="en-US" smtClean="0"/>
              <a:t>81</a:t>
            </a:fld>
            <a:endParaRPr lang="en-US"/>
          </a:p>
        </p:txBody>
      </p:sp>
    </p:spTree>
    <p:extLst>
      <p:ext uri="{BB962C8B-B14F-4D97-AF65-F5344CB8AC3E}">
        <p14:creationId xmlns:p14="http://schemas.microsoft.com/office/powerpoint/2010/main" val="2330912422"/>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Work it out for yourself, and then try explaining it to a neighbor, and listen to your classmate’s explanation. We’ll hear what you come up with in three minutes.</a:t>
            </a:r>
          </a:p>
          <a:p>
            <a:endParaRPr lang="is-IS" sz="1200" b="1"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b="1" dirty="0"/>
              <a:t>Answer: </a:t>
            </a:r>
            <a:r>
              <a:rPr lang="en-US" altLang="en-US" sz="1200" dirty="0"/>
              <a:t>1 and 5 only</a:t>
            </a:r>
          </a:p>
          <a:p>
            <a:pPr marL="0" marR="0" indent="0" algn="l" defTabSz="457200" rtl="0" eaLnBrk="1" fontAlgn="auto" latinLnBrk="0" hangingPunct="1">
              <a:lnSpc>
                <a:spcPct val="100000"/>
              </a:lnSpc>
              <a:spcBef>
                <a:spcPts val="0"/>
              </a:spcBef>
              <a:spcAft>
                <a:spcPts val="0"/>
              </a:spcAft>
              <a:buClrTx/>
              <a:buSzTx/>
              <a:buFontTx/>
              <a:buNone/>
              <a:tabLst/>
              <a:defRPr/>
            </a:pPr>
            <a:endParaRPr lang="pl-PL" altLang="en-US" sz="1200" dirty="0"/>
          </a:p>
          <a:p>
            <a:pPr marL="228600" indent="-228600"/>
            <a:r>
              <a:rPr lang="en-US" altLang="en-US" sz="1200" b="1" dirty="0">
                <a:solidFill>
                  <a:schemeClr val="tx1"/>
                </a:solidFill>
              </a:rPr>
              <a:t>Question </a:t>
            </a:r>
            <a:r>
              <a:rPr lang="en-US" altLang="en-US" sz="1200" b="1" dirty="0" err="1">
                <a:solidFill>
                  <a:schemeClr val="tx1"/>
                </a:solidFill>
              </a:rPr>
              <a:t>F2.01b</a:t>
            </a:r>
            <a:r>
              <a:rPr lang="en-US" altLang="en-US" sz="1200" dirty="0">
                <a:solidFill>
                  <a:schemeClr val="tx1"/>
                </a:solidFill>
              </a:rPr>
              <a:t> </a:t>
            </a:r>
          </a:p>
          <a:p>
            <a:pPr marL="228600" indent="-228600"/>
            <a:endParaRPr lang="en-US" altLang="en-US" sz="1200" dirty="0">
              <a:solidFill>
                <a:schemeClr val="tx1"/>
              </a:solidFill>
            </a:endParaRPr>
          </a:p>
          <a:p>
            <a:pPr marL="228600" indent="-228600"/>
            <a:r>
              <a:rPr lang="en-US" altLang="en-US" b="1" i="1" dirty="0"/>
              <a:t>Commentary</a:t>
            </a:r>
          </a:p>
          <a:p>
            <a:pPr marL="228600" indent="-228600"/>
            <a:r>
              <a:rPr lang="en-US" altLang="en-US" b="1" dirty="0"/>
              <a:t>Purpose: </a:t>
            </a:r>
            <a:r>
              <a:rPr lang="en-US" altLang="en-US" dirty="0"/>
              <a:t>To understand orbits, and to integrate various ideas in mechanics.</a:t>
            </a:r>
          </a:p>
          <a:p>
            <a:pPr marL="228600" indent="-228600"/>
            <a:endParaRPr lang="en-US" altLang="en-US" b="1" dirty="0"/>
          </a:p>
          <a:p>
            <a:r>
              <a:rPr lang="en-US" sz="1200" b="1" kern="1200" dirty="0">
                <a:solidFill>
                  <a:schemeClr val="tx1"/>
                </a:solidFill>
                <a:effectLst/>
                <a:latin typeface="+mn-lt"/>
                <a:ea typeface="+mn-ea"/>
                <a:cs typeface="+mn-cs"/>
              </a:rPr>
              <a:t>Discussion: </a:t>
            </a:r>
          </a:p>
          <a:p>
            <a:r>
              <a:rPr lang="en-US" sz="1200" kern="1200" dirty="0">
                <a:solidFill>
                  <a:schemeClr val="tx1"/>
                </a:solidFill>
                <a:effectLst/>
                <a:latin typeface="+mn-lt"/>
                <a:ea typeface="+mn-ea"/>
                <a:cs typeface="+mn-cs"/>
              </a:rPr>
              <a:t>Total energy is conserved in the system of a Sun with an orbiting planet, which means there is a never-ending transfer of energy from kinetic to potential and back again.</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For an elliptical orbit as shown, the distance between the planet and the Sun is constantly changing. To predict where the speed is smallest, we need to find where the kinetic energy is smallest. This occurs when the gravitational potential energy is greatest, which occurs when the planet is farthest from the Sun, at point 5.</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Do not be distracted by the fact that the gravitational potential energy is negative. A small negative value is "greater" than a large negative value. Just imagine an object far from the Sun. The potential energy of the system is zero. As the object "falls" toward the Sun, the potential energy decreases and the kinetic energy increases. The only way to decrease from zero is to become negative. Thus, the gravitational potential energy is "greatest" when it is "least negative".</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Key Points: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 total mechanical energy of a system comprised of one object orbiting another is constant.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Gravitational potential energy is negative, and decreases (becomes more negative) as the object gets closer to the source of attraction.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Energy ideas are often useful for reasoning about speed. </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For Instructors Only</a:t>
            </a:r>
          </a:p>
          <a:p>
            <a:r>
              <a:rPr lang="en-US" sz="1200" kern="1200" dirty="0">
                <a:solidFill>
                  <a:schemeClr val="tx1"/>
                </a:solidFill>
                <a:effectLst/>
                <a:latin typeface="+mn-lt"/>
                <a:ea typeface="+mn-ea"/>
                <a:cs typeface="+mn-cs"/>
              </a:rPr>
              <a:t>This is second of four questions using this situation. You might like to use it to ask some of your own questions as well. Orbits are great opportunities to revisit and integrate basic ideas in motion, interactions, and energy.</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This question is intended primarily to make sure that students understand the diagram, with the orbit elliptical and the sun at the right focus.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Students choosing answer (8), "the same everywhere", may be misinterpreting the figure as a perspective drawing of a circular orbit with the Sun at the center (ignoring the yellow spot).</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Students choosing answer (6) may be recognizing that the orbit is elliptical but assuming the Sun is at the origin of the graph (overlooking the yellow spot), and reasoning that the Sun is farthest and equidistant at points 1 and 5.</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Students choosing answers (1) or (3) may be confused about the minus sign in the gravitational potential energy, and looking for where the potential energy is "largest" rather than "greatest".</a:t>
            </a:r>
          </a:p>
          <a:p>
            <a:r>
              <a:rPr lang="en-US" sz="1200" kern="1200" dirty="0">
                <a:solidFill>
                  <a:schemeClr val="tx1"/>
                </a:solidFill>
                <a:effectLst/>
                <a:latin typeface="+mn-lt"/>
                <a:ea typeface="+mn-ea"/>
                <a:cs typeface="+mn-cs"/>
              </a:rPr>
              <a:t> </a:t>
            </a:r>
          </a:p>
          <a:p>
            <a:pPr marL="228600" indent="-228600"/>
            <a:r>
              <a:rPr lang="en-US" altLang="en-US" b="1" dirty="0"/>
              <a:t>Additional Questions: </a:t>
            </a:r>
            <a:endParaRPr lang="en-US" altLang="en-US" dirty="0"/>
          </a:p>
          <a:p>
            <a:pPr marL="228600" indent="-228600">
              <a:buFontTx/>
              <a:buAutoNum type="arabicPeriod"/>
            </a:pPr>
            <a:r>
              <a:rPr lang="en-US" altLang="en-US" dirty="0"/>
              <a:t>Where is the speed of the planet largest? </a:t>
            </a:r>
          </a:p>
          <a:p>
            <a:pPr marL="0" marR="0" indent="0" algn="l" defTabSz="457200" rtl="0" eaLnBrk="1" fontAlgn="auto" latinLnBrk="0" hangingPunct="1">
              <a:lnSpc>
                <a:spcPct val="100000"/>
              </a:lnSpc>
              <a:spcBef>
                <a:spcPts val="0"/>
              </a:spcBef>
              <a:spcAft>
                <a:spcPts val="0"/>
              </a:spcAft>
              <a:buClrTx/>
              <a:buSzTx/>
              <a:buFontTx/>
              <a:buNone/>
              <a:tabLst/>
              <a:defRPr/>
            </a:pPr>
            <a:endParaRPr lang="en-US" altLang="en-US" dirty="0"/>
          </a:p>
          <a:p>
            <a:pPr marL="0" marR="0" indent="0" algn="l" defTabSz="457200" rtl="0" eaLnBrk="1" fontAlgn="auto" latinLnBrk="0" hangingPunct="1">
              <a:lnSpc>
                <a:spcPct val="100000"/>
              </a:lnSpc>
              <a:spcBef>
                <a:spcPts val="0"/>
              </a:spcBef>
              <a:spcAft>
                <a:spcPts val="0"/>
              </a:spcAft>
              <a:buClrTx/>
              <a:buSzTx/>
              <a:buFontTx/>
              <a:buNone/>
              <a:tabLst/>
              <a:defRPr/>
            </a:pPr>
            <a:endParaRPr lang="en-US" altLang="en-US" dirty="0"/>
          </a:p>
          <a:p>
            <a:pPr marL="0" marR="0" indent="0" algn="l" defTabSz="457200" rtl="0" eaLnBrk="1" fontAlgn="auto" latinLnBrk="0" hangingPunct="1">
              <a:lnSpc>
                <a:spcPct val="100000"/>
              </a:lnSpc>
              <a:spcBef>
                <a:spcPts val="0"/>
              </a:spcBef>
              <a:spcAft>
                <a:spcPts val="0"/>
              </a:spcAft>
              <a:buClrTx/>
              <a:buSzTx/>
              <a:buFontTx/>
              <a:buNone/>
              <a:tabLst/>
              <a:defRPr/>
            </a:pPr>
            <a:r>
              <a:rPr lang="en-US" altLang="en-US" dirty="0"/>
              <a:t>Source: UMass Assessing to Learn</a:t>
            </a:r>
          </a:p>
          <a:p>
            <a:endParaRPr lang="en-US"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6E7E7F27-47DB-D94D-995F-E3088F8069A6}" type="slidenum">
              <a:rPr lang="en-US" smtClean="0"/>
              <a:t>82</a:t>
            </a:fld>
            <a:endParaRPr lang="en-US"/>
          </a:p>
        </p:txBody>
      </p:sp>
    </p:spTree>
    <p:extLst>
      <p:ext uri="{BB962C8B-B14F-4D97-AF65-F5344CB8AC3E}">
        <p14:creationId xmlns:p14="http://schemas.microsoft.com/office/powerpoint/2010/main" val="734434025"/>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Think about it yourself for a moment, talk it over with a classmate, and we’ll hear from you in a couple of minutes.</a:t>
            </a:r>
          </a:p>
          <a:p>
            <a:endParaRPr lang="is-IS" sz="1200" b="1"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b="1" dirty="0"/>
              <a:t>Answer: </a:t>
            </a:r>
            <a:r>
              <a:rPr lang="en-US" altLang="en-US" sz="1200" dirty="0"/>
              <a:t>1 only</a:t>
            </a:r>
          </a:p>
          <a:p>
            <a:pPr marL="0" marR="0" indent="0" algn="l" defTabSz="457200" rtl="0" eaLnBrk="1" fontAlgn="auto" latinLnBrk="0" hangingPunct="1">
              <a:lnSpc>
                <a:spcPct val="100000"/>
              </a:lnSpc>
              <a:spcBef>
                <a:spcPts val="0"/>
              </a:spcBef>
              <a:spcAft>
                <a:spcPts val="0"/>
              </a:spcAft>
              <a:buClrTx/>
              <a:buSzTx/>
              <a:buFontTx/>
              <a:buNone/>
              <a:tabLst/>
              <a:defRPr/>
            </a:pPr>
            <a:endParaRPr lang="pl-PL" altLang="en-US" sz="1200" dirty="0"/>
          </a:p>
          <a:p>
            <a:r>
              <a:rPr lang="en-US" altLang="en-US" sz="1200" b="1" dirty="0">
                <a:solidFill>
                  <a:schemeClr val="tx1"/>
                </a:solidFill>
              </a:rPr>
              <a:t>Question </a:t>
            </a:r>
            <a:r>
              <a:rPr lang="en-US" altLang="en-US" sz="1200" b="1" dirty="0" err="1">
                <a:solidFill>
                  <a:schemeClr val="tx1"/>
                </a:solidFill>
              </a:rPr>
              <a:t>F2.01c</a:t>
            </a:r>
            <a:endParaRPr lang="en-US" altLang="en-US" sz="1200" b="1" dirty="0">
              <a:solidFill>
                <a:schemeClr val="tx1"/>
              </a:solidFill>
            </a:endParaRPr>
          </a:p>
          <a:p>
            <a:endParaRPr lang="en-US" altLang="en-US" sz="1200" b="1" dirty="0">
              <a:solidFill>
                <a:schemeClr val="tx1"/>
              </a:solidFill>
            </a:endParaRPr>
          </a:p>
          <a:p>
            <a:r>
              <a:rPr lang="en-US" altLang="en-US" b="1" i="1" dirty="0"/>
              <a:t>Commentary</a:t>
            </a:r>
          </a:p>
          <a:p>
            <a:r>
              <a:rPr lang="en-US" altLang="en-US" b="1" dirty="0"/>
              <a:t>Purpose: </a:t>
            </a:r>
            <a:r>
              <a:rPr lang="en-US" altLang="en-US" dirty="0"/>
              <a:t>To understand orbits, and to integrate various ideas in mechanics.</a:t>
            </a:r>
          </a:p>
          <a:p>
            <a:endParaRPr lang="en-US" altLang="en-US" b="1" dirty="0"/>
          </a:p>
          <a:p>
            <a:r>
              <a:rPr lang="en-US" altLang="en-US" b="1" dirty="0"/>
              <a:t>Discussion: </a:t>
            </a:r>
          </a:p>
          <a:p>
            <a:r>
              <a:rPr lang="en-US" altLang="en-US" dirty="0"/>
              <a:t>The speed of the planet is smallest at point 5 and largest at point 1. Since the direction of motion is entirely in the </a:t>
            </a:r>
            <a:r>
              <a:rPr lang="en-US" altLang="en-US" i="1" dirty="0"/>
              <a:t>y</a:t>
            </a:r>
            <a:r>
              <a:rPr lang="en-US" altLang="en-US" dirty="0"/>
              <a:t> direction at point 1, this must also be the point at which the </a:t>
            </a:r>
            <a:r>
              <a:rPr lang="en-US" altLang="en-US" i="1" dirty="0"/>
              <a:t>y</a:t>
            </a:r>
            <a:r>
              <a:rPr lang="en-US" altLang="en-US" dirty="0"/>
              <a:t>-component of velocity is largest.</a:t>
            </a:r>
          </a:p>
          <a:p>
            <a:endParaRPr lang="en-US" altLang="en-US" dirty="0"/>
          </a:p>
          <a:p>
            <a:r>
              <a:rPr lang="en-US" altLang="en-US" dirty="0"/>
              <a:t>It does not matter whether the motion of the planet is clockwise or counterclockwise. Since "largest" refers to magnitude, the </a:t>
            </a:r>
            <a:r>
              <a:rPr lang="en-US" altLang="en-US" i="1" dirty="0"/>
              <a:t>y</a:t>
            </a:r>
            <a:r>
              <a:rPr lang="en-US" altLang="en-US" dirty="0"/>
              <a:t>-component of velocity can be positive or negative.</a:t>
            </a:r>
          </a:p>
          <a:p>
            <a:endParaRPr lang="en-US" altLang="en-US" b="1" dirty="0"/>
          </a:p>
          <a:p>
            <a:r>
              <a:rPr lang="en-US" altLang="en-US" b="1" dirty="0"/>
              <a:t>Key Points: </a:t>
            </a:r>
            <a:endParaRPr lang="en-US" altLang="en-US" dirty="0"/>
          </a:p>
          <a:p>
            <a:pPr marL="171450" indent="-171450">
              <a:buFont typeface="Arial" panose="020B0604020202020204" pitchFamily="34" charset="0"/>
              <a:buChar char="•"/>
            </a:pPr>
            <a:r>
              <a:rPr lang="en-US" altLang="en-US" dirty="0"/>
              <a:t>The speed of a planet in elliptical orbit is largest when the object is at its </a:t>
            </a:r>
            <a:r>
              <a:rPr lang="en-US" altLang="en-US" i="1" dirty="0"/>
              <a:t>perihelion</a:t>
            </a:r>
            <a:r>
              <a:rPr lang="en-US" altLang="en-US" dirty="0"/>
              <a:t> (closest point to the Sun). </a:t>
            </a:r>
          </a:p>
          <a:p>
            <a:pPr marL="171450" indent="-171450">
              <a:buFont typeface="Arial" panose="020B0604020202020204" pitchFamily="34" charset="0"/>
              <a:buChar char="•"/>
            </a:pPr>
            <a:r>
              <a:rPr lang="en-US" altLang="en-US" dirty="0"/>
              <a:t>At the perihelion, a planet's velocity is perpendicular to the vector from the Sun to the planet. </a:t>
            </a:r>
          </a:p>
          <a:p>
            <a:endParaRPr lang="en-US" altLang="en-US" dirty="0"/>
          </a:p>
          <a:p>
            <a:r>
              <a:rPr lang="en-US" altLang="en-US" b="1" i="1" dirty="0"/>
              <a:t>For Instructors Only</a:t>
            </a:r>
          </a:p>
          <a:p>
            <a:r>
              <a:rPr lang="en-US" altLang="en-US" dirty="0"/>
              <a:t>This is third of four questions using this situation. You might like to use it to ask some of your own questions as well. Orbits are great opportunities to revisit and integrate basic ideas in motion, interactions, and energy.</a:t>
            </a:r>
          </a:p>
          <a:p>
            <a:endParaRPr lang="en-US" altLang="en-US" dirty="0"/>
          </a:p>
          <a:p>
            <a:r>
              <a:rPr lang="en-US" altLang="en-US" dirty="0"/>
              <a:t>This question sets up the next one, which asks about the </a:t>
            </a:r>
            <a:r>
              <a:rPr lang="en-US" altLang="en-US" i="1" dirty="0"/>
              <a:t>x</a:t>
            </a:r>
            <a:r>
              <a:rPr lang="en-US" altLang="en-US" dirty="0"/>
              <a:t>-component of velocity. We expect most students to get this question correct, but the reasoning used here will not be applicable to the next question.</a:t>
            </a:r>
          </a:p>
          <a:p>
            <a:endParaRPr lang="en-US" altLang="en-US" dirty="0"/>
          </a:p>
          <a:p>
            <a:r>
              <a:rPr lang="en-US" altLang="en-US" dirty="0"/>
              <a:t>Some students might interpret the figure as a tilted circular orbit, or they might think that the Sun is at the origin of the coordinate frame, in which cases they might choose answer (6).</a:t>
            </a:r>
          </a:p>
          <a:p>
            <a:endParaRPr lang="en-US" altLang="en-US" dirty="0"/>
          </a:p>
          <a:p>
            <a:r>
              <a:rPr lang="en-US" altLang="en-US" dirty="0"/>
              <a:t>Students might think that the answer is impossible to determine because they are not told whether the motion is clockwise or counterclockwise. (Since we are asking for the "largest" </a:t>
            </a:r>
            <a:r>
              <a:rPr lang="en-US" altLang="en-US" i="1" dirty="0"/>
              <a:t>y</a:t>
            </a:r>
            <a:r>
              <a:rPr lang="en-US" altLang="en-US" dirty="0"/>
              <a:t>-component, it does not matter.)</a:t>
            </a:r>
          </a:p>
          <a:p>
            <a:pPr marL="0" marR="0" indent="0" algn="l" defTabSz="457200" rtl="0" eaLnBrk="1" fontAlgn="auto" latinLnBrk="0" hangingPunct="1">
              <a:lnSpc>
                <a:spcPct val="100000"/>
              </a:lnSpc>
              <a:spcBef>
                <a:spcPts val="0"/>
              </a:spcBef>
              <a:spcAft>
                <a:spcPts val="0"/>
              </a:spcAft>
              <a:buClrTx/>
              <a:buSzTx/>
              <a:buFontTx/>
              <a:buNone/>
              <a:tabLst/>
              <a:defRPr/>
            </a:pPr>
            <a:endParaRPr lang="en-US" altLang="en-US" dirty="0"/>
          </a:p>
          <a:p>
            <a:pPr marL="0" marR="0" indent="0" algn="l" defTabSz="457200" rtl="0" eaLnBrk="1" fontAlgn="auto" latinLnBrk="0" hangingPunct="1">
              <a:lnSpc>
                <a:spcPct val="100000"/>
              </a:lnSpc>
              <a:spcBef>
                <a:spcPts val="0"/>
              </a:spcBef>
              <a:spcAft>
                <a:spcPts val="0"/>
              </a:spcAft>
              <a:buClrTx/>
              <a:buSzTx/>
              <a:buFontTx/>
              <a:buNone/>
              <a:tabLst/>
              <a:defRPr/>
            </a:pPr>
            <a:endParaRPr lang="en-US" altLang="en-US" dirty="0"/>
          </a:p>
          <a:p>
            <a:pPr marL="0" marR="0" indent="0" algn="l" defTabSz="457200" rtl="0" eaLnBrk="1" fontAlgn="auto" latinLnBrk="0" hangingPunct="1">
              <a:lnSpc>
                <a:spcPct val="100000"/>
              </a:lnSpc>
              <a:spcBef>
                <a:spcPts val="0"/>
              </a:spcBef>
              <a:spcAft>
                <a:spcPts val="0"/>
              </a:spcAft>
              <a:buClrTx/>
              <a:buSzTx/>
              <a:buFontTx/>
              <a:buNone/>
              <a:tabLst/>
              <a:defRPr/>
            </a:pPr>
            <a:r>
              <a:rPr lang="en-US" altLang="en-US" dirty="0"/>
              <a:t>Source: UMass Assessing to Learn</a:t>
            </a:r>
          </a:p>
          <a:p>
            <a:r>
              <a:rPr lang="en-US" sz="1200" b="0" i="0" u="none" strike="noStrike" kern="1200" baseline="0" dirty="0">
                <a:solidFill>
                  <a:schemeClr val="tx1"/>
                </a:solidFill>
                <a:latin typeface="+mn-lt"/>
                <a:ea typeface="+mn-ea"/>
                <a:cs typeface="+mn-cs"/>
              </a:rPr>
              <a:t> </a:t>
            </a:r>
          </a:p>
        </p:txBody>
      </p:sp>
      <p:sp>
        <p:nvSpPr>
          <p:cNvPr id="4" name="Slide Number Placeholder 3"/>
          <p:cNvSpPr>
            <a:spLocks noGrp="1"/>
          </p:cNvSpPr>
          <p:nvPr>
            <p:ph type="sldNum" sz="quarter" idx="10"/>
          </p:nvPr>
        </p:nvSpPr>
        <p:spPr/>
        <p:txBody>
          <a:bodyPr/>
          <a:lstStyle/>
          <a:p>
            <a:fld id="{6E7E7F27-47DB-D94D-995F-E3088F8069A6}" type="slidenum">
              <a:rPr lang="en-US" smtClean="0"/>
              <a:t>83</a:t>
            </a:fld>
            <a:endParaRPr lang="en-US"/>
          </a:p>
        </p:txBody>
      </p:sp>
    </p:spTree>
    <p:extLst>
      <p:ext uri="{BB962C8B-B14F-4D97-AF65-F5344CB8AC3E}">
        <p14:creationId xmlns:p14="http://schemas.microsoft.com/office/powerpoint/2010/main" val="1032623448"/>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Think for yourself for a moment, then confer with a classmate. We’ll share ideas in a large group discussion in a couple of minutes.</a:t>
            </a:r>
          </a:p>
          <a:p>
            <a:endParaRPr lang="is-IS" sz="1200" b="1"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b="1" dirty="0"/>
              <a:t>Answer: </a:t>
            </a:r>
            <a:r>
              <a:rPr lang="en-US" altLang="en-US" sz="1200" dirty="0"/>
              <a:t>3 and 7 only</a:t>
            </a:r>
          </a:p>
          <a:p>
            <a:pPr marL="228600" indent="-228600"/>
            <a:endParaRPr lang="en-US" altLang="en-US" b="1" dirty="0"/>
          </a:p>
          <a:p>
            <a:pPr marL="228600" indent="-228600"/>
            <a:r>
              <a:rPr lang="en-US" altLang="en-US" sz="1200" b="1" dirty="0">
                <a:solidFill>
                  <a:schemeClr val="tx1"/>
                </a:solidFill>
              </a:rPr>
              <a:t>Question </a:t>
            </a:r>
            <a:r>
              <a:rPr lang="en-US" altLang="en-US" sz="1200" b="1" dirty="0" err="1">
                <a:solidFill>
                  <a:schemeClr val="tx1"/>
                </a:solidFill>
              </a:rPr>
              <a:t>F2.01d</a:t>
            </a:r>
            <a:endParaRPr lang="en-US" altLang="en-US" sz="1200" b="1" dirty="0">
              <a:solidFill>
                <a:schemeClr val="tx1"/>
              </a:solidFill>
            </a:endParaRPr>
          </a:p>
          <a:p>
            <a:pPr marL="228600" indent="-228600"/>
            <a:endParaRPr lang="en-US" altLang="en-US" sz="1200" b="1" dirty="0">
              <a:solidFill>
                <a:schemeClr val="tx1"/>
              </a:solidFill>
            </a:endParaRPr>
          </a:p>
          <a:p>
            <a:pPr marL="228600" indent="-228600"/>
            <a:r>
              <a:rPr lang="en-US" altLang="en-US" b="1" i="1" dirty="0"/>
              <a:t>Commentary</a:t>
            </a:r>
          </a:p>
          <a:p>
            <a:pPr marL="228600" indent="-228600"/>
            <a:r>
              <a:rPr lang="en-US" altLang="en-US" b="1" dirty="0"/>
              <a:t>Purpose: </a:t>
            </a:r>
            <a:r>
              <a:rPr lang="en-US" altLang="en-US" dirty="0"/>
              <a:t>To understand orbits, and to integrate various ideas in mechanics.</a:t>
            </a:r>
          </a:p>
          <a:p>
            <a:pPr marL="228600" indent="-228600"/>
            <a:endParaRPr lang="en-US" altLang="en-US" b="1" dirty="0"/>
          </a:p>
          <a:p>
            <a:r>
              <a:rPr lang="en-US" sz="1200" b="1" kern="1200" dirty="0">
                <a:solidFill>
                  <a:schemeClr val="tx1"/>
                </a:solidFill>
                <a:effectLst/>
                <a:latin typeface="+mn-lt"/>
                <a:ea typeface="+mn-ea"/>
                <a:cs typeface="+mn-cs"/>
              </a:rPr>
              <a:t>Discussion:</a:t>
            </a:r>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It is tempting to think that the </a:t>
            </a:r>
            <a:r>
              <a:rPr lang="en-US" sz="1200" i="1" kern="1200" dirty="0">
                <a:solidFill>
                  <a:schemeClr val="tx1"/>
                </a:solidFill>
                <a:effectLst/>
                <a:latin typeface="+mn-lt"/>
                <a:ea typeface="+mn-ea"/>
                <a:cs typeface="+mn-cs"/>
              </a:rPr>
              <a:t>x</a:t>
            </a:r>
            <a:r>
              <a:rPr lang="en-US" sz="1200" kern="1200" dirty="0">
                <a:solidFill>
                  <a:schemeClr val="tx1"/>
                </a:solidFill>
                <a:effectLst/>
                <a:latin typeface="+mn-lt"/>
                <a:ea typeface="+mn-ea"/>
                <a:cs typeface="+mn-cs"/>
              </a:rPr>
              <a:t>-component of velocity must be largest where the</a:t>
            </a:r>
            <a:r>
              <a:rPr lang="en-US" sz="1200" i="1" kern="1200" dirty="0">
                <a:solidFill>
                  <a:schemeClr val="tx1"/>
                </a:solidFill>
                <a:effectLst/>
                <a:latin typeface="+mn-lt"/>
                <a:ea typeface="+mn-ea"/>
                <a:cs typeface="+mn-cs"/>
              </a:rPr>
              <a:t> y</a:t>
            </a:r>
            <a:r>
              <a:rPr lang="en-US" sz="1200" kern="1200" dirty="0">
                <a:solidFill>
                  <a:schemeClr val="tx1"/>
                </a:solidFill>
                <a:effectLst/>
                <a:latin typeface="+mn-lt"/>
                <a:ea typeface="+mn-ea"/>
                <a:cs typeface="+mn-cs"/>
              </a:rPr>
              <a:t>-component is zero and choose points 3 and/or 7, but this is not correct.</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Let's start at point 1, where the speed of the planet is largest, and assume that it travels counterclockwise around its elliptical orbit. Let's also focus on the</a:t>
            </a:r>
            <a:r>
              <a:rPr lang="en-US" sz="1200" i="1" kern="1200" dirty="0">
                <a:solidFill>
                  <a:schemeClr val="tx1"/>
                </a:solidFill>
                <a:effectLst/>
                <a:latin typeface="+mn-lt"/>
                <a:ea typeface="+mn-ea"/>
                <a:cs typeface="+mn-cs"/>
              </a:rPr>
              <a:t> x</a:t>
            </a:r>
            <a:r>
              <a:rPr lang="en-US" sz="1200" kern="1200" dirty="0">
                <a:solidFill>
                  <a:schemeClr val="tx1"/>
                </a:solidFill>
                <a:effectLst/>
                <a:latin typeface="+mn-lt"/>
                <a:ea typeface="+mn-ea"/>
                <a:cs typeface="+mn-cs"/>
              </a:rPr>
              <a:t> direction only.</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At point 1, </a:t>
            </a:r>
            <a:r>
              <a:rPr lang="en-US" sz="1200" i="1" kern="1200" dirty="0" err="1">
                <a:solidFill>
                  <a:schemeClr val="tx1"/>
                </a:solidFill>
                <a:effectLst/>
                <a:latin typeface="+mn-lt"/>
                <a:ea typeface="+mn-ea"/>
                <a:cs typeface="+mn-cs"/>
              </a:rPr>
              <a:t>v</a:t>
            </a:r>
            <a:r>
              <a:rPr lang="en-US" sz="1200" i="1" kern="1200" baseline="-25000" dirty="0" err="1">
                <a:solidFill>
                  <a:schemeClr val="tx1"/>
                </a:solidFill>
                <a:effectLst/>
                <a:latin typeface="+mn-lt"/>
                <a:ea typeface="+mn-ea"/>
                <a:cs typeface="+mn-cs"/>
              </a:rPr>
              <a:t>x</a:t>
            </a:r>
            <a:r>
              <a:rPr lang="en-US" sz="1200" i="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 0. The gravitational force acts to the left, so the force has a negative</a:t>
            </a:r>
            <a:r>
              <a:rPr lang="en-US" sz="1200" i="1" kern="1200" dirty="0">
                <a:solidFill>
                  <a:schemeClr val="tx1"/>
                </a:solidFill>
                <a:effectLst/>
                <a:latin typeface="+mn-lt"/>
                <a:ea typeface="+mn-ea"/>
                <a:cs typeface="+mn-cs"/>
              </a:rPr>
              <a:t> x</a:t>
            </a:r>
            <a:r>
              <a:rPr lang="en-US" sz="1200" kern="1200" dirty="0">
                <a:solidFill>
                  <a:schemeClr val="tx1"/>
                </a:solidFill>
                <a:effectLst/>
                <a:latin typeface="+mn-lt"/>
                <a:ea typeface="+mn-ea"/>
                <a:cs typeface="+mn-cs"/>
              </a:rPr>
              <a:t>-component, and the planet must have an acceleration in the negative</a:t>
            </a:r>
            <a:r>
              <a:rPr lang="en-US" sz="1200" i="1" kern="1200" dirty="0">
                <a:solidFill>
                  <a:schemeClr val="tx1"/>
                </a:solidFill>
                <a:effectLst/>
                <a:latin typeface="+mn-lt"/>
                <a:ea typeface="+mn-ea"/>
                <a:cs typeface="+mn-cs"/>
              </a:rPr>
              <a:t> x</a:t>
            </a:r>
            <a:r>
              <a:rPr lang="en-US" sz="1200" kern="1200" dirty="0">
                <a:solidFill>
                  <a:schemeClr val="tx1"/>
                </a:solidFill>
                <a:effectLst/>
                <a:latin typeface="+mn-lt"/>
                <a:ea typeface="+mn-ea"/>
                <a:cs typeface="+mn-cs"/>
              </a:rPr>
              <a:t> direction. Thus,</a:t>
            </a:r>
            <a:r>
              <a:rPr lang="en-US" sz="1200" i="1" kern="1200" dirty="0">
                <a:solidFill>
                  <a:schemeClr val="tx1"/>
                </a:solidFill>
                <a:effectLst/>
                <a:latin typeface="+mn-lt"/>
                <a:ea typeface="+mn-ea"/>
                <a:cs typeface="+mn-cs"/>
              </a:rPr>
              <a:t> </a:t>
            </a:r>
            <a:r>
              <a:rPr lang="en-US" sz="1200" i="1" kern="1200" dirty="0" err="1">
                <a:solidFill>
                  <a:schemeClr val="tx1"/>
                </a:solidFill>
                <a:effectLst/>
                <a:latin typeface="+mn-lt"/>
                <a:ea typeface="+mn-ea"/>
                <a:cs typeface="+mn-cs"/>
              </a:rPr>
              <a:t>v</a:t>
            </a:r>
            <a:r>
              <a:rPr lang="en-US" sz="1200" i="1" kern="1200" baseline="-25000" dirty="0" err="1">
                <a:solidFill>
                  <a:schemeClr val="tx1"/>
                </a:solidFill>
                <a:effectLst/>
                <a:latin typeface="+mn-lt"/>
                <a:ea typeface="+mn-ea"/>
                <a:cs typeface="+mn-cs"/>
              </a:rPr>
              <a:t>x</a:t>
            </a:r>
            <a:r>
              <a:rPr lang="en-US" sz="1200" kern="1200" dirty="0">
                <a:solidFill>
                  <a:schemeClr val="tx1"/>
                </a:solidFill>
                <a:effectLst/>
                <a:latin typeface="+mn-lt"/>
                <a:ea typeface="+mn-ea"/>
                <a:cs typeface="+mn-cs"/>
              </a:rPr>
              <a:t> is getting larger and negative. Between points 1 and 2, the Sun exerts a force down and to the left, so </a:t>
            </a:r>
            <a:r>
              <a:rPr lang="en-US" sz="1200" i="1" kern="1200" dirty="0">
                <a:solidFill>
                  <a:schemeClr val="tx1"/>
                </a:solidFill>
                <a:effectLst/>
                <a:latin typeface="+mn-lt"/>
                <a:ea typeface="+mn-ea"/>
                <a:cs typeface="+mn-cs"/>
              </a:rPr>
              <a:t>a</a:t>
            </a:r>
            <a:r>
              <a:rPr lang="en-US" sz="1200" i="1" kern="1200" baseline="-25000" dirty="0">
                <a:solidFill>
                  <a:schemeClr val="tx1"/>
                </a:solidFill>
                <a:effectLst/>
                <a:latin typeface="+mn-lt"/>
                <a:ea typeface="+mn-ea"/>
                <a:cs typeface="+mn-cs"/>
              </a:rPr>
              <a:t>x</a:t>
            </a:r>
            <a:r>
              <a:rPr lang="en-US" sz="1200" i="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is still negative, and </a:t>
            </a:r>
            <a:r>
              <a:rPr lang="en-US" sz="1200" i="1" kern="1200" dirty="0" err="1">
                <a:solidFill>
                  <a:schemeClr val="tx1"/>
                </a:solidFill>
                <a:effectLst/>
                <a:latin typeface="+mn-lt"/>
                <a:ea typeface="+mn-ea"/>
                <a:cs typeface="+mn-cs"/>
              </a:rPr>
              <a:t>v</a:t>
            </a:r>
            <a:r>
              <a:rPr lang="en-US" sz="1200" i="1" kern="1200" baseline="-25000" dirty="0" err="1">
                <a:solidFill>
                  <a:schemeClr val="tx1"/>
                </a:solidFill>
                <a:effectLst/>
                <a:latin typeface="+mn-lt"/>
                <a:ea typeface="+mn-ea"/>
                <a:cs typeface="+mn-cs"/>
              </a:rPr>
              <a:t>x</a:t>
            </a:r>
            <a:r>
              <a:rPr lang="en-US" sz="1200" i="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must be getting still larger and more negative. At point 2, the Sun pulls straight down, and</a:t>
            </a:r>
            <a:r>
              <a:rPr lang="en-US" sz="1200" i="1" kern="1200" dirty="0">
                <a:solidFill>
                  <a:schemeClr val="tx1"/>
                </a:solidFill>
                <a:effectLst/>
                <a:latin typeface="+mn-lt"/>
                <a:ea typeface="+mn-ea"/>
                <a:cs typeface="+mn-cs"/>
              </a:rPr>
              <a:t> a</a:t>
            </a:r>
            <a:r>
              <a:rPr lang="en-US" sz="1200" i="1" kern="1200" baseline="-25000" dirty="0">
                <a:solidFill>
                  <a:schemeClr val="tx1"/>
                </a:solidFill>
                <a:effectLst/>
                <a:latin typeface="+mn-lt"/>
                <a:ea typeface="+mn-ea"/>
                <a:cs typeface="+mn-cs"/>
              </a:rPr>
              <a:t>x</a:t>
            </a:r>
            <a:r>
              <a:rPr lang="en-US" sz="1200" kern="1200" baseline="-250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 0.</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After point 2, the Sun pulls down and to the right, which means </a:t>
            </a:r>
            <a:r>
              <a:rPr lang="en-US" sz="1200" i="1" kern="1200" dirty="0">
                <a:solidFill>
                  <a:schemeClr val="tx1"/>
                </a:solidFill>
                <a:effectLst/>
                <a:latin typeface="+mn-lt"/>
                <a:ea typeface="+mn-ea"/>
                <a:cs typeface="+mn-cs"/>
              </a:rPr>
              <a:t>a</a:t>
            </a:r>
            <a:r>
              <a:rPr lang="en-US" sz="1200" i="1" kern="1200" baseline="-25000" dirty="0">
                <a:solidFill>
                  <a:schemeClr val="tx1"/>
                </a:solidFill>
                <a:effectLst/>
                <a:latin typeface="+mn-lt"/>
                <a:ea typeface="+mn-ea"/>
                <a:cs typeface="+mn-cs"/>
              </a:rPr>
              <a:t>x</a:t>
            </a:r>
            <a:r>
              <a:rPr lang="en-US" sz="1200" kern="1200" dirty="0">
                <a:solidFill>
                  <a:schemeClr val="tx1"/>
                </a:solidFill>
                <a:effectLst/>
                <a:latin typeface="+mn-lt"/>
                <a:ea typeface="+mn-ea"/>
                <a:cs typeface="+mn-cs"/>
              </a:rPr>
              <a:t> is positive and </a:t>
            </a:r>
            <a:r>
              <a:rPr lang="en-US" sz="1200" i="1" kern="1200" dirty="0" err="1">
                <a:solidFill>
                  <a:schemeClr val="tx1"/>
                </a:solidFill>
                <a:effectLst/>
                <a:latin typeface="+mn-lt"/>
                <a:ea typeface="+mn-ea"/>
                <a:cs typeface="+mn-cs"/>
              </a:rPr>
              <a:t>v</a:t>
            </a:r>
            <a:r>
              <a:rPr lang="en-US" sz="1200" i="1" kern="1200" baseline="-25000" dirty="0" err="1">
                <a:solidFill>
                  <a:schemeClr val="tx1"/>
                </a:solidFill>
                <a:effectLst/>
                <a:latin typeface="+mn-lt"/>
                <a:ea typeface="+mn-ea"/>
                <a:cs typeface="+mn-cs"/>
              </a:rPr>
              <a:t>x</a:t>
            </a:r>
            <a:r>
              <a:rPr lang="en-US" sz="1200" i="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is getting smaller and less negative. This process continues past points 3 and 4, until</a:t>
            </a:r>
            <a:r>
              <a:rPr lang="en-US" sz="1200" i="1" kern="1200" dirty="0">
                <a:solidFill>
                  <a:schemeClr val="tx1"/>
                </a:solidFill>
                <a:effectLst/>
                <a:latin typeface="+mn-lt"/>
                <a:ea typeface="+mn-ea"/>
                <a:cs typeface="+mn-cs"/>
              </a:rPr>
              <a:t> </a:t>
            </a:r>
            <a:r>
              <a:rPr lang="en-US" sz="1200" i="1" kern="1200" dirty="0" err="1">
                <a:solidFill>
                  <a:schemeClr val="tx1"/>
                </a:solidFill>
                <a:effectLst/>
                <a:latin typeface="+mn-lt"/>
                <a:ea typeface="+mn-ea"/>
                <a:cs typeface="+mn-cs"/>
              </a:rPr>
              <a:t>v</a:t>
            </a:r>
            <a:r>
              <a:rPr lang="en-US" sz="1200" i="1" kern="1200" baseline="-25000" dirty="0" err="1">
                <a:solidFill>
                  <a:schemeClr val="tx1"/>
                </a:solidFill>
                <a:effectLst/>
                <a:latin typeface="+mn-lt"/>
                <a:ea typeface="+mn-ea"/>
                <a:cs typeface="+mn-cs"/>
              </a:rPr>
              <a:t>x</a:t>
            </a:r>
            <a:r>
              <a:rPr lang="en-US" sz="1200" i="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 0 again at point 5. Therefore, between points 1 and 5, </a:t>
            </a:r>
            <a:r>
              <a:rPr lang="en-US" sz="1200" i="1" kern="1200" dirty="0" err="1">
                <a:solidFill>
                  <a:schemeClr val="tx1"/>
                </a:solidFill>
                <a:effectLst/>
                <a:latin typeface="+mn-lt"/>
                <a:ea typeface="+mn-ea"/>
                <a:cs typeface="+mn-cs"/>
              </a:rPr>
              <a:t>v</a:t>
            </a:r>
            <a:r>
              <a:rPr lang="en-US" sz="1200" i="1" kern="1200" baseline="-25000" dirty="0" err="1">
                <a:solidFill>
                  <a:schemeClr val="tx1"/>
                </a:solidFill>
                <a:effectLst/>
                <a:latin typeface="+mn-lt"/>
                <a:ea typeface="+mn-ea"/>
                <a:cs typeface="+mn-cs"/>
              </a:rPr>
              <a:t>x</a:t>
            </a:r>
            <a:r>
              <a:rPr lang="en-US" sz="1200" i="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is largest at point 2.</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At point 5, the Sun is pulling to the right, so now </a:t>
            </a:r>
            <a:r>
              <a:rPr lang="en-US" sz="1200" i="1" kern="1200" dirty="0" err="1">
                <a:solidFill>
                  <a:schemeClr val="tx1"/>
                </a:solidFill>
                <a:effectLst/>
                <a:latin typeface="+mn-lt"/>
                <a:ea typeface="+mn-ea"/>
                <a:cs typeface="+mn-cs"/>
              </a:rPr>
              <a:t>v</a:t>
            </a:r>
            <a:r>
              <a:rPr lang="en-US" sz="1200" i="1" kern="1200" baseline="-25000" dirty="0" err="1">
                <a:solidFill>
                  <a:schemeClr val="tx1"/>
                </a:solidFill>
                <a:effectLst/>
                <a:latin typeface="+mn-lt"/>
                <a:ea typeface="+mn-ea"/>
                <a:cs typeface="+mn-cs"/>
              </a:rPr>
              <a:t>x</a:t>
            </a:r>
            <a:r>
              <a:rPr lang="en-US" sz="1200" kern="1200" dirty="0">
                <a:solidFill>
                  <a:schemeClr val="tx1"/>
                </a:solidFill>
                <a:effectLst/>
                <a:latin typeface="+mn-lt"/>
                <a:ea typeface="+mn-ea"/>
                <a:cs typeface="+mn-cs"/>
              </a:rPr>
              <a:t> is getting larger and positive. After point 5, the Sun pulls up and to the right, so</a:t>
            </a:r>
            <a:r>
              <a:rPr lang="en-US" sz="1200" i="1" kern="1200" dirty="0">
                <a:solidFill>
                  <a:schemeClr val="tx1"/>
                </a:solidFill>
                <a:effectLst/>
                <a:latin typeface="+mn-lt"/>
                <a:ea typeface="+mn-ea"/>
                <a:cs typeface="+mn-cs"/>
              </a:rPr>
              <a:t> </a:t>
            </a:r>
            <a:r>
              <a:rPr lang="en-US" sz="1200" i="1" kern="1200" dirty="0" err="1">
                <a:solidFill>
                  <a:schemeClr val="tx1"/>
                </a:solidFill>
                <a:effectLst/>
                <a:latin typeface="+mn-lt"/>
                <a:ea typeface="+mn-ea"/>
                <a:cs typeface="+mn-cs"/>
              </a:rPr>
              <a:t>v</a:t>
            </a:r>
            <a:r>
              <a:rPr lang="en-US" sz="1200" i="1" kern="1200" baseline="-25000" dirty="0" err="1">
                <a:solidFill>
                  <a:schemeClr val="tx1"/>
                </a:solidFill>
                <a:effectLst/>
                <a:latin typeface="+mn-lt"/>
                <a:ea typeface="+mn-ea"/>
                <a:cs typeface="+mn-cs"/>
              </a:rPr>
              <a:t>x</a:t>
            </a:r>
            <a:r>
              <a:rPr lang="en-US" sz="1200" i="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is getting larger and more positive. At point 8, the Sun pulls straight up.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Between points 8 and 1, the Sun pulls up and to the left, so </a:t>
            </a:r>
            <a:r>
              <a:rPr lang="en-US" sz="1200" i="1" kern="1200" dirty="0" err="1">
                <a:solidFill>
                  <a:schemeClr val="tx1"/>
                </a:solidFill>
                <a:effectLst/>
                <a:latin typeface="+mn-lt"/>
                <a:ea typeface="+mn-ea"/>
                <a:cs typeface="+mn-cs"/>
              </a:rPr>
              <a:t>v</a:t>
            </a:r>
            <a:r>
              <a:rPr lang="en-US" sz="1200" i="1" kern="1200" baseline="-25000" dirty="0" err="1">
                <a:solidFill>
                  <a:schemeClr val="tx1"/>
                </a:solidFill>
                <a:effectLst/>
                <a:latin typeface="+mn-lt"/>
                <a:ea typeface="+mn-ea"/>
                <a:cs typeface="+mn-cs"/>
              </a:rPr>
              <a:t>x</a:t>
            </a:r>
            <a:r>
              <a:rPr lang="en-US" sz="1200" i="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is getting smaller, until it is zero at point 1. Therefore, between points 5 and 1, </a:t>
            </a:r>
            <a:r>
              <a:rPr lang="en-US" sz="1200" i="1" kern="1200" dirty="0" err="1">
                <a:solidFill>
                  <a:schemeClr val="tx1"/>
                </a:solidFill>
                <a:effectLst/>
                <a:latin typeface="+mn-lt"/>
                <a:ea typeface="+mn-ea"/>
                <a:cs typeface="+mn-cs"/>
              </a:rPr>
              <a:t>v</a:t>
            </a:r>
            <a:r>
              <a:rPr lang="en-US" sz="1200" i="1" kern="1200" baseline="-25000" dirty="0" err="1">
                <a:solidFill>
                  <a:schemeClr val="tx1"/>
                </a:solidFill>
                <a:effectLst/>
                <a:latin typeface="+mn-lt"/>
                <a:ea typeface="+mn-ea"/>
                <a:cs typeface="+mn-cs"/>
              </a:rPr>
              <a:t>x</a:t>
            </a:r>
            <a:r>
              <a:rPr lang="en-US" sz="1200" i="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is largest at point 8.</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By symmetry, we know that </a:t>
            </a:r>
            <a:r>
              <a:rPr lang="en-US" sz="1200" i="1" kern="1200" dirty="0" err="1">
                <a:solidFill>
                  <a:schemeClr val="tx1"/>
                </a:solidFill>
                <a:effectLst/>
                <a:latin typeface="+mn-lt"/>
                <a:ea typeface="+mn-ea"/>
                <a:cs typeface="+mn-cs"/>
              </a:rPr>
              <a:t>v</a:t>
            </a:r>
            <a:r>
              <a:rPr lang="en-US" sz="1200" i="1" kern="1200" baseline="-25000" dirty="0" err="1">
                <a:solidFill>
                  <a:schemeClr val="tx1"/>
                </a:solidFill>
                <a:effectLst/>
                <a:latin typeface="+mn-lt"/>
                <a:ea typeface="+mn-ea"/>
                <a:cs typeface="+mn-cs"/>
              </a:rPr>
              <a:t>x</a:t>
            </a:r>
            <a:r>
              <a:rPr lang="en-US" sz="1200" i="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is equally large at points 2 and 8, so that is where</a:t>
            </a:r>
            <a:r>
              <a:rPr lang="en-US" sz="1200" i="1" kern="1200" dirty="0">
                <a:solidFill>
                  <a:schemeClr val="tx1"/>
                </a:solidFill>
                <a:effectLst/>
                <a:latin typeface="+mn-lt"/>
                <a:ea typeface="+mn-ea"/>
                <a:cs typeface="+mn-cs"/>
              </a:rPr>
              <a:t> </a:t>
            </a:r>
            <a:r>
              <a:rPr lang="en-US" sz="1200" i="1" kern="1200" dirty="0" err="1">
                <a:solidFill>
                  <a:schemeClr val="tx1"/>
                </a:solidFill>
                <a:effectLst/>
                <a:latin typeface="+mn-lt"/>
                <a:ea typeface="+mn-ea"/>
                <a:cs typeface="+mn-cs"/>
              </a:rPr>
              <a:t>v</a:t>
            </a:r>
            <a:r>
              <a:rPr lang="en-US" sz="1200" i="1" kern="1200" baseline="-25000" dirty="0" err="1">
                <a:solidFill>
                  <a:schemeClr val="tx1"/>
                </a:solidFill>
                <a:effectLst/>
                <a:latin typeface="+mn-lt"/>
                <a:ea typeface="+mn-ea"/>
                <a:cs typeface="+mn-cs"/>
              </a:rPr>
              <a:t>x</a:t>
            </a:r>
            <a:r>
              <a:rPr lang="en-US" sz="1200" kern="1200" dirty="0">
                <a:solidFill>
                  <a:schemeClr val="tx1"/>
                </a:solidFill>
                <a:effectLst/>
                <a:latin typeface="+mn-lt"/>
                <a:ea typeface="+mn-ea"/>
                <a:cs typeface="+mn-cs"/>
              </a:rPr>
              <a:t> is largest during the orbit of the planet.</a:t>
            </a:r>
          </a:p>
          <a:p>
            <a:r>
              <a:rPr lang="en-US" sz="1200" kern="1200" dirty="0">
                <a:solidFill>
                  <a:schemeClr val="tx1"/>
                </a:solidFill>
                <a:effectLst/>
                <a:latin typeface="+mn-lt"/>
                <a:ea typeface="+mn-ea"/>
                <a:cs typeface="+mn-cs"/>
              </a:rPr>
              <a:t>If the motion is clockwise, the same reasoning applies.</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Key Points: </a:t>
            </a:r>
          </a:p>
          <a:p>
            <a:pPr lvl="0"/>
            <a:r>
              <a:rPr lang="en-US" sz="1200" kern="1200" dirty="0">
                <a:solidFill>
                  <a:schemeClr val="tx1"/>
                </a:solidFill>
                <a:effectLst/>
                <a:latin typeface="+mn-lt"/>
                <a:ea typeface="+mn-ea"/>
                <a:cs typeface="+mn-cs"/>
              </a:rPr>
              <a:t>You can reason about one component of an object's velocity by ignoring the other and considering the net force and acceleration on it in that direction only. </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The</a:t>
            </a:r>
            <a:r>
              <a:rPr lang="en-US" sz="1200" i="1" kern="1200" dirty="0">
                <a:solidFill>
                  <a:schemeClr val="tx1"/>
                </a:solidFill>
                <a:effectLst/>
                <a:latin typeface="+mn-lt"/>
                <a:ea typeface="+mn-ea"/>
                <a:cs typeface="+mn-cs"/>
              </a:rPr>
              <a:t> x</a:t>
            </a:r>
            <a:r>
              <a:rPr lang="en-US" sz="1200" kern="1200" dirty="0">
                <a:solidFill>
                  <a:schemeClr val="tx1"/>
                </a:solidFill>
                <a:effectLst/>
                <a:latin typeface="+mn-lt"/>
                <a:ea typeface="+mn-ea"/>
                <a:cs typeface="+mn-cs"/>
              </a:rPr>
              <a:t>-component of an object's velocity will get larger (more positive or more negative) if the</a:t>
            </a:r>
            <a:r>
              <a:rPr lang="en-US" sz="1200" i="1" kern="1200" dirty="0">
                <a:solidFill>
                  <a:schemeClr val="tx1"/>
                </a:solidFill>
                <a:effectLst/>
                <a:latin typeface="+mn-lt"/>
                <a:ea typeface="+mn-ea"/>
                <a:cs typeface="+mn-cs"/>
              </a:rPr>
              <a:t> x</a:t>
            </a:r>
            <a:r>
              <a:rPr lang="en-US" sz="1200" kern="1200" dirty="0">
                <a:solidFill>
                  <a:schemeClr val="tx1"/>
                </a:solidFill>
                <a:effectLst/>
                <a:latin typeface="+mn-lt"/>
                <a:ea typeface="+mn-ea"/>
                <a:cs typeface="+mn-cs"/>
              </a:rPr>
              <a:t>-component of the net force has the same sign, and will get smaller if it has the opposite sign. </a:t>
            </a:r>
          </a:p>
          <a:p>
            <a:pPr lvl="0"/>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For Instructors Only</a:t>
            </a:r>
          </a:p>
          <a:p>
            <a:r>
              <a:rPr lang="en-US" sz="1200" kern="1200" dirty="0">
                <a:solidFill>
                  <a:schemeClr val="tx1"/>
                </a:solidFill>
                <a:effectLst/>
                <a:latin typeface="+mn-lt"/>
                <a:ea typeface="+mn-ea"/>
                <a:cs typeface="+mn-cs"/>
              </a:rPr>
              <a:t>This is last of four questions using this situation. You might like to use it to ask some of your own questions as well. Orbits are great opportunities to revisit and integrate basic ideas in motion, interactions, and energy.</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This question is relatively difficult. Students tend to compartmentalize their physics knowledge, and are likely to overlook forces and accelerations in this situation. Although many students will get the question wrong, the explanation should be accessible to all.</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most common reason for students to choose (4) or (5) is that the</a:t>
            </a:r>
            <a:r>
              <a:rPr lang="en-US" sz="1200" i="1" kern="1200" dirty="0">
                <a:solidFill>
                  <a:schemeClr val="tx1"/>
                </a:solidFill>
                <a:effectLst/>
                <a:latin typeface="+mn-lt"/>
                <a:ea typeface="+mn-ea"/>
                <a:cs typeface="+mn-cs"/>
              </a:rPr>
              <a:t> y</a:t>
            </a:r>
            <a:r>
              <a:rPr lang="en-US" sz="1200" kern="1200" dirty="0">
                <a:solidFill>
                  <a:schemeClr val="tx1"/>
                </a:solidFill>
                <a:effectLst/>
                <a:latin typeface="+mn-lt"/>
                <a:ea typeface="+mn-ea"/>
                <a:cs typeface="+mn-cs"/>
              </a:rPr>
              <a:t>-component of velocity is zero, so the</a:t>
            </a:r>
            <a:r>
              <a:rPr lang="en-US" sz="1200" i="1" kern="1200" dirty="0">
                <a:solidFill>
                  <a:schemeClr val="tx1"/>
                </a:solidFill>
                <a:effectLst/>
                <a:latin typeface="+mn-lt"/>
                <a:ea typeface="+mn-ea"/>
                <a:cs typeface="+mn-cs"/>
              </a:rPr>
              <a:t> x</a:t>
            </a:r>
            <a:r>
              <a:rPr lang="en-US" sz="1200" kern="1200" dirty="0">
                <a:solidFill>
                  <a:schemeClr val="tx1"/>
                </a:solidFill>
                <a:effectLst/>
                <a:latin typeface="+mn-lt"/>
                <a:ea typeface="+mn-ea"/>
                <a:cs typeface="+mn-cs"/>
              </a:rPr>
              <a:t>-component must be largest. (In the previous problem, the</a:t>
            </a:r>
            <a:r>
              <a:rPr lang="en-US" sz="1200" i="1" kern="1200" dirty="0">
                <a:solidFill>
                  <a:schemeClr val="tx1"/>
                </a:solidFill>
                <a:effectLst/>
                <a:latin typeface="+mn-lt"/>
                <a:ea typeface="+mn-ea"/>
                <a:cs typeface="+mn-cs"/>
              </a:rPr>
              <a:t> y</a:t>
            </a:r>
            <a:r>
              <a:rPr lang="en-US" sz="1200" kern="1200" dirty="0">
                <a:solidFill>
                  <a:schemeClr val="tx1"/>
                </a:solidFill>
                <a:effectLst/>
                <a:latin typeface="+mn-lt"/>
                <a:ea typeface="+mn-ea"/>
                <a:cs typeface="+mn-cs"/>
              </a:rPr>
              <a:t>-component was largest where the</a:t>
            </a:r>
            <a:r>
              <a:rPr lang="en-US" sz="1200" i="1" kern="1200" dirty="0">
                <a:solidFill>
                  <a:schemeClr val="tx1"/>
                </a:solidFill>
                <a:effectLst/>
                <a:latin typeface="+mn-lt"/>
                <a:ea typeface="+mn-ea"/>
                <a:cs typeface="+mn-cs"/>
              </a:rPr>
              <a:t> x</a:t>
            </a:r>
            <a:r>
              <a:rPr lang="en-US" sz="1200" kern="1200" dirty="0">
                <a:solidFill>
                  <a:schemeClr val="tx1"/>
                </a:solidFill>
                <a:effectLst/>
                <a:latin typeface="+mn-lt"/>
                <a:ea typeface="+mn-ea"/>
                <a:cs typeface="+mn-cs"/>
              </a:rPr>
              <a:t>-component was zero, but only because the speed was also largest there.)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Some students might interpret the figure as a tilted circular orbit, or they might think that the Sun is at the origin of the coordinate frame, in which cases they might choose answer (4) or (5).</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Students might think that the answer is impossible to determine, perhaps because they are not told whether the motion is clockwise or counterclockwise. (Since we are asking for the "largest"</a:t>
            </a:r>
            <a:r>
              <a:rPr lang="en-US" sz="1200" i="1" kern="1200" dirty="0">
                <a:solidFill>
                  <a:schemeClr val="tx1"/>
                </a:solidFill>
                <a:effectLst/>
                <a:latin typeface="+mn-lt"/>
                <a:ea typeface="+mn-ea"/>
                <a:cs typeface="+mn-cs"/>
              </a:rPr>
              <a:t> x</a:t>
            </a:r>
            <a:r>
              <a:rPr lang="en-US" sz="1200" kern="1200" dirty="0">
                <a:solidFill>
                  <a:schemeClr val="tx1"/>
                </a:solidFill>
                <a:effectLst/>
                <a:latin typeface="+mn-lt"/>
                <a:ea typeface="+mn-ea"/>
                <a:cs typeface="+mn-cs"/>
              </a:rPr>
              <a:t>-component, it does not matter.) Some of these students might choose one of the "or" answers, i.e., (2) or (4).</a:t>
            </a:r>
          </a:p>
          <a:p>
            <a:endParaRPr lang="en-US" altLang="en-US" sz="1200" b="1" kern="1200" dirty="0">
              <a:solidFill>
                <a:schemeClr val="tx1"/>
              </a:solidFill>
              <a:effectLst/>
              <a:latin typeface="+mn-lt"/>
              <a:ea typeface="+mn-ea"/>
              <a:cs typeface="+mn-cs"/>
            </a:endParaRPr>
          </a:p>
          <a:p>
            <a:r>
              <a:rPr lang="en-US" altLang="en-US" b="1" dirty="0"/>
              <a:t>Additional Questions: </a:t>
            </a:r>
            <a:endParaRPr lang="en-US" altLang="en-US" dirty="0"/>
          </a:p>
          <a:p>
            <a:pPr marL="228600" indent="-228600"/>
            <a:r>
              <a:rPr lang="en-US" altLang="en-US" dirty="0"/>
              <a:t>1.	Where is the force on the planet largest? smallest? </a:t>
            </a:r>
          </a:p>
          <a:p>
            <a:pPr marL="228600" indent="-228600"/>
            <a:r>
              <a:rPr lang="en-US" altLang="en-US" dirty="0"/>
              <a:t>2.	Where is the force on the Sun largest? smallest? </a:t>
            </a:r>
          </a:p>
          <a:p>
            <a:pPr marL="228600" indent="-228600"/>
            <a:r>
              <a:rPr lang="en-US" altLang="en-US" dirty="0"/>
              <a:t>3.	Where is the </a:t>
            </a:r>
            <a:r>
              <a:rPr lang="en-US" altLang="en-US" i="1" dirty="0"/>
              <a:t>x</a:t>
            </a:r>
            <a:r>
              <a:rPr lang="en-US" altLang="en-US" dirty="0"/>
              <a:t>-component of acceleration largest? smallest? </a:t>
            </a:r>
          </a:p>
          <a:p>
            <a:pPr marL="228600" indent="-228600">
              <a:buFontTx/>
              <a:buAutoNum type="arabicPeriod" startAt="4"/>
            </a:pPr>
            <a:r>
              <a:rPr lang="en-US" altLang="en-US" dirty="0"/>
              <a:t>Where is the </a:t>
            </a:r>
            <a:r>
              <a:rPr lang="en-US" altLang="en-US" i="1" dirty="0"/>
              <a:t>y</a:t>
            </a:r>
            <a:r>
              <a:rPr lang="en-US" altLang="en-US" dirty="0"/>
              <a:t>-component of acceleration largest? smallest? </a:t>
            </a:r>
          </a:p>
          <a:p>
            <a:pPr marL="0" marR="0" indent="0" algn="l" defTabSz="457200" rtl="0" eaLnBrk="1" fontAlgn="auto" latinLnBrk="0" hangingPunct="1">
              <a:lnSpc>
                <a:spcPct val="100000"/>
              </a:lnSpc>
              <a:spcBef>
                <a:spcPts val="0"/>
              </a:spcBef>
              <a:spcAft>
                <a:spcPts val="0"/>
              </a:spcAft>
              <a:buClrTx/>
              <a:buSzTx/>
              <a:buFontTx/>
              <a:buNone/>
              <a:tabLst/>
              <a:defRPr/>
            </a:pPr>
            <a:endParaRPr lang="pl-PL" altLang="en-US" sz="1200" dirty="0"/>
          </a:p>
          <a:p>
            <a:pPr marL="0" marR="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 </a:t>
            </a:r>
            <a:endParaRPr lang="en-US" altLang="en-US" dirty="0"/>
          </a:p>
          <a:p>
            <a:pPr marL="0" marR="0" indent="0" algn="l" defTabSz="457200" rtl="0" eaLnBrk="1" fontAlgn="auto" latinLnBrk="0" hangingPunct="1">
              <a:lnSpc>
                <a:spcPct val="100000"/>
              </a:lnSpc>
              <a:spcBef>
                <a:spcPts val="0"/>
              </a:spcBef>
              <a:spcAft>
                <a:spcPts val="0"/>
              </a:spcAft>
              <a:buClrTx/>
              <a:buSzTx/>
              <a:buFontTx/>
              <a:buNone/>
              <a:tabLst/>
              <a:defRPr/>
            </a:pPr>
            <a:r>
              <a:rPr lang="en-US" altLang="en-US" dirty="0"/>
              <a:t>Source: UMass Assessing to Learn</a:t>
            </a:r>
          </a:p>
          <a:p>
            <a:endParaRPr lang="en-US"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6E7E7F27-47DB-D94D-995F-E3088F8069A6}" type="slidenum">
              <a:rPr lang="en-US" smtClean="0"/>
              <a:t>84</a:t>
            </a:fld>
            <a:endParaRPr lang="en-US"/>
          </a:p>
        </p:txBody>
      </p:sp>
    </p:spTree>
    <p:extLst>
      <p:ext uri="{BB962C8B-B14F-4D97-AF65-F5344CB8AC3E}">
        <p14:creationId xmlns:p14="http://schemas.microsoft.com/office/powerpoint/2010/main" val="4274142483"/>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7E7F27-47DB-D94D-995F-E3088F8069A6}" type="slidenum">
              <a:rPr lang="en-US" smtClean="0"/>
              <a:t>85</a:t>
            </a:fld>
            <a:endParaRPr lang="en-US"/>
          </a:p>
        </p:txBody>
      </p:sp>
    </p:spTree>
    <p:extLst>
      <p:ext uri="{BB962C8B-B14F-4D97-AF65-F5344CB8AC3E}">
        <p14:creationId xmlns:p14="http://schemas.microsoft.com/office/powerpoint/2010/main" val="129737449"/>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Angular Velocity and Angular Acceleration </a:t>
            </a:r>
          </a:p>
          <a:p>
            <a:r>
              <a:rPr lang="en-US" sz="1200" kern="1200" dirty="0">
                <a:solidFill>
                  <a:schemeClr val="tx1"/>
                </a:solidFill>
                <a:effectLst/>
                <a:latin typeface="+mn-lt"/>
                <a:ea typeface="+mn-ea"/>
                <a:cs typeface="+mn-cs"/>
              </a:rPr>
              <a:t>The </a:t>
            </a:r>
            <a:r>
              <a:rPr lang="en-US" sz="1200" b="1" kern="1200" dirty="0">
                <a:solidFill>
                  <a:schemeClr val="tx1"/>
                </a:solidFill>
                <a:effectLst/>
                <a:latin typeface="+mn-lt"/>
                <a:ea typeface="+mn-ea"/>
                <a:cs typeface="+mn-cs"/>
              </a:rPr>
              <a:t>average angular velocity</a:t>
            </a:r>
            <a:r>
              <a:rPr lang="en-US" sz="1200" kern="1200" dirty="0">
                <a:solidFill>
                  <a:schemeClr val="tx1"/>
                </a:solidFill>
                <a:effectLst/>
                <a:latin typeface="+mn-lt"/>
                <a:ea typeface="+mn-ea"/>
                <a:cs typeface="+mn-cs"/>
              </a:rPr>
              <a:t> of a rigid object is defined as the ratio of the angular displacement to the time interval </a:t>
            </a:r>
            <a:r>
              <a:rPr lang="en-US" sz="1200" kern="1200" dirty="0">
                <a:solidFill>
                  <a:schemeClr val="tx1"/>
                </a:solidFill>
                <a:effectLst/>
                <a:latin typeface="+mn-lt"/>
                <a:ea typeface="+mn-ea"/>
                <a:cs typeface="+mn-cs"/>
                <a:sym typeface="Symbol" panose="05050102010706020507" pitchFamily="18" charset="2"/>
              </a:rPr>
              <a:t></a:t>
            </a:r>
            <a:r>
              <a:rPr lang="en-US" sz="1200" i="1" kern="1200" dirty="0">
                <a:solidFill>
                  <a:schemeClr val="tx1"/>
                </a:solidFill>
                <a:effectLst/>
                <a:latin typeface="+mn-lt"/>
                <a:ea typeface="+mn-ea"/>
                <a:cs typeface="+mn-cs"/>
              </a:rPr>
              <a:t>t,</a:t>
            </a:r>
            <a:r>
              <a:rPr lang="en-US" sz="1200" kern="1200" dirty="0">
                <a:solidFill>
                  <a:schemeClr val="tx1"/>
                </a:solidFill>
                <a:effectLst/>
                <a:latin typeface="+mn-lt"/>
                <a:ea typeface="+mn-ea"/>
                <a:cs typeface="+mn-cs"/>
              </a:rPr>
              <a:t> where </a:t>
            </a:r>
            <a:r>
              <a:rPr lang="en-US" sz="1200" kern="1200" dirty="0">
                <a:solidFill>
                  <a:schemeClr val="tx1"/>
                </a:solidFill>
                <a:effectLst/>
                <a:latin typeface="+mn-lt"/>
                <a:ea typeface="+mn-ea"/>
                <a:cs typeface="+mn-cs"/>
                <a:sym typeface="Symbol" panose="05050102010706020507" pitchFamily="18" charset="2"/>
              </a:rPr>
              <a:t></a:t>
            </a:r>
            <a:r>
              <a:rPr lang="en-US" sz="1200" kern="1200" baseline="-25000" dirty="0" err="1">
                <a:solidFill>
                  <a:schemeClr val="tx1"/>
                </a:solidFill>
                <a:effectLst/>
                <a:latin typeface="+mn-lt"/>
                <a:ea typeface="+mn-ea"/>
                <a:cs typeface="+mn-cs"/>
              </a:rPr>
              <a:t>av</a:t>
            </a:r>
            <a:r>
              <a:rPr lang="en-US" sz="1200" kern="1200" dirty="0">
                <a:solidFill>
                  <a:schemeClr val="tx1"/>
                </a:solidFill>
                <a:effectLst/>
                <a:latin typeface="+mn-lt"/>
                <a:ea typeface="+mn-ea"/>
                <a:cs typeface="+mn-cs"/>
              </a:rPr>
              <a:t> is in radians per second (rad/s).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a:t>
            </a:r>
            <a:r>
              <a:rPr lang="en-US" sz="1200" b="1" kern="1200" dirty="0">
                <a:solidFill>
                  <a:schemeClr val="tx1"/>
                </a:solidFill>
                <a:effectLst/>
                <a:latin typeface="+mn-lt"/>
                <a:ea typeface="+mn-ea"/>
                <a:cs typeface="+mn-cs"/>
              </a:rPr>
              <a:t>average angular acceleration </a:t>
            </a:r>
            <a:r>
              <a:rPr lang="en-US" sz="1200" kern="1200" dirty="0">
                <a:solidFill>
                  <a:schemeClr val="tx1"/>
                </a:solidFill>
                <a:effectLst/>
                <a:latin typeface="+mn-lt"/>
                <a:ea typeface="+mn-ea"/>
                <a:cs typeface="+mn-cs"/>
              </a:rPr>
              <a:t>of a rotating object is defined as the ratio of the change in angular velocity to the time interval </a:t>
            </a:r>
            <a:r>
              <a:rPr lang="en-US" sz="1200" kern="1200" dirty="0">
                <a:solidFill>
                  <a:schemeClr val="tx1"/>
                </a:solidFill>
                <a:effectLst/>
                <a:latin typeface="+mn-lt"/>
                <a:ea typeface="+mn-ea"/>
                <a:cs typeface="+mn-cs"/>
                <a:sym typeface="Symbol" panose="05050102010706020507" pitchFamily="18" charset="2"/>
              </a:rPr>
              <a:t></a:t>
            </a:r>
            <a:r>
              <a:rPr lang="en-US" sz="1200" i="1" kern="1200" dirty="0">
                <a:solidFill>
                  <a:schemeClr val="tx1"/>
                </a:solidFill>
                <a:effectLst/>
                <a:latin typeface="+mn-lt"/>
                <a:ea typeface="+mn-ea"/>
                <a:cs typeface="+mn-cs"/>
              </a:rPr>
              <a:t>t,</a:t>
            </a:r>
            <a:r>
              <a:rPr lang="en-US" sz="1200" kern="1200" dirty="0">
                <a:solidFill>
                  <a:schemeClr val="tx1"/>
                </a:solidFill>
                <a:effectLst/>
                <a:latin typeface="+mn-lt"/>
                <a:ea typeface="+mn-ea"/>
                <a:cs typeface="+mn-cs"/>
              </a:rPr>
              <a:t> where </a:t>
            </a:r>
            <a:r>
              <a:rPr lang="en-US" sz="1200" kern="1200" dirty="0">
                <a:solidFill>
                  <a:schemeClr val="tx1"/>
                </a:solidFill>
                <a:effectLst/>
                <a:latin typeface="+mn-lt"/>
                <a:ea typeface="+mn-ea"/>
                <a:cs typeface="+mn-cs"/>
                <a:sym typeface="Symbol" panose="05050102010706020507" pitchFamily="18" charset="2"/>
              </a:rPr>
              <a:t></a:t>
            </a:r>
            <a:r>
              <a:rPr lang="en-US" sz="1200" kern="1200" baseline="-25000" dirty="0" err="1">
                <a:solidFill>
                  <a:schemeClr val="tx1"/>
                </a:solidFill>
                <a:effectLst/>
                <a:latin typeface="+mn-lt"/>
                <a:ea typeface="+mn-ea"/>
                <a:cs typeface="+mn-cs"/>
              </a:rPr>
              <a:t>av</a:t>
            </a:r>
            <a:r>
              <a:rPr lang="en-US" sz="1200" kern="1200" dirty="0">
                <a:solidFill>
                  <a:schemeClr val="tx1"/>
                </a:solidFill>
                <a:effectLst/>
                <a:latin typeface="+mn-lt"/>
                <a:ea typeface="+mn-ea"/>
                <a:cs typeface="+mn-cs"/>
              </a:rPr>
              <a:t> is in radians per second per second (rad/s</a:t>
            </a:r>
            <a:r>
              <a:rPr lang="en-US" sz="1200" kern="1200" baseline="30000" dirty="0">
                <a:solidFill>
                  <a:schemeClr val="tx1"/>
                </a:solidFill>
                <a:effectLst/>
                <a:latin typeface="+mn-lt"/>
                <a:ea typeface="+mn-ea"/>
                <a:cs typeface="+mn-cs"/>
              </a:rPr>
              <a:t>2</a:t>
            </a:r>
            <a:r>
              <a:rPr lang="en-US" sz="1200" kern="1200" dirty="0">
                <a:solidFill>
                  <a:schemeClr val="tx1"/>
                </a:solidFill>
                <a:effectLst/>
                <a:latin typeface="+mn-lt"/>
                <a:ea typeface="+mn-ea"/>
                <a:cs typeface="+mn-cs"/>
              </a:rPr>
              <a:t>). </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Rotational Motion Under Constant Angular Acceleration </a:t>
            </a:r>
          </a:p>
          <a:p>
            <a:r>
              <a:rPr lang="en-US" sz="1200" kern="1200" dirty="0">
                <a:solidFill>
                  <a:schemeClr val="tx1"/>
                </a:solidFill>
                <a:effectLst/>
                <a:latin typeface="+mn-lt"/>
                <a:ea typeface="+mn-ea"/>
                <a:cs typeface="+mn-cs"/>
              </a:rPr>
              <a:t>If an object undergoes rotational motion about a fixed axis under a constant angular acceleration, its motion can be described with the set of equations shown. Problems are solved as in one-dimensional kinematics. </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E7E7F27-47DB-D94D-995F-E3088F8069A6}" type="slidenum">
              <a:rPr lang="en-US" smtClean="0"/>
              <a:t>86</a:t>
            </a:fld>
            <a:endParaRPr lang="en-US"/>
          </a:p>
        </p:txBody>
      </p:sp>
    </p:spTree>
    <p:extLst>
      <p:ext uri="{BB962C8B-B14F-4D97-AF65-F5344CB8AC3E}">
        <p14:creationId xmlns:p14="http://schemas.microsoft.com/office/powerpoint/2010/main" val="3747016620"/>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Tangential Velocity, Tangential Acceleration, and Centripetal Acceleration </a:t>
            </a:r>
          </a:p>
          <a:p>
            <a:r>
              <a:rPr lang="en-US" sz="1200" kern="1200" dirty="0">
                <a:solidFill>
                  <a:schemeClr val="tx1"/>
                </a:solidFill>
                <a:effectLst/>
                <a:latin typeface="+mn-lt"/>
                <a:ea typeface="+mn-ea"/>
                <a:cs typeface="+mn-cs"/>
              </a:rPr>
              <a:t>When an object rotates about a fixed axis, the angular velocity and angular acceleration are related to the tangential velocity and tangential acceleration through the relationships shown.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Any object moving in a circular path must have a net force exerted on it that is directed toward the center of the path.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Some examples of forces that cause centripetal acceleration are the force of gravity (as in the motion of a satellite) and the force of tension in a string. </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Newton’s Second Law for Uniform Circular Motion </a:t>
            </a:r>
          </a:p>
          <a:p>
            <a:r>
              <a:rPr lang="en-US" sz="1200" kern="1200" dirty="0">
                <a:solidFill>
                  <a:schemeClr val="tx1"/>
                </a:solidFill>
                <a:effectLst/>
                <a:latin typeface="+mn-lt"/>
                <a:ea typeface="+mn-ea"/>
                <a:cs typeface="+mn-cs"/>
              </a:rPr>
              <a:t>The second law for uniform circular motion involves forces that are directed either towards the center of a circle or away from it. A force acting towards the center of the circle is by convention negative and Newton’s second law for uniform circular motion therefore is given in the equation shown</a:t>
            </a:r>
            <a:r>
              <a:rPr lang="en-US" sz="1200" kern="1200" baseline="0" dirty="0">
                <a:solidFill>
                  <a:schemeClr val="tx1"/>
                </a:solidFill>
                <a:effectLst/>
                <a:latin typeface="+mn-lt"/>
                <a:ea typeface="+mn-ea"/>
                <a:cs typeface="+mn-cs"/>
              </a:rPr>
              <a:t> here.</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E7E7F27-47DB-D94D-995F-E3088F8069A6}" type="slidenum">
              <a:rPr lang="en-US" smtClean="0"/>
              <a:t>87</a:t>
            </a:fld>
            <a:endParaRPr lang="en-US"/>
          </a:p>
        </p:txBody>
      </p:sp>
    </p:spTree>
    <p:extLst>
      <p:ext uri="{BB962C8B-B14F-4D97-AF65-F5344CB8AC3E}">
        <p14:creationId xmlns:p14="http://schemas.microsoft.com/office/powerpoint/2010/main" val="1283307338"/>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Newtonian Gravitation </a:t>
            </a:r>
          </a:p>
          <a:p>
            <a:r>
              <a:rPr lang="en-US" sz="1200" b="1" kern="1200" dirty="0">
                <a:solidFill>
                  <a:schemeClr val="tx1"/>
                </a:solidFill>
                <a:effectLst/>
                <a:latin typeface="+mn-lt"/>
                <a:ea typeface="+mn-ea"/>
                <a:cs typeface="+mn-cs"/>
              </a:rPr>
              <a:t>Newton’s law of universal gravitation </a:t>
            </a:r>
            <a:r>
              <a:rPr lang="en-US" sz="1200" kern="1200" dirty="0">
                <a:solidFill>
                  <a:schemeClr val="tx1"/>
                </a:solidFill>
                <a:effectLst/>
                <a:latin typeface="+mn-lt"/>
                <a:ea typeface="+mn-ea"/>
                <a:cs typeface="+mn-cs"/>
              </a:rPr>
              <a:t>states that every particle in the Universe attracts every other particle with a force</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that is directly proportional to the product of their masses and inversely proportional to the square of the distance </a:t>
            </a:r>
            <a:r>
              <a:rPr lang="en-US" sz="1200" i="1" kern="1200" dirty="0">
                <a:solidFill>
                  <a:schemeClr val="tx1"/>
                </a:solidFill>
                <a:effectLst/>
                <a:latin typeface="+mn-lt"/>
                <a:ea typeface="+mn-ea"/>
                <a:cs typeface="+mn-cs"/>
              </a:rPr>
              <a:t>r </a:t>
            </a:r>
            <a:r>
              <a:rPr lang="en-US" sz="1200" kern="1200" dirty="0">
                <a:solidFill>
                  <a:schemeClr val="tx1"/>
                </a:solidFill>
                <a:effectLst/>
                <a:latin typeface="+mn-lt"/>
                <a:ea typeface="+mn-ea"/>
                <a:cs typeface="+mn-cs"/>
              </a:rPr>
              <a:t>between them.</a:t>
            </a:r>
            <a:r>
              <a:rPr lang="en-US" sz="1200" kern="1200" baseline="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G </a:t>
            </a:r>
            <a:r>
              <a:rPr lang="en-US" sz="1200" kern="1200" dirty="0">
                <a:solidFill>
                  <a:schemeClr val="tx1"/>
                </a:solidFill>
                <a:effectLst/>
                <a:latin typeface="+mn-lt"/>
                <a:ea typeface="+mn-ea"/>
                <a:cs typeface="+mn-cs"/>
              </a:rPr>
              <a:t>is the </a:t>
            </a:r>
            <a:r>
              <a:rPr lang="en-US" sz="1200" b="1" kern="1200" dirty="0">
                <a:solidFill>
                  <a:schemeClr val="tx1"/>
                </a:solidFill>
                <a:effectLst/>
                <a:latin typeface="+mn-lt"/>
                <a:ea typeface="+mn-ea"/>
                <a:cs typeface="+mn-cs"/>
              </a:rPr>
              <a:t>constant of universal gravitation</a:t>
            </a:r>
            <a:r>
              <a:rPr lang="en-US" sz="1200" kern="1200" dirty="0">
                <a:solidFill>
                  <a:schemeClr val="tx1"/>
                </a:solidFill>
                <a:effectLst/>
                <a:latin typeface="+mn-lt"/>
                <a:ea typeface="+mn-ea"/>
                <a:cs typeface="+mn-cs"/>
              </a:rPr>
              <a:t>. </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Gravitational Potential Energy</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 general expression for gravitational potential energy is shown. This expression reduces to </a:t>
            </a:r>
            <a:r>
              <a:rPr lang="en-US" sz="1200" i="1" kern="1200" dirty="0">
                <a:solidFill>
                  <a:schemeClr val="tx1"/>
                </a:solidFill>
                <a:effectLst/>
                <a:latin typeface="+mn-lt"/>
                <a:ea typeface="+mn-ea"/>
                <a:cs typeface="+mn-cs"/>
              </a:rPr>
              <a:t>PE</a:t>
            </a:r>
            <a:r>
              <a:rPr lang="en-US" sz="1200" kern="1200" dirty="0">
                <a:solidFill>
                  <a:schemeClr val="tx1"/>
                </a:solidFill>
                <a:effectLst/>
                <a:latin typeface="+mn-lt"/>
                <a:ea typeface="+mn-ea"/>
                <a:cs typeface="+mn-cs"/>
              </a:rPr>
              <a:t> = </a:t>
            </a:r>
            <a:r>
              <a:rPr lang="en-US" sz="1200" i="1" kern="1200" dirty="0" err="1">
                <a:solidFill>
                  <a:schemeClr val="tx1"/>
                </a:solidFill>
                <a:effectLst/>
                <a:latin typeface="+mn-lt"/>
                <a:ea typeface="+mn-ea"/>
                <a:cs typeface="+mn-cs"/>
              </a:rPr>
              <a:t>mgh</a:t>
            </a:r>
            <a:r>
              <a:rPr lang="en-US" sz="1200" kern="1200" dirty="0">
                <a:solidFill>
                  <a:schemeClr val="tx1"/>
                </a:solidFill>
                <a:effectLst/>
                <a:latin typeface="+mn-lt"/>
                <a:ea typeface="+mn-ea"/>
                <a:cs typeface="+mn-cs"/>
              </a:rPr>
              <a:t> close to the surface of Earth and holds for other worlds through replacement of the mass </a:t>
            </a:r>
            <a:r>
              <a:rPr lang="en-US" sz="1200" i="1" kern="1200" dirty="0">
                <a:solidFill>
                  <a:schemeClr val="tx1"/>
                </a:solidFill>
                <a:effectLst/>
                <a:latin typeface="+mn-lt"/>
                <a:ea typeface="+mn-ea"/>
                <a:cs typeface="+mn-cs"/>
              </a:rPr>
              <a:t>M</a:t>
            </a:r>
            <a:r>
              <a:rPr lang="en-US" sz="1200" i="1" kern="1200" baseline="-25000" dirty="0">
                <a:solidFill>
                  <a:schemeClr val="tx1"/>
                </a:solidFill>
                <a:effectLst/>
                <a:latin typeface="+mn-lt"/>
                <a:ea typeface="+mn-ea"/>
                <a:cs typeface="+mn-cs"/>
              </a:rPr>
              <a:t>E</a:t>
            </a:r>
            <a:r>
              <a:rPr lang="en-US" sz="1200" kern="1200" baseline="-25000" dirty="0">
                <a:solidFill>
                  <a:schemeClr val="tx1"/>
                </a:solidFill>
                <a:effectLst/>
                <a:latin typeface="+mn-lt"/>
                <a:ea typeface="+mn-ea"/>
                <a:cs typeface="+mn-cs"/>
              </a:rPr>
              <a:t> </a:t>
            </a:r>
            <a:r>
              <a:rPr lang="en-US" sz="1200" kern="1200" baseline="0" dirty="0">
                <a:solidFill>
                  <a:schemeClr val="tx1"/>
                </a:solidFill>
                <a:effectLst/>
                <a:latin typeface="+mn-lt"/>
                <a:ea typeface="+mn-ea"/>
                <a:cs typeface="+mn-cs"/>
              </a:rPr>
              <a:t>. P</a:t>
            </a:r>
            <a:r>
              <a:rPr lang="en-US" sz="1200" kern="1200" dirty="0">
                <a:solidFill>
                  <a:schemeClr val="tx1"/>
                </a:solidFill>
                <a:effectLst/>
                <a:latin typeface="+mn-lt"/>
                <a:ea typeface="+mn-ea"/>
                <a:cs typeface="+mn-cs"/>
              </a:rPr>
              <a:t>roblems such as finding the escape velocity from Earth can be solved by using this equation in the conservation of energy equation. </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E7E7F27-47DB-D94D-995F-E3088F8069A6}" type="slidenum">
              <a:rPr lang="en-US" smtClean="0"/>
              <a:t>88</a:t>
            </a:fld>
            <a:endParaRPr lang="en-US"/>
          </a:p>
        </p:txBody>
      </p:sp>
    </p:spTree>
    <p:extLst>
      <p:ext uri="{BB962C8B-B14F-4D97-AF65-F5344CB8AC3E}">
        <p14:creationId xmlns:p14="http://schemas.microsoft.com/office/powerpoint/2010/main" val="532225972"/>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Kepler’s Laws of Planetary Motion</a:t>
            </a:r>
            <a:endParaRPr lang="en-US" sz="1200"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Kepler derived the following three laws of planetary motion: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mn-lt"/>
              <a:ea typeface="+mn-ea"/>
              <a:cs typeface="+mn-cs"/>
            </a:endParaRPr>
          </a:p>
          <a:p>
            <a:pPr marL="228600" marR="0" indent="-228600" algn="l" defTabSz="457200" rtl="0" eaLnBrk="1" fontAlgn="auto" latinLnBrk="0" hangingPunct="1">
              <a:lnSpc>
                <a:spcPct val="100000"/>
              </a:lnSpc>
              <a:spcBef>
                <a:spcPts val="0"/>
              </a:spcBef>
              <a:spcAft>
                <a:spcPts val="0"/>
              </a:spcAft>
              <a:buClrTx/>
              <a:buSzTx/>
              <a:buFontTx/>
              <a:buAutoNum type="arabicPeriod"/>
              <a:tabLst/>
              <a:defRPr/>
            </a:pPr>
            <a:r>
              <a:rPr lang="en-US" sz="1200" kern="1200" dirty="0">
                <a:solidFill>
                  <a:schemeClr val="tx1"/>
                </a:solidFill>
                <a:effectLst/>
                <a:latin typeface="+mn-lt"/>
                <a:ea typeface="+mn-ea"/>
                <a:cs typeface="+mn-cs"/>
              </a:rPr>
              <a:t>All planets move in elliptical orbits with the Sun at one of the focal points </a:t>
            </a:r>
          </a:p>
          <a:p>
            <a:pPr marL="228600" marR="0" indent="-228600" algn="l" defTabSz="457200" rtl="0" eaLnBrk="1" fontAlgn="auto" latinLnBrk="0" hangingPunct="1">
              <a:lnSpc>
                <a:spcPct val="100000"/>
              </a:lnSpc>
              <a:spcBef>
                <a:spcPts val="0"/>
              </a:spcBef>
              <a:spcAft>
                <a:spcPts val="0"/>
              </a:spcAft>
              <a:buClrTx/>
              <a:buSzTx/>
              <a:buFontTx/>
              <a:buAutoNum type="arabicPeriod"/>
              <a:tabLst/>
              <a:defRPr/>
            </a:pPr>
            <a:endParaRPr lang="en-US" sz="1200" kern="1200" dirty="0">
              <a:solidFill>
                <a:schemeClr val="tx1"/>
              </a:solidFill>
              <a:effectLst/>
              <a:latin typeface="+mn-lt"/>
              <a:ea typeface="+mn-ea"/>
              <a:cs typeface="+mn-cs"/>
            </a:endParaRPr>
          </a:p>
          <a:p>
            <a:pPr marL="228600" marR="0" indent="-228600" algn="l" defTabSz="457200" rtl="0" eaLnBrk="1" fontAlgn="auto" latinLnBrk="0" hangingPunct="1">
              <a:lnSpc>
                <a:spcPct val="100000"/>
              </a:lnSpc>
              <a:spcBef>
                <a:spcPts val="0"/>
              </a:spcBef>
              <a:spcAft>
                <a:spcPts val="0"/>
              </a:spcAft>
              <a:buClrTx/>
              <a:buSzTx/>
              <a:buFontTx/>
              <a:buAutoNum type="arabicPeriod"/>
              <a:tabLst/>
              <a:defRPr/>
            </a:pPr>
            <a:r>
              <a:rPr lang="en-US" sz="1200" kern="1200" dirty="0">
                <a:solidFill>
                  <a:schemeClr val="tx1"/>
                </a:solidFill>
                <a:effectLst/>
                <a:latin typeface="+mn-lt"/>
                <a:ea typeface="+mn-ea"/>
                <a:cs typeface="+mn-cs"/>
              </a:rPr>
              <a:t>A line drawn from the Sun to any planet sweeps out equal areas in equal time intervals.</a:t>
            </a:r>
          </a:p>
          <a:p>
            <a:pPr marL="228600" marR="0" indent="-228600" algn="l" defTabSz="457200" rtl="0" eaLnBrk="1" fontAlgn="auto" latinLnBrk="0" hangingPunct="1">
              <a:lnSpc>
                <a:spcPct val="100000"/>
              </a:lnSpc>
              <a:spcBef>
                <a:spcPts val="0"/>
              </a:spcBef>
              <a:spcAft>
                <a:spcPts val="0"/>
              </a:spcAft>
              <a:buClrTx/>
              <a:buSzTx/>
              <a:buFontTx/>
              <a:buAutoNum type="arabicPeriod"/>
              <a:tabLst/>
              <a:defRPr/>
            </a:pPr>
            <a:endParaRPr lang="en-US" sz="1200" b="1" kern="1200" dirty="0">
              <a:solidFill>
                <a:schemeClr val="tx1"/>
              </a:solidFill>
              <a:effectLst/>
              <a:latin typeface="+mn-lt"/>
              <a:ea typeface="+mn-ea"/>
              <a:cs typeface="+mn-cs"/>
            </a:endParaRPr>
          </a:p>
          <a:p>
            <a:pPr marL="228600" marR="0" indent="-228600" algn="l" defTabSz="457200" rtl="0" eaLnBrk="1" fontAlgn="auto" latinLnBrk="0" hangingPunct="1">
              <a:lnSpc>
                <a:spcPct val="100000"/>
              </a:lnSpc>
              <a:spcBef>
                <a:spcPts val="0"/>
              </a:spcBef>
              <a:spcAft>
                <a:spcPts val="0"/>
              </a:spcAft>
              <a:buClrTx/>
              <a:buSzTx/>
              <a:buFontTx/>
              <a:buAutoNum type="arabicPeriod"/>
              <a:tabLst/>
              <a:defRPr/>
            </a:pPr>
            <a:r>
              <a:rPr lang="en-US" sz="1200" kern="1200" dirty="0">
                <a:solidFill>
                  <a:schemeClr val="tx1"/>
                </a:solidFill>
                <a:effectLst/>
                <a:latin typeface="+mn-lt"/>
                <a:ea typeface="+mn-ea"/>
                <a:cs typeface="+mn-cs"/>
              </a:rPr>
              <a:t>The square of the orbital period of a planet is proportional to the cube of the average distance from the planet to the Sun. The third law can be applied to any large body and its system of satellites by replacing the Sun’s mass with the body’s mass. In particular, it can be used to determine the mass of the central body once the average distance to a satellite and its period are known. </a:t>
            </a: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E7E7F27-47DB-D94D-995F-E3088F8069A6}" type="slidenum">
              <a:rPr lang="en-US" smtClean="0"/>
              <a:t>89</a:t>
            </a:fld>
            <a:endParaRPr lang="en-US"/>
          </a:p>
        </p:txBody>
      </p:sp>
    </p:spTree>
    <p:extLst>
      <p:ext uri="{BB962C8B-B14F-4D97-AF65-F5344CB8AC3E}">
        <p14:creationId xmlns:p14="http://schemas.microsoft.com/office/powerpoint/2010/main" val="21460693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So we can rewrite our equation for </a:t>
            </a:r>
            <a:r>
              <a:rPr lang="en-US" sz="1200" kern="1200" dirty="0">
                <a:solidFill>
                  <a:schemeClr val="tx1"/>
                </a:solidFill>
                <a:effectLst/>
                <a:latin typeface="+mn-lt"/>
                <a:ea typeface="+mn-ea"/>
                <a:cs typeface="+mn-cs"/>
                <a:sym typeface="Symbol" panose="05050102010706020507" pitchFamily="18" charset="2"/>
              </a:rPr>
              <a:t> </a:t>
            </a:r>
            <a:r>
              <a:rPr lang="en-US" sz="1200" kern="1200" dirty="0">
                <a:solidFill>
                  <a:schemeClr val="tx1"/>
                </a:solidFill>
                <a:effectLst/>
                <a:latin typeface="+mn-lt"/>
                <a:ea typeface="+mn-ea"/>
                <a:cs typeface="+mn-cs"/>
              </a:rPr>
              <a:t>like this, where </a:t>
            </a:r>
            <a:r>
              <a:rPr lang="en-US" sz="1200" kern="1200" dirty="0">
                <a:solidFill>
                  <a:schemeClr val="tx1"/>
                </a:solidFill>
                <a:effectLst/>
                <a:latin typeface="+mn-lt"/>
                <a:ea typeface="+mn-ea"/>
                <a:cs typeface="+mn-cs"/>
                <a:sym typeface="Symbol" panose="05050102010706020507" pitchFamily="18" charset="2"/>
              </a:rPr>
              <a:t></a:t>
            </a:r>
            <a:r>
              <a:rPr lang="en-US" sz="1200" i="1" kern="1200" dirty="0">
                <a:solidFill>
                  <a:schemeClr val="tx1"/>
                </a:solidFill>
                <a:effectLst/>
                <a:latin typeface="+mn-lt"/>
                <a:ea typeface="+mn-ea"/>
                <a:cs typeface="+mn-cs"/>
              </a:rPr>
              <a:t>s </a:t>
            </a:r>
            <a:r>
              <a:rPr lang="en-US" sz="1200" kern="1200" dirty="0">
                <a:solidFill>
                  <a:schemeClr val="tx1"/>
                </a:solidFill>
                <a:effectLst/>
                <a:latin typeface="+mn-lt"/>
                <a:ea typeface="+mn-ea"/>
                <a:cs typeface="+mn-cs"/>
              </a:rPr>
              <a:t>is a displacement along the circular arc subtended by the angular displacement.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Now we are ready to define an angular velocity. [click to show equation]</a:t>
            </a:r>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For very short time intervals, the average angular velocity approaches the instantaneous angular velocity, just as in the linear case. The </a:t>
            </a:r>
            <a:r>
              <a:rPr lang="en-US" sz="1200" b="1" kern="1200" dirty="0">
                <a:solidFill>
                  <a:schemeClr val="tx1"/>
                </a:solidFill>
                <a:effectLst/>
                <a:latin typeface="+mn-lt"/>
                <a:ea typeface="+mn-ea"/>
                <a:cs typeface="+mn-cs"/>
              </a:rPr>
              <a:t>instantaneous angular velocity </a:t>
            </a:r>
            <a:r>
              <a:rPr lang="en-US" sz="1200" kern="1200" dirty="0">
                <a:solidFill>
                  <a:schemeClr val="tx1"/>
                </a:solidFill>
                <a:effectLst/>
                <a:latin typeface="+mn-lt"/>
                <a:ea typeface="+mn-ea"/>
                <a:cs typeface="+mn-cs"/>
              </a:rPr>
              <a:t>[click to show equation] of a rotating rigid object is the limit of the average velocity</a:t>
            </a:r>
            <a:r>
              <a:rPr lang="en-US" sz="1200" i="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as the time interval </a:t>
            </a:r>
            <a:r>
              <a:rPr lang="en-US" sz="1200" kern="1200" dirty="0">
                <a:solidFill>
                  <a:schemeClr val="tx1"/>
                </a:solidFill>
                <a:effectLst/>
                <a:latin typeface="+mn-lt"/>
                <a:ea typeface="+mn-ea"/>
                <a:cs typeface="+mn-cs"/>
                <a:sym typeface="Symbol" panose="05050102010706020507" pitchFamily="18" charset="2"/>
              </a:rPr>
              <a:t></a:t>
            </a:r>
            <a:r>
              <a:rPr lang="en-US" sz="1200" i="1" kern="1200" dirty="0">
                <a:solidFill>
                  <a:schemeClr val="tx1"/>
                </a:solidFill>
                <a:effectLst/>
                <a:latin typeface="+mn-lt"/>
                <a:ea typeface="+mn-ea"/>
                <a:cs typeface="+mn-cs"/>
              </a:rPr>
              <a:t>t </a:t>
            </a:r>
            <a:r>
              <a:rPr lang="en-US" sz="1200" kern="1200" dirty="0">
                <a:solidFill>
                  <a:schemeClr val="tx1"/>
                </a:solidFill>
                <a:effectLst/>
                <a:latin typeface="+mn-lt"/>
                <a:ea typeface="+mn-ea"/>
                <a:cs typeface="+mn-cs"/>
              </a:rPr>
              <a:t>approaches zero.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We take </a:t>
            </a:r>
            <a:r>
              <a:rPr lang="en-US" sz="1200" kern="1200" dirty="0">
                <a:solidFill>
                  <a:schemeClr val="tx1"/>
                </a:solidFill>
                <a:effectLst/>
                <a:latin typeface="+mn-lt"/>
                <a:ea typeface="+mn-ea"/>
                <a:cs typeface="+mn-cs"/>
                <a:sym typeface="Symbol" panose="05050102010706020507" pitchFamily="18" charset="2"/>
              </a:rPr>
              <a:t></a:t>
            </a:r>
            <a:r>
              <a:rPr lang="en-US" sz="1200" kern="1200" dirty="0">
                <a:solidFill>
                  <a:schemeClr val="tx1"/>
                </a:solidFill>
                <a:effectLst/>
                <a:latin typeface="+mn-lt"/>
                <a:ea typeface="+mn-ea"/>
                <a:cs typeface="+mn-cs"/>
              </a:rPr>
              <a:t> to be positive when </a:t>
            </a:r>
            <a:r>
              <a:rPr lang="en-US" sz="1200" kern="1200" dirty="0">
                <a:solidFill>
                  <a:schemeClr val="tx1"/>
                </a:solidFill>
                <a:effectLst/>
                <a:latin typeface="+mn-lt"/>
                <a:ea typeface="+mn-ea"/>
                <a:cs typeface="+mn-cs"/>
                <a:sym typeface="Symbol" panose="05050102010706020507" pitchFamily="18" charset="2"/>
              </a:rPr>
              <a:t></a:t>
            </a:r>
            <a:r>
              <a:rPr lang="en-US" sz="1200" kern="1200" dirty="0">
                <a:solidFill>
                  <a:schemeClr val="tx1"/>
                </a:solidFill>
                <a:effectLst/>
                <a:latin typeface="+mn-lt"/>
                <a:ea typeface="+mn-ea"/>
                <a:cs typeface="+mn-cs"/>
              </a:rPr>
              <a:t> is increasing (counterclockwise motion) and negative when </a:t>
            </a:r>
            <a:r>
              <a:rPr lang="en-US" sz="1200" kern="1200" dirty="0">
                <a:solidFill>
                  <a:schemeClr val="tx1"/>
                </a:solidFill>
                <a:effectLst/>
                <a:latin typeface="+mn-lt"/>
                <a:ea typeface="+mn-ea"/>
                <a:cs typeface="+mn-cs"/>
                <a:sym typeface="Symbol" panose="05050102010706020507" pitchFamily="18" charset="2"/>
              </a:rPr>
              <a:t></a:t>
            </a:r>
            <a:r>
              <a:rPr lang="en-US" sz="1200" kern="1200" dirty="0">
                <a:solidFill>
                  <a:schemeClr val="tx1"/>
                </a:solidFill>
                <a:effectLst/>
                <a:latin typeface="+mn-lt"/>
                <a:ea typeface="+mn-ea"/>
                <a:cs typeface="+mn-cs"/>
              </a:rPr>
              <a:t> is decreasing (clockwise motion). When the angular velocity is constant, the instantaneous angular velocity is equal to the average angular velocity.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a:t>
            </a:r>
            <a:r>
              <a:rPr lang="en-US" sz="1200" b="1" kern="1200" dirty="0">
                <a:solidFill>
                  <a:schemeClr val="tx1"/>
                </a:solidFill>
                <a:effectLst/>
                <a:latin typeface="+mn-lt"/>
                <a:ea typeface="+mn-ea"/>
                <a:cs typeface="+mn-cs"/>
              </a:rPr>
              <a:t>instantaneous angular speed </a:t>
            </a:r>
            <a:r>
              <a:rPr lang="en-US" sz="1200" kern="1200" dirty="0">
                <a:solidFill>
                  <a:schemeClr val="tx1"/>
                </a:solidFill>
                <a:effectLst/>
                <a:latin typeface="+mn-lt"/>
                <a:ea typeface="+mn-ea"/>
                <a:cs typeface="+mn-cs"/>
              </a:rPr>
              <a:t>of an object is defined as the magnitude of the instantaneous angular velocity</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Instantaneous angular speed, or “angular speed” has no direction associated with it and carries no algebraic sign.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For example, if one object is rotating counterclockwise with an angular velocity of +5.0 rad/s and another object is rotating clockwise with an angular velocity of –5.0 rad/s, both have an angular speed of 5.0 rad/s. </a:t>
            </a:r>
            <a:endParaRPr lang="en-US" dirty="0"/>
          </a:p>
          <a:p>
            <a:endParaRPr lang="en-US" dirty="0"/>
          </a:p>
        </p:txBody>
      </p:sp>
      <p:sp>
        <p:nvSpPr>
          <p:cNvPr id="4" name="Slide Number Placeholder 3"/>
          <p:cNvSpPr>
            <a:spLocks noGrp="1"/>
          </p:cNvSpPr>
          <p:nvPr>
            <p:ph type="sldNum" sz="quarter" idx="10"/>
          </p:nvPr>
        </p:nvSpPr>
        <p:spPr/>
        <p:txBody>
          <a:bodyPr/>
          <a:lstStyle/>
          <a:p>
            <a:fld id="{6E7E7F27-47DB-D94D-995F-E3088F8069A6}" type="slidenum">
              <a:rPr lang="en-US" smtClean="0"/>
              <a:t>19</a:t>
            </a:fld>
            <a:endParaRPr lang="en-US"/>
          </a:p>
        </p:txBody>
      </p:sp>
    </p:spTree>
    <p:extLst>
      <p:ext uri="{BB962C8B-B14F-4D97-AF65-F5344CB8AC3E}">
        <p14:creationId xmlns:p14="http://schemas.microsoft.com/office/powerpoint/2010/main" val="30662608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Do some quick calculations, then check with a neighbor. Let’s talk in two minutes.</a:t>
            </a:r>
          </a:p>
          <a:p>
            <a:endParaRPr lang="is-IS" sz="1200" b="1"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b="1" dirty="0"/>
              <a:t>Answer:</a:t>
            </a:r>
            <a:r>
              <a:rPr lang="en-US" b="1" baseline="0" dirty="0"/>
              <a:t> </a:t>
            </a:r>
            <a:r>
              <a:rPr lang="pl-PL" altLang="en-US" sz="1200" dirty="0"/>
              <a:t>1 rad, 5 rad</a:t>
            </a:r>
            <a:endParaRPr lang="en-US" altLang="en-US" sz="1200" dirty="0"/>
          </a:p>
          <a:p>
            <a:endParaRPr lang="en-US" b="1" dirty="0"/>
          </a:p>
          <a:p>
            <a:r>
              <a:rPr lang="en-US" b="1" dirty="0"/>
              <a:t>Reasoning:</a:t>
            </a:r>
            <a:r>
              <a:rPr lang="en-US" b="1" baseline="0" dirty="0"/>
              <a:t> </a:t>
            </a:r>
            <a:r>
              <a:rPr lang="en-US" sz="1200" b="0" i="0" u="none" strike="noStrike" kern="1200" baseline="0" dirty="0">
                <a:solidFill>
                  <a:schemeClr val="tx1"/>
                </a:solidFill>
                <a:latin typeface="+mn-lt"/>
                <a:ea typeface="+mn-ea"/>
                <a:cs typeface="+mn-cs"/>
              </a:rPr>
              <a:t>For a rotation of more than 180°, the angular displacement must be larger than </a:t>
            </a:r>
            <a:r>
              <a:rPr lang="en-US" sz="1200" b="0" i="0" u="none" strike="noStrike" kern="1200" baseline="0" dirty="0">
                <a:solidFill>
                  <a:schemeClr val="tx1"/>
                </a:solidFill>
                <a:latin typeface="+mn-lt"/>
                <a:ea typeface="+mn-ea"/>
                <a:cs typeface="+mn-cs"/>
                <a:sym typeface="Symbol" panose="05050102010706020507" pitchFamily="18" charset="2"/>
              </a:rPr>
              <a:t> = 3.14 rad. </a:t>
            </a:r>
            <a:r>
              <a:rPr lang="en-US" sz="1200" b="0" i="0" u="none" strike="noStrike" kern="1200" baseline="0" dirty="0">
                <a:solidFill>
                  <a:schemeClr val="tx1"/>
                </a:solidFill>
                <a:latin typeface="+mn-lt"/>
                <a:ea typeface="+mn-ea"/>
                <a:cs typeface="+mn-cs"/>
              </a:rPr>
              <a:t>The angular displacements in the three choices are (a) 6 rad </a:t>
            </a:r>
            <a:r>
              <a:rPr lang="en-US" sz="1200" kern="1200" dirty="0">
                <a:solidFill>
                  <a:schemeClr val="tx1"/>
                </a:solidFill>
                <a:effectLst/>
                <a:latin typeface="+mn-lt"/>
                <a:ea typeface="+mn-ea"/>
                <a:cs typeface="+mn-cs"/>
              </a:rPr>
              <a:t>–3 rad = 3 rad, (b) 1</a:t>
            </a:r>
            <a:r>
              <a:rPr lang="en-US" sz="1200" kern="1200" baseline="0" dirty="0">
                <a:solidFill>
                  <a:schemeClr val="tx1"/>
                </a:solidFill>
                <a:effectLst/>
                <a:latin typeface="+mn-lt"/>
                <a:ea typeface="+mn-ea"/>
                <a:cs typeface="+mn-cs"/>
              </a:rPr>
              <a:t> rad </a:t>
            </a:r>
            <a:r>
              <a:rPr lang="en-US" sz="1200" kern="1200" dirty="0">
                <a:solidFill>
                  <a:schemeClr val="tx1"/>
                </a:solidFill>
                <a:effectLst/>
                <a:latin typeface="+mn-lt"/>
                <a:ea typeface="+mn-ea"/>
                <a:cs typeface="+mn-cs"/>
              </a:rPr>
              <a:t>– (–1 rad) = 2 rad, and (c)</a:t>
            </a:r>
            <a:r>
              <a:rPr lang="en-US" sz="1200" kern="1200" baseline="0" dirty="0">
                <a:solidFill>
                  <a:schemeClr val="tx1"/>
                </a:solidFill>
                <a:effectLst/>
                <a:latin typeface="+mn-lt"/>
                <a:ea typeface="+mn-ea"/>
                <a:cs typeface="+mn-cs"/>
              </a:rPr>
              <a:t> 5 rad </a:t>
            </a:r>
            <a:r>
              <a:rPr lang="en-US" sz="1200" kern="1200" dirty="0">
                <a:solidFill>
                  <a:schemeClr val="tx1"/>
                </a:solidFill>
                <a:effectLst/>
                <a:latin typeface="+mn-lt"/>
                <a:ea typeface="+mn-ea"/>
                <a:cs typeface="+mn-cs"/>
              </a:rPr>
              <a:t>–</a:t>
            </a:r>
            <a:r>
              <a:rPr lang="en-US" sz="1200" kern="1200" baseline="0" dirty="0">
                <a:solidFill>
                  <a:schemeClr val="tx1"/>
                </a:solidFill>
                <a:effectLst/>
                <a:latin typeface="+mn-lt"/>
                <a:ea typeface="+mn-ea"/>
                <a:cs typeface="+mn-cs"/>
              </a:rPr>
              <a:t>1 rad = 4 rad.</a:t>
            </a:r>
            <a:endParaRPr lang="en-US" b="1" dirty="0"/>
          </a:p>
        </p:txBody>
      </p:sp>
      <p:sp>
        <p:nvSpPr>
          <p:cNvPr id="4" name="Slide Number Placeholder 3"/>
          <p:cNvSpPr>
            <a:spLocks noGrp="1"/>
          </p:cNvSpPr>
          <p:nvPr>
            <p:ph type="sldNum" sz="quarter" idx="10"/>
          </p:nvPr>
        </p:nvSpPr>
        <p:spPr/>
        <p:txBody>
          <a:bodyPr/>
          <a:lstStyle/>
          <a:p>
            <a:fld id="{6E7E7F27-47DB-D94D-995F-E3088F8069A6}" type="slidenum">
              <a:rPr lang="en-US" smtClean="0"/>
              <a:t>20</a:t>
            </a:fld>
            <a:endParaRPr lang="en-US"/>
          </a:p>
        </p:txBody>
      </p:sp>
    </p:spTree>
    <p:extLst>
      <p:ext uri="{BB962C8B-B14F-4D97-AF65-F5344CB8AC3E}">
        <p14:creationId xmlns:p14="http://schemas.microsoft.com/office/powerpoint/2010/main" val="9892618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Footer Placeholder 4"/>
          <p:cNvSpPr>
            <a:spLocks noGrp="1"/>
          </p:cNvSpPr>
          <p:nvPr>
            <p:ph type="ftr" sz="quarter" idx="11"/>
          </p:nvPr>
        </p:nvSpPr>
        <p:spPr>
          <a:xfrm>
            <a:off x="513020" y="6356350"/>
            <a:ext cx="2895600" cy="365125"/>
          </a:xfrm>
        </p:spPr>
        <p:txBody>
          <a:bodyPr/>
          <a:lstStyle/>
          <a:p>
            <a:r>
              <a:rPr lang="en-US" dirty="0"/>
              <a:t>©</a:t>
            </a:r>
            <a:r>
              <a:rPr lang="en-US" dirty="0" err="1"/>
              <a:t>Cengage</a:t>
            </a:r>
            <a:endParaRPr lang="en-US" dirty="0"/>
          </a:p>
        </p:txBody>
      </p:sp>
    </p:spTree>
    <p:extLst>
      <p:ext uri="{BB962C8B-B14F-4D97-AF65-F5344CB8AC3E}">
        <p14:creationId xmlns:p14="http://schemas.microsoft.com/office/powerpoint/2010/main" val="27020199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solidFill>
                <a:latin typeface="Times New Roman" panose="02020603050405020304" pitchFamily="18" charset="0"/>
                <a:cs typeface="Times New Roman" panose="02020603050405020304" pitchFamily="18"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5" name="Footer Placeholder 4"/>
          <p:cNvSpPr>
            <a:spLocks noGrp="1"/>
          </p:cNvSpPr>
          <p:nvPr>
            <p:ph type="ftr" sz="quarter" idx="11"/>
          </p:nvPr>
        </p:nvSpPr>
        <p:spPr/>
        <p:txBody>
          <a:bodyPr/>
          <a:lstStyle/>
          <a:p>
            <a:r>
              <a:rPr lang="en-US" dirty="0"/>
              <a:t>©</a:t>
            </a:r>
            <a:r>
              <a:rPr lang="en-US" dirty="0" err="1"/>
              <a:t>Cengage</a:t>
            </a:r>
            <a:endParaRPr lang="en-US" dirty="0"/>
          </a:p>
        </p:txBody>
      </p:sp>
    </p:spTree>
    <p:extLst>
      <p:ext uri="{BB962C8B-B14F-4D97-AF65-F5344CB8AC3E}">
        <p14:creationId xmlns:p14="http://schemas.microsoft.com/office/powerpoint/2010/main" val="17989526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p>
            <a:r>
              <a:rPr lang="en-US" dirty="0"/>
              <a:t>©</a:t>
            </a:r>
            <a:r>
              <a:rPr lang="en-US" dirty="0" err="1"/>
              <a:t>Cengage</a:t>
            </a:r>
            <a:endParaRPr lang="en-US" dirty="0"/>
          </a:p>
        </p:txBody>
      </p:sp>
    </p:spTree>
    <p:extLst>
      <p:ext uri="{BB962C8B-B14F-4D97-AF65-F5344CB8AC3E}">
        <p14:creationId xmlns:p14="http://schemas.microsoft.com/office/powerpoint/2010/main" val="10343016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4400">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4" name="Footer Placeholder 3"/>
          <p:cNvSpPr>
            <a:spLocks noGrp="1"/>
          </p:cNvSpPr>
          <p:nvPr>
            <p:ph type="ftr" sz="quarter" idx="11"/>
          </p:nvPr>
        </p:nvSpPr>
        <p:spPr/>
        <p:txBody>
          <a:bodyPr/>
          <a:lstStyle/>
          <a:p>
            <a:r>
              <a:rPr lang="en-US" dirty="0"/>
              <a:t>©</a:t>
            </a:r>
            <a:r>
              <a:rPr lang="en-US" dirty="0" err="1"/>
              <a:t>Cengage</a:t>
            </a:r>
            <a:endParaRPr lang="en-US" dirty="0"/>
          </a:p>
        </p:txBody>
      </p:sp>
    </p:spTree>
    <p:extLst>
      <p:ext uri="{BB962C8B-B14F-4D97-AF65-F5344CB8AC3E}">
        <p14:creationId xmlns:p14="http://schemas.microsoft.com/office/powerpoint/2010/main" val="6560677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a:t>
            </a:r>
            <a:r>
              <a:rPr lang="en-US" dirty="0" err="1"/>
              <a:t>Cengage</a:t>
            </a:r>
            <a:endParaRPr lang="en-US" dirty="0"/>
          </a:p>
        </p:txBody>
      </p:sp>
    </p:spTree>
    <p:extLst>
      <p:ext uri="{BB962C8B-B14F-4D97-AF65-F5344CB8AC3E}">
        <p14:creationId xmlns:p14="http://schemas.microsoft.com/office/powerpoint/2010/main" val="124912879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7" cstate="email">
            <a:extLst>
              <a:ext uri="{28A0092B-C50C-407E-A947-70E740481C1C}">
                <a14:useLocalDpi xmlns:a14="http://schemas.microsoft.com/office/drawing/2010/main" val="0"/>
              </a:ext>
            </a:extLst>
          </a:blip>
          <a:stretch>
            <a:fillRect/>
          </a:stretch>
        </p:blipFill>
        <p:spPr>
          <a:xfrm>
            <a:off x="0" y="0"/>
            <a:ext cx="9144000" cy="1145291"/>
          </a:xfrm>
          <a:prstGeom prst="rect">
            <a:avLst/>
          </a:prstGeom>
        </p:spPr>
      </p:pic>
      <p:sp>
        <p:nvSpPr>
          <p:cNvPr id="2" name="Title Placeholder 1"/>
          <p:cNvSpPr>
            <a:spLocks noGrp="1"/>
          </p:cNvSpPr>
          <p:nvPr>
            <p:ph type="title"/>
          </p:nvPr>
        </p:nvSpPr>
        <p:spPr>
          <a:xfrm>
            <a:off x="457200" y="10869"/>
            <a:ext cx="8229600" cy="1134422"/>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a:t>©</a:t>
            </a:r>
            <a:r>
              <a:rPr lang="en-US" dirty="0" err="1"/>
              <a:t>Cengage</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US" dirty="0"/>
              <a:t>Slide 1-</a:t>
            </a:r>
            <a:fld id="{0FB56013-B943-42BA-886F-6F9D4EB85E9D}" type="slidenum">
              <a:rPr lang="en-US" smtClean="0"/>
              <a:pPr/>
              <a:t>‹#›</a:t>
            </a:fld>
            <a:endParaRPr lang="en-US" dirty="0"/>
          </a:p>
        </p:txBody>
      </p:sp>
    </p:spTree>
    <p:extLst>
      <p:ext uri="{BB962C8B-B14F-4D97-AF65-F5344CB8AC3E}">
        <p14:creationId xmlns:p14="http://schemas.microsoft.com/office/powerpoint/2010/main" val="2557711237"/>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2" r:id="rId3"/>
    <p:sldLayoutId id="2147483654" r:id="rId4"/>
    <p:sldLayoutId id="2147483655" r:id="rId5"/>
  </p:sldLayoutIdLst>
  <p:hf hdr="0" dt="0"/>
  <p:txStyles>
    <p:titleStyle>
      <a:lvl1pPr algn="ctr" defTabSz="914400" rtl="0" eaLnBrk="1" latinLnBrk="0" hangingPunct="1">
        <a:spcBef>
          <a:spcPct val="0"/>
        </a:spcBef>
        <a:buNone/>
        <a:defRPr sz="4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Franklin Gothic Book"/>
          <a:ea typeface="+mn-ea"/>
          <a:cs typeface="Franklin Gothic Book"/>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Franklin Gothic Book"/>
          <a:ea typeface="+mn-ea"/>
          <a:cs typeface="Franklin Gothic Book"/>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Franklin Gothic Book"/>
          <a:ea typeface="+mn-ea"/>
          <a:cs typeface="Franklin Gothic Book"/>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Franklin Gothic Book"/>
          <a:ea typeface="+mn-ea"/>
          <a:cs typeface="Franklin Gothic Book"/>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Franklin Gothic Book"/>
          <a:ea typeface="+mn-ea"/>
          <a:cs typeface="Franklin Gothic Book"/>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notesSlide" Target="../notesSlides/notesSlide4.xml"/><Relationship Id="rId7" Type="http://schemas.openxmlformats.org/officeDocument/2006/relationships/image" Target="../media/image5.wmf"/><Relationship Id="rId2" Type="http://schemas.openxmlformats.org/officeDocument/2006/relationships/slideLayout" Target="../slideLayouts/slideLayout4.xml"/><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7.wmf"/><Relationship Id="rId5" Type="http://schemas.openxmlformats.org/officeDocument/2006/relationships/image" Target="../media/image4.wmf"/><Relationship Id="rId10" Type="http://schemas.openxmlformats.org/officeDocument/2006/relationships/oleObject" Target="../embeddings/oleObject4.bin"/><Relationship Id="rId4" Type="http://schemas.openxmlformats.org/officeDocument/2006/relationships/oleObject" Target="../embeddings/oleObject1.bin"/><Relationship Id="rId9" Type="http://schemas.openxmlformats.org/officeDocument/2006/relationships/image" Target="../media/image6.wmf"/></Relationships>
</file>

<file path=ppt/slides/_rels/slide16.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notesSlide" Target="../notesSlides/notesSlide5.xml"/><Relationship Id="rId7" Type="http://schemas.openxmlformats.org/officeDocument/2006/relationships/image" Target="../media/image9.wmf"/><Relationship Id="rId2" Type="http://schemas.openxmlformats.org/officeDocument/2006/relationships/slideLayout" Target="../slideLayouts/slideLayout4.xml"/><Relationship Id="rId1" Type="http://schemas.openxmlformats.org/officeDocument/2006/relationships/vmlDrawing" Target="../drawings/vmlDrawing2.vml"/><Relationship Id="rId6" Type="http://schemas.openxmlformats.org/officeDocument/2006/relationships/oleObject" Target="../embeddings/oleObject6.bin"/><Relationship Id="rId5" Type="http://schemas.openxmlformats.org/officeDocument/2006/relationships/image" Target="../media/image8.wmf"/><Relationship Id="rId4" Type="http://schemas.openxmlformats.org/officeDocument/2006/relationships/oleObject" Target="../embeddings/oleObject5.bin"/></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8" Type="http://schemas.openxmlformats.org/officeDocument/2006/relationships/image" Target="../media/image13.wmf"/><Relationship Id="rId3" Type="http://schemas.openxmlformats.org/officeDocument/2006/relationships/notesSlide" Target="../notesSlides/notesSlide7.xml"/><Relationship Id="rId7" Type="http://schemas.openxmlformats.org/officeDocument/2006/relationships/oleObject" Target="../embeddings/oleObject8.bin"/><Relationship Id="rId2" Type="http://schemas.openxmlformats.org/officeDocument/2006/relationships/slideLayout" Target="../slideLayouts/slideLayout4.xml"/><Relationship Id="rId1" Type="http://schemas.openxmlformats.org/officeDocument/2006/relationships/vmlDrawing" Target="../drawings/vmlDrawing3.vml"/><Relationship Id="rId6" Type="http://schemas.openxmlformats.org/officeDocument/2006/relationships/image" Target="../media/image12.wmf"/><Relationship Id="rId5" Type="http://schemas.openxmlformats.org/officeDocument/2006/relationships/oleObject" Target="../embeddings/oleObject7.bin"/><Relationship Id="rId4" Type="http://schemas.openxmlformats.org/officeDocument/2006/relationships/image" Target="../media/image14.jpg"/></Relationships>
</file>

<file path=ppt/slides/_rels/slide19.xml.rels><?xml version="1.0" encoding="UTF-8" standalone="yes"?>
<Relationships xmlns="http://schemas.openxmlformats.org/package/2006/relationships"><Relationship Id="rId8" Type="http://schemas.openxmlformats.org/officeDocument/2006/relationships/oleObject" Target="../embeddings/oleObject11.bin"/><Relationship Id="rId3" Type="http://schemas.openxmlformats.org/officeDocument/2006/relationships/notesSlide" Target="../notesSlides/notesSlide8.xml"/><Relationship Id="rId7" Type="http://schemas.openxmlformats.org/officeDocument/2006/relationships/image" Target="../media/image16.wmf"/><Relationship Id="rId2" Type="http://schemas.openxmlformats.org/officeDocument/2006/relationships/slideLayout" Target="../slideLayouts/slideLayout4.xml"/><Relationship Id="rId1" Type="http://schemas.openxmlformats.org/officeDocument/2006/relationships/vmlDrawing" Target="../drawings/vmlDrawing4.vml"/><Relationship Id="rId6" Type="http://schemas.openxmlformats.org/officeDocument/2006/relationships/oleObject" Target="../embeddings/oleObject10.bin"/><Relationship Id="rId5" Type="http://schemas.openxmlformats.org/officeDocument/2006/relationships/image" Target="../media/image15.wmf"/><Relationship Id="rId4" Type="http://schemas.openxmlformats.org/officeDocument/2006/relationships/oleObject" Target="../embeddings/oleObject9.bin"/><Relationship Id="rId9" Type="http://schemas.openxmlformats.org/officeDocument/2006/relationships/image" Target="../media/image17.w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4.xml"/><Relationship Id="rId1" Type="http://schemas.openxmlformats.org/officeDocument/2006/relationships/tags" Target="../tags/tag1.xml"/><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4.xml"/><Relationship Id="rId1" Type="http://schemas.openxmlformats.org/officeDocument/2006/relationships/tags" Target="../tags/tag2.xml"/><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4.xml"/><Relationship Id="rId1" Type="http://schemas.openxmlformats.org/officeDocument/2006/relationships/vmlDrawing" Target="../drawings/vmlDrawing5.vml"/><Relationship Id="rId6" Type="http://schemas.openxmlformats.org/officeDocument/2006/relationships/image" Target="../media/image20.jpg"/><Relationship Id="rId5" Type="http://schemas.openxmlformats.org/officeDocument/2006/relationships/image" Target="../media/image19.wmf"/><Relationship Id="rId4" Type="http://schemas.openxmlformats.org/officeDocument/2006/relationships/oleObject" Target="../embeddings/oleObject12.bin"/></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2.xml"/><Relationship Id="rId7" Type="http://schemas.openxmlformats.org/officeDocument/2006/relationships/image" Target="../media/image21.wmf"/><Relationship Id="rId2" Type="http://schemas.openxmlformats.org/officeDocument/2006/relationships/slideLayout" Target="../slideLayouts/slideLayout4.xml"/><Relationship Id="rId1" Type="http://schemas.openxmlformats.org/officeDocument/2006/relationships/vmlDrawing" Target="../drawings/vmlDrawing6.vml"/><Relationship Id="rId6" Type="http://schemas.openxmlformats.org/officeDocument/2006/relationships/oleObject" Target="../embeddings/oleObject14.bin"/><Relationship Id="rId5" Type="http://schemas.openxmlformats.org/officeDocument/2006/relationships/image" Target="../media/image19.wmf"/><Relationship Id="rId4" Type="http://schemas.openxmlformats.org/officeDocument/2006/relationships/oleObject" Target="../embeddings/oleObject13.bin"/></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4.xml"/><Relationship Id="rId1" Type="http://schemas.openxmlformats.org/officeDocument/2006/relationships/vmlDrawing" Target="../drawings/vmlDrawing7.vml"/><Relationship Id="rId5" Type="http://schemas.openxmlformats.org/officeDocument/2006/relationships/image" Target="../media/image22.wmf"/><Relationship Id="rId4" Type="http://schemas.openxmlformats.org/officeDocument/2006/relationships/oleObject" Target="../embeddings/oleObject15.bin"/></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4.xml"/><Relationship Id="rId1" Type="http://schemas.openxmlformats.org/officeDocument/2006/relationships/vmlDrawing" Target="../drawings/vmlDrawing8.vml"/><Relationship Id="rId6" Type="http://schemas.openxmlformats.org/officeDocument/2006/relationships/image" Target="../media/image24.emf"/><Relationship Id="rId5" Type="http://schemas.openxmlformats.org/officeDocument/2006/relationships/image" Target="../media/image23.wmf"/><Relationship Id="rId4" Type="http://schemas.openxmlformats.org/officeDocument/2006/relationships/oleObject" Target="../embeddings/oleObject16.bin"/></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4.xml"/><Relationship Id="rId1" Type="http://schemas.openxmlformats.org/officeDocument/2006/relationships/tags" Target="../tags/tag3.xml"/><Relationship Id="rId4" Type="http://schemas.openxmlformats.org/officeDocument/2006/relationships/image" Target="../media/image18.png"/></Relationships>
</file>

<file path=ppt/slides/_rels/slide27.xml.rels><?xml version="1.0" encoding="UTF-8" standalone="yes"?>
<Relationships xmlns="http://schemas.openxmlformats.org/package/2006/relationships"><Relationship Id="rId8" Type="http://schemas.openxmlformats.org/officeDocument/2006/relationships/oleObject" Target="../embeddings/oleObject19.bin"/><Relationship Id="rId3" Type="http://schemas.openxmlformats.org/officeDocument/2006/relationships/notesSlide" Target="../notesSlides/notesSlide16.xml"/><Relationship Id="rId7" Type="http://schemas.openxmlformats.org/officeDocument/2006/relationships/image" Target="../media/image26.wmf"/><Relationship Id="rId2" Type="http://schemas.openxmlformats.org/officeDocument/2006/relationships/slideLayout" Target="../slideLayouts/slideLayout4.xml"/><Relationship Id="rId1" Type="http://schemas.openxmlformats.org/officeDocument/2006/relationships/vmlDrawing" Target="../drawings/vmlDrawing9.vml"/><Relationship Id="rId6" Type="http://schemas.openxmlformats.org/officeDocument/2006/relationships/oleObject" Target="../embeddings/oleObject18.bin"/><Relationship Id="rId5" Type="http://schemas.openxmlformats.org/officeDocument/2006/relationships/image" Target="../media/image25.wmf"/><Relationship Id="rId10" Type="http://schemas.openxmlformats.org/officeDocument/2006/relationships/image" Target="../media/image28.jpg"/><Relationship Id="rId4" Type="http://schemas.openxmlformats.org/officeDocument/2006/relationships/oleObject" Target="../embeddings/oleObject17.bin"/><Relationship Id="rId9" Type="http://schemas.openxmlformats.org/officeDocument/2006/relationships/image" Target="../media/image27.wmf"/></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4.xml"/><Relationship Id="rId1" Type="http://schemas.openxmlformats.org/officeDocument/2006/relationships/vmlDrawing" Target="../drawings/vmlDrawing10.vml"/><Relationship Id="rId6" Type="http://schemas.openxmlformats.org/officeDocument/2006/relationships/image" Target="../media/image28.jpg"/><Relationship Id="rId5" Type="http://schemas.openxmlformats.org/officeDocument/2006/relationships/image" Target="../media/image29.wmf"/><Relationship Id="rId4" Type="http://schemas.openxmlformats.org/officeDocument/2006/relationships/oleObject" Target="../embeddings/oleObject20.bin"/></Relationships>
</file>

<file path=ppt/slides/_rels/slide29.xml.rels><?xml version="1.0" encoding="UTF-8" standalone="yes"?>
<Relationships xmlns="http://schemas.openxmlformats.org/package/2006/relationships"><Relationship Id="rId8" Type="http://schemas.openxmlformats.org/officeDocument/2006/relationships/image" Target="../media/image31.wmf"/><Relationship Id="rId3" Type="http://schemas.openxmlformats.org/officeDocument/2006/relationships/notesSlide" Target="../notesSlides/notesSlide18.xml"/><Relationship Id="rId7" Type="http://schemas.openxmlformats.org/officeDocument/2006/relationships/oleObject" Target="../embeddings/oleObject22.bin"/><Relationship Id="rId2" Type="http://schemas.openxmlformats.org/officeDocument/2006/relationships/slideLayout" Target="../slideLayouts/slideLayout4.xml"/><Relationship Id="rId1" Type="http://schemas.openxmlformats.org/officeDocument/2006/relationships/vmlDrawing" Target="../drawings/vmlDrawing11.vml"/><Relationship Id="rId6" Type="http://schemas.openxmlformats.org/officeDocument/2006/relationships/image" Target="../media/image30.wmf"/><Relationship Id="rId5" Type="http://schemas.openxmlformats.org/officeDocument/2006/relationships/oleObject" Target="../embeddings/oleObject21.bin"/><Relationship Id="rId10" Type="http://schemas.openxmlformats.org/officeDocument/2006/relationships/image" Target="../media/image32.wmf"/><Relationship Id="rId4" Type="http://schemas.openxmlformats.org/officeDocument/2006/relationships/image" Target="../media/image28.jpg"/><Relationship Id="rId9" Type="http://schemas.openxmlformats.org/officeDocument/2006/relationships/oleObject" Target="../embeddings/oleObject23.bin"/></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4.xml"/><Relationship Id="rId1" Type="http://schemas.openxmlformats.org/officeDocument/2006/relationships/tags" Target="../tags/tag4.xml"/><Relationship Id="rId4" Type="http://schemas.openxmlformats.org/officeDocument/2006/relationships/image" Target="../media/image18.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4.xml"/><Relationship Id="rId1" Type="http://schemas.openxmlformats.org/officeDocument/2006/relationships/tags" Target="../tags/tag5.xml"/><Relationship Id="rId4" Type="http://schemas.openxmlformats.org/officeDocument/2006/relationships/image" Target="../media/image18.png"/></Relationships>
</file>

<file path=ppt/slides/_rels/slide32.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notesSlide" Target="../notesSlides/notesSlide22.xml"/><Relationship Id="rId7" Type="http://schemas.openxmlformats.org/officeDocument/2006/relationships/image" Target="../media/image35.wmf"/><Relationship Id="rId2" Type="http://schemas.openxmlformats.org/officeDocument/2006/relationships/slideLayout" Target="../slideLayouts/slideLayout4.xml"/><Relationship Id="rId1" Type="http://schemas.openxmlformats.org/officeDocument/2006/relationships/vmlDrawing" Target="../drawings/vmlDrawing12.vml"/><Relationship Id="rId6" Type="http://schemas.openxmlformats.org/officeDocument/2006/relationships/oleObject" Target="../embeddings/oleObject25.bin"/><Relationship Id="rId5" Type="http://schemas.openxmlformats.org/officeDocument/2006/relationships/image" Target="../media/image34.wmf"/><Relationship Id="rId4" Type="http://schemas.openxmlformats.org/officeDocument/2006/relationships/oleObject" Target="../embeddings/oleObject24.bin"/></Relationships>
</file>

<file path=ppt/slides/_rels/slide34.xml.rels><?xml version="1.0" encoding="UTF-8" standalone="yes"?>
<Relationships xmlns="http://schemas.openxmlformats.org/package/2006/relationships"><Relationship Id="rId8" Type="http://schemas.openxmlformats.org/officeDocument/2006/relationships/oleObject" Target="../embeddings/oleObject28.bin"/><Relationship Id="rId13" Type="http://schemas.openxmlformats.org/officeDocument/2006/relationships/image" Target="../media/image41.wmf"/><Relationship Id="rId3" Type="http://schemas.openxmlformats.org/officeDocument/2006/relationships/notesSlide" Target="../notesSlides/notesSlide23.xml"/><Relationship Id="rId7" Type="http://schemas.openxmlformats.org/officeDocument/2006/relationships/image" Target="../media/image38.wmf"/><Relationship Id="rId12" Type="http://schemas.openxmlformats.org/officeDocument/2006/relationships/oleObject" Target="../embeddings/oleObject30.bin"/><Relationship Id="rId2" Type="http://schemas.openxmlformats.org/officeDocument/2006/relationships/slideLayout" Target="../slideLayouts/slideLayout4.xml"/><Relationship Id="rId1" Type="http://schemas.openxmlformats.org/officeDocument/2006/relationships/vmlDrawing" Target="../drawings/vmlDrawing13.vml"/><Relationship Id="rId6" Type="http://schemas.openxmlformats.org/officeDocument/2006/relationships/oleObject" Target="../embeddings/oleObject27.bin"/><Relationship Id="rId11" Type="http://schemas.openxmlformats.org/officeDocument/2006/relationships/image" Target="../media/image40.wmf"/><Relationship Id="rId5" Type="http://schemas.openxmlformats.org/officeDocument/2006/relationships/image" Target="../media/image37.wmf"/><Relationship Id="rId10" Type="http://schemas.openxmlformats.org/officeDocument/2006/relationships/oleObject" Target="../embeddings/oleObject29.bin"/><Relationship Id="rId4" Type="http://schemas.openxmlformats.org/officeDocument/2006/relationships/oleObject" Target="../embeddings/oleObject26.bin"/><Relationship Id="rId9" Type="http://schemas.openxmlformats.org/officeDocument/2006/relationships/image" Target="../media/image39.wmf"/><Relationship Id="rId14" Type="http://schemas.openxmlformats.org/officeDocument/2006/relationships/image" Target="../media/image42.jpeg"/></Relationships>
</file>

<file path=ppt/slides/_rels/slide35.xml.rels><?xml version="1.0" encoding="UTF-8" standalone="yes"?>
<Relationships xmlns="http://schemas.openxmlformats.org/package/2006/relationships"><Relationship Id="rId8" Type="http://schemas.openxmlformats.org/officeDocument/2006/relationships/oleObject" Target="../embeddings/oleObject33.bin"/><Relationship Id="rId3" Type="http://schemas.openxmlformats.org/officeDocument/2006/relationships/notesSlide" Target="../notesSlides/notesSlide24.xml"/><Relationship Id="rId7" Type="http://schemas.openxmlformats.org/officeDocument/2006/relationships/image" Target="../media/image44.wmf"/><Relationship Id="rId2" Type="http://schemas.openxmlformats.org/officeDocument/2006/relationships/slideLayout" Target="../slideLayouts/slideLayout4.xml"/><Relationship Id="rId1" Type="http://schemas.openxmlformats.org/officeDocument/2006/relationships/vmlDrawing" Target="../drawings/vmlDrawing14.vml"/><Relationship Id="rId6" Type="http://schemas.openxmlformats.org/officeDocument/2006/relationships/oleObject" Target="../embeddings/oleObject32.bin"/><Relationship Id="rId5" Type="http://schemas.openxmlformats.org/officeDocument/2006/relationships/image" Target="../media/image43.wmf"/><Relationship Id="rId4" Type="http://schemas.openxmlformats.org/officeDocument/2006/relationships/oleObject" Target="../embeddings/oleObject31.bin"/><Relationship Id="rId9" Type="http://schemas.openxmlformats.org/officeDocument/2006/relationships/image" Target="../media/image45.wmf"/></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25.xml"/><Relationship Id="rId7" Type="http://schemas.openxmlformats.org/officeDocument/2006/relationships/image" Target="../media/image47.wmf"/><Relationship Id="rId2" Type="http://schemas.openxmlformats.org/officeDocument/2006/relationships/slideLayout" Target="../slideLayouts/slideLayout4.xml"/><Relationship Id="rId1" Type="http://schemas.openxmlformats.org/officeDocument/2006/relationships/vmlDrawing" Target="../drawings/vmlDrawing15.vml"/><Relationship Id="rId6" Type="http://schemas.openxmlformats.org/officeDocument/2006/relationships/oleObject" Target="../embeddings/oleObject35.bin"/><Relationship Id="rId5" Type="http://schemas.openxmlformats.org/officeDocument/2006/relationships/image" Target="../media/image46.wmf"/><Relationship Id="rId4" Type="http://schemas.openxmlformats.org/officeDocument/2006/relationships/oleObject" Target="../embeddings/oleObject34.bin"/></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4.xml"/><Relationship Id="rId1" Type="http://schemas.openxmlformats.org/officeDocument/2006/relationships/tags" Target="../tags/tag6.xml"/><Relationship Id="rId5" Type="http://schemas.openxmlformats.org/officeDocument/2006/relationships/image" Target="../media/image48.jpg"/><Relationship Id="rId4" Type="http://schemas.openxmlformats.org/officeDocument/2006/relationships/image" Target="../media/image18.pn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4.xml"/><Relationship Id="rId1" Type="http://schemas.openxmlformats.org/officeDocument/2006/relationships/tags" Target="../tags/tag7.xml"/><Relationship Id="rId5" Type="http://schemas.openxmlformats.org/officeDocument/2006/relationships/image" Target="../media/image48.jpg"/><Relationship Id="rId4" Type="http://schemas.openxmlformats.org/officeDocument/2006/relationships/image" Target="../media/image18.png"/></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4.xml"/><Relationship Id="rId1" Type="http://schemas.openxmlformats.org/officeDocument/2006/relationships/tags" Target="../tags/tag8.xml"/><Relationship Id="rId5" Type="http://schemas.openxmlformats.org/officeDocument/2006/relationships/image" Target="../media/image18.png"/><Relationship Id="rId4" Type="http://schemas.openxmlformats.org/officeDocument/2006/relationships/image" Target="../media/image48.jp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4.xml"/><Relationship Id="rId1" Type="http://schemas.openxmlformats.org/officeDocument/2006/relationships/tags" Target="../tags/tag9.xml"/><Relationship Id="rId4" Type="http://schemas.openxmlformats.org/officeDocument/2006/relationships/image" Target="../media/image18.png"/></Relationships>
</file>

<file path=ppt/slides/_rels/slide41.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4.xml"/><Relationship Id="rId1" Type="http://schemas.openxmlformats.org/officeDocument/2006/relationships/vmlDrawing" Target="../drawings/vmlDrawing16.vml"/><Relationship Id="rId5" Type="http://schemas.openxmlformats.org/officeDocument/2006/relationships/image" Target="../media/image50.wmf"/><Relationship Id="rId4" Type="http://schemas.openxmlformats.org/officeDocument/2006/relationships/oleObject" Target="../embeddings/oleObject36.bin"/></Relationships>
</file>

<file path=ppt/slides/_rels/slide43.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4.xml"/><Relationship Id="rId1" Type="http://schemas.openxmlformats.org/officeDocument/2006/relationships/vmlDrawing" Target="../drawings/vmlDrawing17.vml"/><Relationship Id="rId5" Type="http://schemas.openxmlformats.org/officeDocument/2006/relationships/image" Target="../media/image52.wmf"/><Relationship Id="rId4" Type="http://schemas.openxmlformats.org/officeDocument/2006/relationships/oleObject" Target="../embeddings/oleObject37.bin"/></Relationships>
</file>

<file path=ppt/slides/_rels/slide45.xml.rels><?xml version="1.0" encoding="UTF-8" standalone="yes"?>
<Relationships xmlns="http://schemas.openxmlformats.org/package/2006/relationships"><Relationship Id="rId8" Type="http://schemas.openxmlformats.org/officeDocument/2006/relationships/image" Target="../media/image54.wmf"/><Relationship Id="rId3" Type="http://schemas.openxmlformats.org/officeDocument/2006/relationships/notesSlide" Target="../notesSlides/notesSlide34.xml"/><Relationship Id="rId7" Type="http://schemas.openxmlformats.org/officeDocument/2006/relationships/oleObject" Target="../embeddings/oleObject39.bin"/><Relationship Id="rId2" Type="http://schemas.openxmlformats.org/officeDocument/2006/relationships/slideLayout" Target="../slideLayouts/slideLayout4.xml"/><Relationship Id="rId1" Type="http://schemas.openxmlformats.org/officeDocument/2006/relationships/vmlDrawing" Target="../drawings/vmlDrawing18.vml"/><Relationship Id="rId6" Type="http://schemas.openxmlformats.org/officeDocument/2006/relationships/image" Target="../media/image53.wmf"/><Relationship Id="rId5" Type="http://schemas.openxmlformats.org/officeDocument/2006/relationships/oleObject" Target="../embeddings/oleObject38.bin"/><Relationship Id="rId10" Type="http://schemas.openxmlformats.org/officeDocument/2006/relationships/image" Target="../media/image55.wmf"/><Relationship Id="rId4" Type="http://schemas.openxmlformats.org/officeDocument/2006/relationships/image" Target="../media/image56.png"/><Relationship Id="rId9" Type="http://schemas.openxmlformats.org/officeDocument/2006/relationships/oleObject" Target="../embeddings/oleObject40.bin"/></Relationships>
</file>

<file path=ppt/slides/_rels/slide46.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image" Target="../media/image58.jpg"/><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8" Type="http://schemas.openxmlformats.org/officeDocument/2006/relationships/image" Target="../media/image60.wmf"/><Relationship Id="rId3" Type="http://schemas.openxmlformats.org/officeDocument/2006/relationships/notesSlide" Target="../notesSlides/notesSlide37.xml"/><Relationship Id="rId7" Type="http://schemas.openxmlformats.org/officeDocument/2006/relationships/oleObject" Target="../embeddings/oleObject42.bin"/><Relationship Id="rId2" Type="http://schemas.openxmlformats.org/officeDocument/2006/relationships/slideLayout" Target="../slideLayouts/slideLayout4.xml"/><Relationship Id="rId1" Type="http://schemas.openxmlformats.org/officeDocument/2006/relationships/vmlDrawing" Target="../drawings/vmlDrawing19.vml"/><Relationship Id="rId6" Type="http://schemas.openxmlformats.org/officeDocument/2006/relationships/image" Target="../media/image59.wmf"/><Relationship Id="rId5" Type="http://schemas.openxmlformats.org/officeDocument/2006/relationships/oleObject" Target="../embeddings/oleObject41.bin"/><Relationship Id="rId4" Type="http://schemas.openxmlformats.org/officeDocument/2006/relationships/image" Target="../media/image61.jpeg"/></Relationships>
</file>

<file path=ppt/slides/_rels/slide49.xml.rels><?xml version="1.0" encoding="UTF-8" standalone="yes"?>
<Relationships xmlns="http://schemas.openxmlformats.org/package/2006/relationships"><Relationship Id="rId3" Type="http://schemas.openxmlformats.org/officeDocument/2006/relationships/image" Target="../media/image62.emf"/><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4.xml"/><Relationship Id="rId1" Type="http://schemas.openxmlformats.org/officeDocument/2006/relationships/tags" Target="../tags/tag10.xml"/><Relationship Id="rId4" Type="http://schemas.openxmlformats.org/officeDocument/2006/relationships/image" Target="../media/image18.png"/></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4.xml"/><Relationship Id="rId1" Type="http://schemas.openxmlformats.org/officeDocument/2006/relationships/tags" Target="../tags/tag11.xml"/><Relationship Id="rId4" Type="http://schemas.openxmlformats.org/officeDocument/2006/relationships/image" Target="../media/image18.png"/></Relationships>
</file>

<file path=ppt/slides/_rels/slide52.xml.rels><?xml version="1.0" encoding="UTF-8" standalone="yes"?>
<Relationships xmlns="http://schemas.openxmlformats.org/package/2006/relationships"><Relationship Id="rId3" Type="http://schemas.openxmlformats.org/officeDocument/2006/relationships/image" Target="../media/image63.jpg"/><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4.xml"/><Relationship Id="rId1" Type="http://schemas.openxmlformats.org/officeDocument/2006/relationships/vmlDrawing" Target="../drawings/vmlDrawing20.vml"/><Relationship Id="rId6" Type="http://schemas.openxmlformats.org/officeDocument/2006/relationships/image" Target="../media/image65.jpeg"/><Relationship Id="rId5" Type="http://schemas.openxmlformats.org/officeDocument/2006/relationships/image" Target="../media/image64.wmf"/><Relationship Id="rId4" Type="http://schemas.openxmlformats.org/officeDocument/2006/relationships/oleObject" Target="../embeddings/oleObject43.bin"/></Relationships>
</file>

<file path=ppt/slides/_rels/slide54.xml.rels><?xml version="1.0" encoding="UTF-8" standalone="yes"?>
<Relationships xmlns="http://schemas.openxmlformats.org/package/2006/relationships"><Relationship Id="rId8" Type="http://schemas.openxmlformats.org/officeDocument/2006/relationships/image" Target="../media/image67.wmf"/><Relationship Id="rId3" Type="http://schemas.openxmlformats.org/officeDocument/2006/relationships/notesSlide" Target="../notesSlides/notesSlide43.xml"/><Relationship Id="rId7" Type="http://schemas.openxmlformats.org/officeDocument/2006/relationships/oleObject" Target="../embeddings/oleObject45.bin"/><Relationship Id="rId2" Type="http://schemas.openxmlformats.org/officeDocument/2006/relationships/slideLayout" Target="../slideLayouts/slideLayout4.xml"/><Relationship Id="rId1" Type="http://schemas.openxmlformats.org/officeDocument/2006/relationships/vmlDrawing" Target="../drawings/vmlDrawing21.vml"/><Relationship Id="rId6" Type="http://schemas.openxmlformats.org/officeDocument/2006/relationships/image" Target="../media/image66.wmf"/><Relationship Id="rId5" Type="http://schemas.openxmlformats.org/officeDocument/2006/relationships/oleObject" Target="../embeddings/oleObject44.bin"/><Relationship Id="rId10" Type="http://schemas.openxmlformats.org/officeDocument/2006/relationships/image" Target="../media/image68.wmf"/><Relationship Id="rId4" Type="http://schemas.openxmlformats.org/officeDocument/2006/relationships/image" Target="../media/image69.jpeg"/><Relationship Id="rId9" Type="http://schemas.openxmlformats.org/officeDocument/2006/relationships/oleObject" Target="../embeddings/oleObject46.bin"/></Relationships>
</file>

<file path=ppt/slides/_rels/slide55.xml.rels><?xml version="1.0" encoding="UTF-8" standalone="yes"?>
<Relationships xmlns="http://schemas.openxmlformats.org/package/2006/relationships"><Relationship Id="rId8" Type="http://schemas.openxmlformats.org/officeDocument/2006/relationships/image" Target="../media/image70.wmf"/><Relationship Id="rId13" Type="http://schemas.openxmlformats.org/officeDocument/2006/relationships/oleObject" Target="../embeddings/oleObject51.bin"/><Relationship Id="rId3" Type="http://schemas.openxmlformats.org/officeDocument/2006/relationships/notesSlide" Target="../notesSlides/notesSlide44.xml"/><Relationship Id="rId7" Type="http://schemas.openxmlformats.org/officeDocument/2006/relationships/oleObject" Target="../embeddings/oleObject48.bin"/><Relationship Id="rId12" Type="http://schemas.openxmlformats.org/officeDocument/2006/relationships/image" Target="../media/image72.wmf"/><Relationship Id="rId2" Type="http://schemas.openxmlformats.org/officeDocument/2006/relationships/slideLayout" Target="../slideLayouts/slideLayout4.xml"/><Relationship Id="rId1" Type="http://schemas.openxmlformats.org/officeDocument/2006/relationships/vmlDrawing" Target="../drawings/vmlDrawing22.vml"/><Relationship Id="rId6" Type="http://schemas.openxmlformats.org/officeDocument/2006/relationships/image" Target="../media/image68.wmf"/><Relationship Id="rId11" Type="http://schemas.openxmlformats.org/officeDocument/2006/relationships/oleObject" Target="../embeddings/oleObject50.bin"/><Relationship Id="rId5" Type="http://schemas.openxmlformats.org/officeDocument/2006/relationships/oleObject" Target="../embeddings/oleObject47.bin"/><Relationship Id="rId10" Type="http://schemas.openxmlformats.org/officeDocument/2006/relationships/image" Target="../media/image71.wmf"/><Relationship Id="rId4" Type="http://schemas.openxmlformats.org/officeDocument/2006/relationships/image" Target="../media/image69.jpeg"/><Relationship Id="rId9" Type="http://schemas.openxmlformats.org/officeDocument/2006/relationships/oleObject" Target="../embeddings/oleObject49.bin"/><Relationship Id="rId14" Type="http://schemas.openxmlformats.org/officeDocument/2006/relationships/image" Target="../media/image73.wmf"/></Relationships>
</file>

<file path=ppt/slides/_rels/slide56.xml.rels><?xml version="1.0" encoding="UTF-8" standalone="yes"?>
<Relationships xmlns="http://schemas.openxmlformats.org/package/2006/relationships"><Relationship Id="rId8" Type="http://schemas.openxmlformats.org/officeDocument/2006/relationships/oleObject" Target="../embeddings/oleObject54.bin"/><Relationship Id="rId3" Type="http://schemas.openxmlformats.org/officeDocument/2006/relationships/notesSlide" Target="../notesSlides/notesSlide45.xml"/><Relationship Id="rId7" Type="http://schemas.openxmlformats.org/officeDocument/2006/relationships/image" Target="../media/image75.wmf"/><Relationship Id="rId2" Type="http://schemas.openxmlformats.org/officeDocument/2006/relationships/slideLayout" Target="../slideLayouts/slideLayout4.xml"/><Relationship Id="rId1" Type="http://schemas.openxmlformats.org/officeDocument/2006/relationships/vmlDrawing" Target="../drawings/vmlDrawing23.vml"/><Relationship Id="rId6" Type="http://schemas.openxmlformats.org/officeDocument/2006/relationships/oleObject" Target="../embeddings/oleObject53.bin"/><Relationship Id="rId5" Type="http://schemas.openxmlformats.org/officeDocument/2006/relationships/image" Target="../media/image74.wmf"/><Relationship Id="rId4" Type="http://schemas.openxmlformats.org/officeDocument/2006/relationships/oleObject" Target="../embeddings/oleObject52.bin"/><Relationship Id="rId9" Type="http://schemas.openxmlformats.org/officeDocument/2006/relationships/image" Target="../media/image76.wmf"/></Relationships>
</file>

<file path=ppt/slides/_rels/slide57.xml.rels><?xml version="1.0" encoding="UTF-8" standalone="yes"?>
<Relationships xmlns="http://schemas.openxmlformats.org/package/2006/relationships"><Relationship Id="rId3" Type="http://schemas.openxmlformats.org/officeDocument/2006/relationships/image" Target="../media/image77.emf"/><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3" Type="http://schemas.openxmlformats.org/officeDocument/2006/relationships/image" Target="../media/image79.jpg"/><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3" Type="http://schemas.openxmlformats.org/officeDocument/2006/relationships/image" Target="../media/image80.jpg"/><Relationship Id="rId2" Type="http://schemas.openxmlformats.org/officeDocument/2006/relationships/notesSlide" Target="../notesSlides/notesSlide50.xml"/><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8" Type="http://schemas.openxmlformats.org/officeDocument/2006/relationships/oleObject" Target="../embeddings/oleObject57.bin"/><Relationship Id="rId3" Type="http://schemas.openxmlformats.org/officeDocument/2006/relationships/notesSlide" Target="../notesSlides/notesSlide51.xml"/><Relationship Id="rId7" Type="http://schemas.openxmlformats.org/officeDocument/2006/relationships/image" Target="../media/image82.wmf"/><Relationship Id="rId2" Type="http://schemas.openxmlformats.org/officeDocument/2006/relationships/slideLayout" Target="../slideLayouts/slideLayout4.xml"/><Relationship Id="rId1" Type="http://schemas.openxmlformats.org/officeDocument/2006/relationships/vmlDrawing" Target="../drawings/vmlDrawing24.vml"/><Relationship Id="rId6" Type="http://schemas.openxmlformats.org/officeDocument/2006/relationships/oleObject" Target="../embeddings/oleObject56.bin"/><Relationship Id="rId11" Type="http://schemas.openxmlformats.org/officeDocument/2006/relationships/image" Target="../media/image84.wmf"/><Relationship Id="rId5" Type="http://schemas.openxmlformats.org/officeDocument/2006/relationships/image" Target="../media/image81.wmf"/><Relationship Id="rId10" Type="http://schemas.openxmlformats.org/officeDocument/2006/relationships/oleObject" Target="../embeddings/oleObject58.bin"/><Relationship Id="rId4" Type="http://schemas.openxmlformats.org/officeDocument/2006/relationships/oleObject" Target="../embeddings/oleObject55.bin"/><Relationship Id="rId9" Type="http://schemas.openxmlformats.org/officeDocument/2006/relationships/image" Target="../media/image83.wmf"/></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4.xml"/><Relationship Id="rId1" Type="http://schemas.openxmlformats.org/officeDocument/2006/relationships/vmlDrawing" Target="../drawings/vmlDrawing25.vml"/><Relationship Id="rId5" Type="http://schemas.openxmlformats.org/officeDocument/2006/relationships/image" Target="../media/image85.wmf"/><Relationship Id="rId4" Type="http://schemas.openxmlformats.org/officeDocument/2006/relationships/oleObject" Target="../embeddings/oleObject59.bin"/></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4.xml"/><Relationship Id="rId1" Type="http://schemas.openxmlformats.org/officeDocument/2006/relationships/vmlDrawing" Target="../drawings/vmlDrawing26.vml"/><Relationship Id="rId6" Type="http://schemas.openxmlformats.org/officeDocument/2006/relationships/image" Target="../media/image87.emf"/><Relationship Id="rId5" Type="http://schemas.openxmlformats.org/officeDocument/2006/relationships/image" Target="../media/image86.wmf"/><Relationship Id="rId4" Type="http://schemas.openxmlformats.org/officeDocument/2006/relationships/oleObject" Target="../embeddings/oleObject60.bin"/></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4.xml"/><Relationship Id="rId1" Type="http://schemas.openxmlformats.org/officeDocument/2006/relationships/tags" Target="../tags/tag12.xml"/><Relationship Id="rId4" Type="http://schemas.openxmlformats.org/officeDocument/2006/relationships/image" Target="../media/image18.png"/></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4.xml"/><Relationship Id="rId1" Type="http://schemas.openxmlformats.org/officeDocument/2006/relationships/tags" Target="../tags/tag13.xml"/><Relationship Id="rId4" Type="http://schemas.openxmlformats.org/officeDocument/2006/relationships/image" Target="../media/image88.png"/></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4.xml"/><Relationship Id="rId1" Type="http://schemas.openxmlformats.org/officeDocument/2006/relationships/tags" Target="../tags/tag14.xml"/><Relationship Id="rId4" Type="http://schemas.openxmlformats.org/officeDocument/2006/relationships/image" Target="../media/image88.png"/></Relationships>
</file>

<file path=ppt/slides/_rels/slide68.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4.xml"/><Relationship Id="rId1" Type="http://schemas.openxmlformats.org/officeDocument/2006/relationships/tags" Target="../tags/tag15.xml"/><Relationship Id="rId4" Type="http://schemas.openxmlformats.org/officeDocument/2006/relationships/image" Target="../media/image88.png"/></Relationships>
</file>

<file path=ppt/slides/_rels/slide69.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4.xml"/><Relationship Id="rId1" Type="http://schemas.openxmlformats.org/officeDocument/2006/relationships/tags" Target="../tags/tag16.xml"/><Relationship Id="rId4" Type="http://schemas.openxmlformats.org/officeDocument/2006/relationships/image" Target="../media/image8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3" Type="http://schemas.openxmlformats.org/officeDocument/2006/relationships/notesSlide" Target="../notesSlides/notesSlide59.xml"/><Relationship Id="rId2" Type="http://schemas.openxmlformats.org/officeDocument/2006/relationships/slideLayout" Target="../slideLayouts/slideLayout4.xml"/><Relationship Id="rId1" Type="http://schemas.openxmlformats.org/officeDocument/2006/relationships/tags" Target="../tags/tag17.xml"/><Relationship Id="rId4" Type="http://schemas.openxmlformats.org/officeDocument/2006/relationships/image" Target="../media/image88.png"/></Relationships>
</file>

<file path=ppt/slides/_rels/slide71.xml.rels><?xml version="1.0" encoding="UTF-8" standalone="yes"?>
<Relationships xmlns="http://schemas.openxmlformats.org/package/2006/relationships"><Relationship Id="rId3" Type="http://schemas.openxmlformats.org/officeDocument/2006/relationships/notesSlide" Target="../notesSlides/notesSlide60.xml"/><Relationship Id="rId2" Type="http://schemas.openxmlformats.org/officeDocument/2006/relationships/slideLayout" Target="../slideLayouts/slideLayout4.xml"/><Relationship Id="rId1" Type="http://schemas.openxmlformats.org/officeDocument/2006/relationships/tags" Target="../tags/tag18.xml"/><Relationship Id="rId4" Type="http://schemas.openxmlformats.org/officeDocument/2006/relationships/image" Target="../media/image88.png"/></Relationships>
</file>

<file path=ppt/slides/_rels/slide72.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61.xml"/><Relationship Id="rId1" Type="http://schemas.openxmlformats.org/officeDocument/2006/relationships/slideLayout" Target="../slideLayouts/slideLayout4.xml"/><Relationship Id="rId4" Type="http://schemas.openxmlformats.org/officeDocument/2006/relationships/image" Target="../media/image89.png"/></Relationships>
</file>

<file path=ppt/slides/_rels/slide73.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62.xml"/><Relationship Id="rId1" Type="http://schemas.openxmlformats.org/officeDocument/2006/relationships/slideLayout" Target="../slideLayouts/slideLayout4.xml"/><Relationship Id="rId4" Type="http://schemas.openxmlformats.org/officeDocument/2006/relationships/image" Target="../media/image89.png"/></Relationships>
</file>

<file path=ppt/slides/_rels/slide74.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63.xml"/><Relationship Id="rId1" Type="http://schemas.openxmlformats.org/officeDocument/2006/relationships/slideLayout" Target="../slideLayouts/slideLayout4.xml"/><Relationship Id="rId4" Type="http://schemas.openxmlformats.org/officeDocument/2006/relationships/image" Target="../media/image89.png"/></Relationships>
</file>

<file path=ppt/slides/_rels/slide75.xml.rels><?xml version="1.0" encoding="UTF-8" standalone="yes"?>
<Relationships xmlns="http://schemas.openxmlformats.org/package/2006/relationships"><Relationship Id="rId3" Type="http://schemas.openxmlformats.org/officeDocument/2006/relationships/notesSlide" Target="../notesSlides/notesSlide64.xml"/><Relationship Id="rId2" Type="http://schemas.openxmlformats.org/officeDocument/2006/relationships/slideLayout" Target="../slideLayouts/slideLayout4.xml"/><Relationship Id="rId1" Type="http://schemas.openxmlformats.org/officeDocument/2006/relationships/tags" Target="../tags/tag19.xml"/><Relationship Id="rId5" Type="http://schemas.openxmlformats.org/officeDocument/2006/relationships/image" Target="../media/image88.png"/><Relationship Id="rId4" Type="http://schemas.openxmlformats.org/officeDocument/2006/relationships/image" Target="../media/image90.png"/></Relationships>
</file>

<file path=ppt/slides/_rels/slide76.xml.rels><?xml version="1.0" encoding="UTF-8" standalone="yes"?>
<Relationships xmlns="http://schemas.openxmlformats.org/package/2006/relationships"><Relationship Id="rId3" Type="http://schemas.openxmlformats.org/officeDocument/2006/relationships/notesSlide" Target="../notesSlides/notesSlide65.xml"/><Relationship Id="rId2" Type="http://schemas.openxmlformats.org/officeDocument/2006/relationships/slideLayout" Target="../slideLayouts/slideLayout4.xml"/><Relationship Id="rId1" Type="http://schemas.openxmlformats.org/officeDocument/2006/relationships/tags" Target="../tags/tag20.xml"/><Relationship Id="rId5" Type="http://schemas.openxmlformats.org/officeDocument/2006/relationships/image" Target="../media/image90.png"/><Relationship Id="rId4" Type="http://schemas.openxmlformats.org/officeDocument/2006/relationships/image" Target="../media/image88.png"/></Relationships>
</file>

<file path=ppt/slides/_rels/slide77.xml.rels><?xml version="1.0" encoding="UTF-8" standalone="yes"?>
<Relationships xmlns="http://schemas.openxmlformats.org/package/2006/relationships"><Relationship Id="rId3" Type="http://schemas.openxmlformats.org/officeDocument/2006/relationships/image" Target="../media/image88.png"/><Relationship Id="rId7" Type="http://schemas.openxmlformats.org/officeDocument/2006/relationships/image" Target="../media/image94.png"/><Relationship Id="rId2" Type="http://schemas.openxmlformats.org/officeDocument/2006/relationships/notesSlide" Target="../notesSlides/notesSlide66.xml"/><Relationship Id="rId1" Type="http://schemas.openxmlformats.org/officeDocument/2006/relationships/slideLayout" Target="../slideLayouts/slideLayout4.xml"/><Relationship Id="rId6" Type="http://schemas.openxmlformats.org/officeDocument/2006/relationships/image" Target="../media/image93.png"/><Relationship Id="rId5" Type="http://schemas.openxmlformats.org/officeDocument/2006/relationships/image" Target="../media/image92.png"/><Relationship Id="rId4" Type="http://schemas.openxmlformats.org/officeDocument/2006/relationships/image" Target="../media/image91.png"/></Relationships>
</file>

<file path=ppt/slides/_rels/slide78.xml.rels><?xml version="1.0" encoding="UTF-8" standalone="yes"?>
<Relationships xmlns="http://schemas.openxmlformats.org/package/2006/relationships"><Relationship Id="rId3" Type="http://schemas.openxmlformats.org/officeDocument/2006/relationships/notesSlide" Target="../notesSlides/notesSlide67.xml"/><Relationship Id="rId2" Type="http://schemas.openxmlformats.org/officeDocument/2006/relationships/slideLayout" Target="../slideLayouts/slideLayout4.xml"/><Relationship Id="rId1" Type="http://schemas.openxmlformats.org/officeDocument/2006/relationships/tags" Target="../tags/tag21.xml"/><Relationship Id="rId4" Type="http://schemas.openxmlformats.org/officeDocument/2006/relationships/image" Target="../media/image88.png"/></Relationships>
</file>

<file path=ppt/slides/_rels/slide79.xml.rels><?xml version="1.0" encoding="UTF-8" standalone="yes"?>
<Relationships xmlns="http://schemas.openxmlformats.org/package/2006/relationships"><Relationship Id="rId3" Type="http://schemas.openxmlformats.org/officeDocument/2006/relationships/notesSlide" Target="../notesSlides/notesSlide68.xml"/><Relationship Id="rId2" Type="http://schemas.openxmlformats.org/officeDocument/2006/relationships/slideLayout" Target="../slideLayouts/slideLayout4.xml"/><Relationship Id="rId1" Type="http://schemas.openxmlformats.org/officeDocument/2006/relationships/tags" Target="../tags/tag22.xml"/><Relationship Id="rId5" Type="http://schemas.openxmlformats.org/officeDocument/2006/relationships/image" Target="../media/image95.png"/><Relationship Id="rId4" Type="http://schemas.openxmlformats.org/officeDocument/2006/relationships/image" Target="../media/image8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3" Type="http://schemas.openxmlformats.org/officeDocument/2006/relationships/notesSlide" Target="../notesSlides/notesSlide69.xml"/><Relationship Id="rId2" Type="http://schemas.openxmlformats.org/officeDocument/2006/relationships/slideLayout" Target="../slideLayouts/slideLayout4.xml"/><Relationship Id="rId1" Type="http://schemas.openxmlformats.org/officeDocument/2006/relationships/tags" Target="../tags/tag23.xml"/><Relationship Id="rId5" Type="http://schemas.openxmlformats.org/officeDocument/2006/relationships/image" Target="../media/image95.png"/><Relationship Id="rId4" Type="http://schemas.openxmlformats.org/officeDocument/2006/relationships/image" Target="../media/image88.png"/></Relationships>
</file>

<file path=ppt/slides/_rels/slide81.xml.rels><?xml version="1.0" encoding="UTF-8" standalone="yes"?>
<Relationships xmlns="http://schemas.openxmlformats.org/package/2006/relationships"><Relationship Id="rId3" Type="http://schemas.openxmlformats.org/officeDocument/2006/relationships/notesSlide" Target="../notesSlides/notesSlide70.xml"/><Relationship Id="rId2" Type="http://schemas.openxmlformats.org/officeDocument/2006/relationships/slideLayout" Target="../slideLayouts/slideLayout4.xml"/><Relationship Id="rId1" Type="http://schemas.openxmlformats.org/officeDocument/2006/relationships/tags" Target="../tags/tag24.xml"/><Relationship Id="rId5" Type="http://schemas.openxmlformats.org/officeDocument/2006/relationships/image" Target="../media/image88.png"/><Relationship Id="rId4" Type="http://schemas.openxmlformats.org/officeDocument/2006/relationships/image" Target="../media/image96.png"/></Relationships>
</file>

<file path=ppt/slides/_rels/slide82.xml.rels><?xml version="1.0" encoding="UTF-8" standalone="yes"?>
<Relationships xmlns="http://schemas.openxmlformats.org/package/2006/relationships"><Relationship Id="rId3" Type="http://schemas.openxmlformats.org/officeDocument/2006/relationships/notesSlide" Target="../notesSlides/notesSlide71.xml"/><Relationship Id="rId2" Type="http://schemas.openxmlformats.org/officeDocument/2006/relationships/slideLayout" Target="../slideLayouts/slideLayout4.xml"/><Relationship Id="rId1" Type="http://schemas.openxmlformats.org/officeDocument/2006/relationships/tags" Target="../tags/tag25.xml"/><Relationship Id="rId5" Type="http://schemas.openxmlformats.org/officeDocument/2006/relationships/image" Target="../media/image88.png"/><Relationship Id="rId4" Type="http://schemas.openxmlformats.org/officeDocument/2006/relationships/image" Target="../media/image96.png"/></Relationships>
</file>

<file path=ppt/slides/_rels/slide83.xml.rels><?xml version="1.0" encoding="UTF-8" standalone="yes"?>
<Relationships xmlns="http://schemas.openxmlformats.org/package/2006/relationships"><Relationship Id="rId3" Type="http://schemas.openxmlformats.org/officeDocument/2006/relationships/notesSlide" Target="../notesSlides/notesSlide72.xml"/><Relationship Id="rId2" Type="http://schemas.openxmlformats.org/officeDocument/2006/relationships/slideLayout" Target="../slideLayouts/slideLayout4.xml"/><Relationship Id="rId1" Type="http://schemas.openxmlformats.org/officeDocument/2006/relationships/tags" Target="../tags/tag26.xml"/><Relationship Id="rId5" Type="http://schemas.openxmlformats.org/officeDocument/2006/relationships/image" Target="../media/image88.png"/><Relationship Id="rId4" Type="http://schemas.openxmlformats.org/officeDocument/2006/relationships/image" Target="../media/image96.png"/></Relationships>
</file>

<file path=ppt/slides/_rels/slide84.xml.rels><?xml version="1.0" encoding="UTF-8" standalone="yes"?>
<Relationships xmlns="http://schemas.openxmlformats.org/package/2006/relationships"><Relationship Id="rId3" Type="http://schemas.openxmlformats.org/officeDocument/2006/relationships/notesSlide" Target="../notesSlides/notesSlide73.xml"/><Relationship Id="rId2" Type="http://schemas.openxmlformats.org/officeDocument/2006/relationships/slideLayout" Target="../slideLayouts/slideLayout4.xml"/><Relationship Id="rId1" Type="http://schemas.openxmlformats.org/officeDocument/2006/relationships/tags" Target="../tags/tag27.xml"/><Relationship Id="rId5" Type="http://schemas.openxmlformats.org/officeDocument/2006/relationships/image" Target="../media/image88.png"/><Relationship Id="rId4" Type="http://schemas.openxmlformats.org/officeDocument/2006/relationships/image" Target="../media/image96.png"/></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8" Type="http://schemas.openxmlformats.org/officeDocument/2006/relationships/oleObject" Target="../embeddings/oleObject63.bin"/><Relationship Id="rId3" Type="http://schemas.openxmlformats.org/officeDocument/2006/relationships/notesSlide" Target="../notesSlides/notesSlide75.xml"/><Relationship Id="rId7" Type="http://schemas.openxmlformats.org/officeDocument/2006/relationships/image" Target="../media/image98.wmf"/><Relationship Id="rId2" Type="http://schemas.openxmlformats.org/officeDocument/2006/relationships/slideLayout" Target="../slideLayouts/slideLayout4.xml"/><Relationship Id="rId1" Type="http://schemas.openxmlformats.org/officeDocument/2006/relationships/vmlDrawing" Target="../drawings/vmlDrawing27.vml"/><Relationship Id="rId6" Type="http://schemas.openxmlformats.org/officeDocument/2006/relationships/oleObject" Target="../embeddings/oleObject62.bin"/><Relationship Id="rId5" Type="http://schemas.openxmlformats.org/officeDocument/2006/relationships/image" Target="../media/image97.wmf"/><Relationship Id="rId4" Type="http://schemas.openxmlformats.org/officeDocument/2006/relationships/oleObject" Target="../embeddings/oleObject61.bin"/><Relationship Id="rId9" Type="http://schemas.openxmlformats.org/officeDocument/2006/relationships/image" Target="../media/image99.wmf"/></Relationships>
</file>

<file path=ppt/slides/_rels/slide87.xml.rels><?xml version="1.0" encoding="UTF-8" standalone="yes"?>
<Relationships xmlns="http://schemas.openxmlformats.org/package/2006/relationships"><Relationship Id="rId8" Type="http://schemas.openxmlformats.org/officeDocument/2006/relationships/oleObject" Target="../embeddings/oleObject66.bin"/><Relationship Id="rId3" Type="http://schemas.openxmlformats.org/officeDocument/2006/relationships/notesSlide" Target="../notesSlides/notesSlide76.xml"/><Relationship Id="rId7" Type="http://schemas.openxmlformats.org/officeDocument/2006/relationships/image" Target="../media/image101.wmf"/><Relationship Id="rId2" Type="http://schemas.openxmlformats.org/officeDocument/2006/relationships/slideLayout" Target="../slideLayouts/slideLayout4.xml"/><Relationship Id="rId1" Type="http://schemas.openxmlformats.org/officeDocument/2006/relationships/vmlDrawing" Target="../drawings/vmlDrawing28.vml"/><Relationship Id="rId6" Type="http://schemas.openxmlformats.org/officeDocument/2006/relationships/oleObject" Target="../embeddings/oleObject65.bin"/><Relationship Id="rId5" Type="http://schemas.openxmlformats.org/officeDocument/2006/relationships/image" Target="../media/image100.wmf"/><Relationship Id="rId4" Type="http://schemas.openxmlformats.org/officeDocument/2006/relationships/oleObject" Target="../embeddings/oleObject64.bin"/><Relationship Id="rId9" Type="http://schemas.openxmlformats.org/officeDocument/2006/relationships/image" Target="../media/image102.wmf"/></Relationships>
</file>

<file path=ppt/slides/_rels/slide88.xml.rels><?xml version="1.0" encoding="UTF-8" standalone="yes"?>
<Relationships xmlns="http://schemas.openxmlformats.org/package/2006/relationships"><Relationship Id="rId8" Type="http://schemas.openxmlformats.org/officeDocument/2006/relationships/image" Target="../media/image65.jpeg"/><Relationship Id="rId3" Type="http://schemas.openxmlformats.org/officeDocument/2006/relationships/notesSlide" Target="../notesSlides/notesSlide77.xml"/><Relationship Id="rId7" Type="http://schemas.openxmlformats.org/officeDocument/2006/relationships/image" Target="../media/image104.wmf"/><Relationship Id="rId2" Type="http://schemas.openxmlformats.org/officeDocument/2006/relationships/slideLayout" Target="../slideLayouts/slideLayout4.xml"/><Relationship Id="rId1" Type="http://schemas.openxmlformats.org/officeDocument/2006/relationships/vmlDrawing" Target="../drawings/vmlDrawing29.vml"/><Relationship Id="rId6" Type="http://schemas.openxmlformats.org/officeDocument/2006/relationships/oleObject" Target="../embeddings/oleObject68.bin"/><Relationship Id="rId5" Type="http://schemas.openxmlformats.org/officeDocument/2006/relationships/image" Target="../media/image103.wmf"/><Relationship Id="rId4" Type="http://schemas.openxmlformats.org/officeDocument/2006/relationships/oleObject" Target="../embeddings/oleObject67.bin"/></Relationships>
</file>

<file path=ppt/slides/_rels/slide89.xml.rels><?xml version="1.0" encoding="UTF-8" standalone="yes"?>
<Relationships xmlns="http://schemas.openxmlformats.org/package/2006/relationships"><Relationship Id="rId3" Type="http://schemas.openxmlformats.org/officeDocument/2006/relationships/notesSlide" Target="../notesSlides/notesSlide78.xml"/><Relationship Id="rId7" Type="http://schemas.openxmlformats.org/officeDocument/2006/relationships/image" Target="../media/image80.jpg"/><Relationship Id="rId2" Type="http://schemas.openxmlformats.org/officeDocument/2006/relationships/slideLayout" Target="../slideLayouts/slideLayout4.xml"/><Relationship Id="rId1" Type="http://schemas.openxmlformats.org/officeDocument/2006/relationships/vmlDrawing" Target="../drawings/vmlDrawing30.vml"/><Relationship Id="rId6" Type="http://schemas.openxmlformats.org/officeDocument/2006/relationships/image" Target="../media/image106.png"/><Relationship Id="rId5" Type="http://schemas.openxmlformats.org/officeDocument/2006/relationships/image" Target="../media/image105.wmf"/><Relationship Id="rId4" Type="http://schemas.openxmlformats.org/officeDocument/2006/relationships/oleObject" Target="../embeddings/oleObject69.bin"/></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0.xml.rels><?xml version="1.0" encoding="UTF-8" standalone="yes"?>
<Relationships xmlns="http://schemas.openxmlformats.org/package/2006/relationships"><Relationship Id="rId2" Type="http://schemas.openxmlformats.org/officeDocument/2006/relationships/image" Target="../media/image107.tiff"/><Relationship Id="rId1" Type="http://schemas.openxmlformats.org/officeDocument/2006/relationships/slideLayout" Target="../slideLayouts/slideLayout4.xml"/></Relationships>
</file>

<file path=ppt/slides/_rels/slide91.xml.rels><?xml version="1.0" encoding="UTF-8" standalone="yes"?>
<Relationships xmlns="http://schemas.openxmlformats.org/package/2006/relationships"><Relationship Id="rId2" Type="http://schemas.openxmlformats.org/officeDocument/2006/relationships/image" Target="../media/image108.tiff"/><Relationship Id="rId1" Type="http://schemas.openxmlformats.org/officeDocument/2006/relationships/slideLayout" Target="../slideLayouts/slideLayout4.xml"/></Relationships>
</file>

<file path=ppt/slides/_rels/slide92.xml.rels><?xml version="1.0" encoding="UTF-8" standalone="yes"?>
<Relationships xmlns="http://schemas.openxmlformats.org/package/2006/relationships"><Relationship Id="rId2" Type="http://schemas.openxmlformats.org/officeDocument/2006/relationships/image" Target="../media/image109.tiff"/><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Topic 7: Rotational Motion and Gravitation</a:t>
            </a:r>
          </a:p>
        </p:txBody>
      </p:sp>
      <p:pic>
        <p:nvPicPr>
          <p:cNvPr id="9" name="Picture 18" descr="BrooksCole_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5711825"/>
            <a:ext cx="2584450" cy="925513"/>
          </a:xfrm>
          <a:prstGeom prst="rect">
            <a:avLst/>
          </a:prstGeom>
          <a:solidFill>
            <a:srgbClr val="0B4FA4"/>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p:nvPr/>
        </p:nvSpPr>
        <p:spPr>
          <a:xfrm>
            <a:off x="330200" y="5905500"/>
            <a:ext cx="3200400" cy="646331"/>
          </a:xfrm>
          <a:prstGeom prst="rect">
            <a:avLst/>
          </a:prstGeom>
          <a:noFill/>
        </p:spPr>
        <p:txBody>
          <a:bodyPr wrap="square" rtlCol="0">
            <a:spAutoFit/>
          </a:bodyPr>
          <a:lstStyle/>
          <a:p>
            <a:r>
              <a:rPr lang="en-US" dirty="0"/>
              <a:t>College Physics, 11e</a:t>
            </a:r>
          </a:p>
          <a:p>
            <a:r>
              <a:rPr lang="en-US" dirty="0"/>
              <a:t>Raymond A. </a:t>
            </a:r>
            <a:r>
              <a:rPr lang="en-US" dirty="0" err="1"/>
              <a:t>Serway</a:t>
            </a:r>
            <a:r>
              <a:rPr lang="en-US" dirty="0"/>
              <a:t>; Chris </a:t>
            </a:r>
            <a:r>
              <a:rPr lang="en-US" dirty="0" err="1"/>
              <a:t>Vuille</a:t>
            </a:r>
            <a:endParaRPr lang="en-US" dirty="0"/>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32248" y="1471024"/>
            <a:ext cx="5479504" cy="4108742"/>
          </a:xfrm>
          <a:prstGeom prst="rect">
            <a:avLst/>
          </a:prstGeom>
        </p:spPr>
      </p:pic>
    </p:spTree>
    <p:extLst>
      <p:ext uri="{BB962C8B-B14F-4D97-AF65-F5344CB8AC3E}">
        <p14:creationId xmlns:p14="http://schemas.microsoft.com/office/powerpoint/2010/main" val="28679370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sz="half" idx="2"/>
          </p:nvPr>
        </p:nvSpPr>
        <p:spPr>
          <a:xfrm>
            <a:off x="457200" y="3108374"/>
            <a:ext cx="7829550" cy="2146300"/>
          </a:xfrm>
        </p:spPr>
        <p:txBody>
          <a:bodyPr>
            <a:normAutofit/>
          </a:bodyPr>
          <a:lstStyle/>
          <a:p>
            <a:pPr marL="609600" indent="-609600">
              <a:buClr>
                <a:schemeClr val="tx1"/>
              </a:buClr>
              <a:buFontTx/>
              <a:buAutoNum type="arabicPeriod"/>
            </a:pPr>
            <a:r>
              <a:rPr lang="en-US" altLang="en-US" dirty="0">
                <a:latin typeface="Times New Roman" panose="02020603050405020304" pitchFamily="18" charset="0"/>
                <a:cs typeface="Times New Roman" panose="02020603050405020304" pitchFamily="18" charset="0"/>
              </a:rPr>
              <a:t>the total mechanical energy</a:t>
            </a:r>
          </a:p>
          <a:p>
            <a:pPr marL="609600" indent="-609600">
              <a:buClr>
                <a:schemeClr val="tx1"/>
              </a:buClr>
              <a:buFontTx/>
              <a:buAutoNum type="arabicPeriod"/>
            </a:pPr>
            <a:r>
              <a:rPr lang="en-US" altLang="en-US" dirty="0">
                <a:latin typeface="Times New Roman" panose="02020603050405020304" pitchFamily="18" charset="0"/>
                <a:cs typeface="Times New Roman" panose="02020603050405020304" pitchFamily="18" charset="0"/>
              </a:rPr>
              <a:t>the potential energy</a:t>
            </a:r>
          </a:p>
          <a:p>
            <a:pPr marL="609600" indent="-609600">
              <a:buClr>
                <a:schemeClr val="tx1"/>
              </a:buClr>
              <a:buFontTx/>
              <a:buAutoNum type="arabicPeriod"/>
            </a:pPr>
            <a:r>
              <a:rPr lang="en-US" altLang="en-US" dirty="0">
                <a:latin typeface="Times New Roman" panose="02020603050405020304" pitchFamily="18" charset="0"/>
                <a:cs typeface="Times New Roman" panose="02020603050405020304" pitchFamily="18" charset="0"/>
              </a:rPr>
              <a:t>the kinetic energy</a:t>
            </a:r>
          </a:p>
          <a:p>
            <a:pPr marL="609600" indent="-609600">
              <a:buClr>
                <a:schemeClr val="tx1"/>
              </a:buClr>
              <a:buFontTx/>
              <a:buAutoNum type="arabicPeriod"/>
            </a:pPr>
            <a:r>
              <a:rPr lang="en-US" altLang="en-US" dirty="0">
                <a:latin typeface="Times New Roman" panose="02020603050405020304" pitchFamily="18" charset="0"/>
                <a:cs typeface="Times New Roman" panose="02020603050405020304" pitchFamily="18" charset="0"/>
              </a:rPr>
              <a:t>none of these</a:t>
            </a:r>
          </a:p>
        </p:txBody>
      </p:sp>
      <p:sp>
        <p:nvSpPr>
          <p:cNvPr id="4" name="Footer Placeholder 3"/>
          <p:cNvSpPr>
            <a:spLocks noGrp="1"/>
          </p:cNvSpPr>
          <p:nvPr>
            <p:ph type="ftr" sz="quarter" idx="11"/>
          </p:nvPr>
        </p:nvSpPr>
        <p:spPr/>
        <p:txBody>
          <a:bodyPr/>
          <a:lstStyle/>
          <a:p>
            <a:r>
              <a:rPr lang="en-US"/>
              <a:t>©Cengage</a:t>
            </a:r>
            <a:endParaRPr lang="en-US" dirty="0"/>
          </a:p>
        </p:txBody>
      </p:sp>
      <p:sp>
        <p:nvSpPr>
          <p:cNvPr id="7" name="Content Placeholder 6"/>
          <p:cNvSpPr>
            <a:spLocks noGrp="1"/>
          </p:cNvSpPr>
          <p:nvPr>
            <p:ph sz="half" idx="1"/>
          </p:nvPr>
        </p:nvSpPr>
        <p:spPr>
          <a:xfrm>
            <a:off x="457200" y="1371600"/>
            <a:ext cx="8229600" cy="2244726"/>
          </a:xfrm>
        </p:spPr>
        <p:txBody>
          <a:bodyPr>
            <a:normAutofit/>
          </a:bodyPr>
          <a:lstStyle/>
          <a:p>
            <a:pPr marL="0" indent="0">
              <a:buNone/>
            </a:pPr>
            <a:r>
              <a:rPr lang="en-US" altLang="en-US" dirty="0">
                <a:latin typeface="Times New Roman" panose="02020603050405020304" pitchFamily="18" charset="0"/>
                <a:cs typeface="Times New Roman" panose="02020603050405020304" pitchFamily="18" charset="0"/>
              </a:rPr>
              <a:t>Which of the following forms of energy is the greatest for a system of a comet in orbit about the Sun during perihelion (the comet's closest approach to the Sun).</a:t>
            </a:r>
            <a:endParaRPr lang="en-US" dirty="0">
              <a:latin typeface="Times New Roman" panose="02020603050405020304" pitchFamily="18" charset="0"/>
              <a:cs typeface="Times New Roman" panose="02020603050405020304" pitchFamily="18" charset="0"/>
            </a:endParaRPr>
          </a:p>
        </p:txBody>
      </p:sp>
      <p:sp>
        <p:nvSpPr>
          <p:cNvPr id="2" name="Title 1"/>
          <p:cNvSpPr>
            <a:spLocks noGrp="1"/>
          </p:cNvSpPr>
          <p:nvPr>
            <p:ph type="title"/>
          </p:nvPr>
        </p:nvSpPr>
        <p:spPr/>
        <p:txBody>
          <a:bodyPr/>
          <a:lstStyle/>
          <a:p>
            <a:r>
              <a:rPr lang="en-US" dirty="0"/>
              <a:t>Reading Question 1-5</a:t>
            </a:r>
          </a:p>
        </p:txBody>
      </p:sp>
    </p:spTree>
    <p:extLst>
      <p:ext uri="{BB962C8B-B14F-4D97-AF65-F5344CB8AC3E}">
        <p14:creationId xmlns:p14="http://schemas.microsoft.com/office/powerpoint/2010/main" val="42917435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©Cengage</a:t>
            </a:r>
            <a:endParaRPr lang="en-US" dirty="0"/>
          </a:p>
        </p:txBody>
      </p:sp>
      <p:sp>
        <p:nvSpPr>
          <p:cNvPr id="7" name="Content Placeholder 6"/>
          <p:cNvSpPr>
            <a:spLocks noGrp="1"/>
          </p:cNvSpPr>
          <p:nvPr>
            <p:ph sz="half" idx="1"/>
          </p:nvPr>
        </p:nvSpPr>
        <p:spPr>
          <a:xfrm>
            <a:off x="457200" y="1371600"/>
            <a:ext cx="8229600" cy="2244726"/>
          </a:xfrm>
        </p:spPr>
        <p:txBody>
          <a:bodyPr>
            <a:normAutofit/>
          </a:bodyPr>
          <a:lstStyle/>
          <a:p>
            <a:pPr marL="0" indent="0">
              <a:buNone/>
            </a:pPr>
            <a:r>
              <a:rPr lang="en-US" altLang="en-US" dirty="0">
                <a:latin typeface="Times New Roman" panose="02020603050405020304" pitchFamily="18" charset="0"/>
                <a:cs typeface="Times New Roman" panose="02020603050405020304" pitchFamily="18" charset="0"/>
              </a:rPr>
              <a:t>Which of the following forms of energy is the greatest for a system of a comet in orbit about the Sun during perihelion (the comet's closest approach to the Sun).</a:t>
            </a:r>
            <a:endParaRPr lang="en-US" dirty="0">
              <a:latin typeface="Times New Roman" panose="02020603050405020304" pitchFamily="18" charset="0"/>
              <a:cs typeface="Times New Roman" panose="02020603050405020304" pitchFamily="18" charset="0"/>
            </a:endParaRPr>
          </a:p>
        </p:txBody>
      </p:sp>
      <p:sp>
        <p:nvSpPr>
          <p:cNvPr id="2" name="Title 1"/>
          <p:cNvSpPr>
            <a:spLocks noGrp="1"/>
          </p:cNvSpPr>
          <p:nvPr>
            <p:ph type="title"/>
          </p:nvPr>
        </p:nvSpPr>
        <p:spPr/>
        <p:txBody>
          <a:bodyPr/>
          <a:lstStyle/>
          <a:p>
            <a:r>
              <a:rPr lang="en-US" dirty="0"/>
              <a:t>Reading Question 1-5</a:t>
            </a:r>
          </a:p>
        </p:txBody>
      </p:sp>
      <p:sp>
        <p:nvSpPr>
          <p:cNvPr id="9" name="Content Placeholder 7"/>
          <p:cNvSpPr txBox="1">
            <a:spLocks/>
          </p:cNvSpPr>
          <p:nvPr/>
        </p:nvSpPr>
        <p:spPr>
          <a:xfrm>
            <a:off x="457200" y="3108374"/>
            <a:ext cx="7829550" cy="21463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Franklin Gothic Book"/>
                <a:ea typeface="+mn-ea"/>
                <a:cs typeface="Franklin Gothic Book"/>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Franklin Gothic Book"/>
                <a:ea typeface="+mn-ea"/>
                <a:cs typeface="Franklin Gothic Book"/>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Franklin Gothic Book"/>
                <a:ea typeface="+mn-ea"/>
                <a:cs typeface="Franklin Gothic Book"/>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Franklin Gothic Book"/>
                <a:ea typeface="+mn-ea"/>
                <a:cs typeface="Franklin Gothic Book"/>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Franklin Gothic Book"/>
                <a:ea typeface="+mn-ea"/>
                <a:cs typeface="Franklin Gothic Book"/>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609600" indent="-609600">
              <a:buClr>
                <a:schemeClr val="tx1"/>
              </a:buClr>
              <a:buFontTx/>
              <a:buAutoNum type="arabicPeriod"/>
            </a:pPr>
            <a:r>
              <a:rPr lang="en-US" altLang="en-US" dirty="0">
                <a:latin typeface="Times New Roman" panose="02020603050405020304" pitchFamily="18" charset="0"/>
                <a:cs typeface="Times New Roman" panose="02020603050405020304" pitchFamily="18" charset="0"/>
              </a:rPr>
              <a:t>the total mechanical energy</a:t>
            </a:r>
          </a:p>
          <a:p>
            <a:pPr marL="609600" indent="-609600">
              <a:buClr>
                <a:schemeClr val="tx1"/>
              </a:buClr>
              <a:buFontTx/>
              <a:buAutoNum type="arabicPeriod"/>
            </a:pPr>
            <a:r>
              <a:rPr lang="en-US" altLang="en-US" dirty="0">
                <a:latin typeface="Times New Roman" panose="02020603050405020304" pitchFamily="18" charset="0"/>
                <a:cs typeface="Times New Roman" panose="02020603050405020304" pitchFamily="18" charset="0"/>
              </a:rPr>
              <a:t>the potential energy</a:t>
            </a:r>
          </a:p>
          <a:p>
            <a:pPr marL="609600" indent="-609600">
              <a:buClr>
                <a:schemeClr val="tx1"/>
              </a:buClr>
              <a:buFontTx/>
              <a:buAutoNum type="arabicPeriod"/>
            </a:pPr>
            <a:r>
              <a:rPr lang="en-US" altLang="en-US" b="1" dirty="0">
                <a:latin typeface="Times New Roman" panose="02020603050405020304" pitchFamily="18" charset="0"/>
                <a:cs typeface="Times New Roman" panose="02020603050405020304" pitchFamily="18" charset="0"/>
              </a:rPr>
              <a:t>the kinetic energy</a:t>
            </a:r>
          </a:p>
          <a:p>
            <a:pPr marL="609600" indent="-609600">
              <a:buClr>
                <a:schemeClr val="tx1"/>
              </a:buClr>
              <a:buFontTx/>
              <a:buAutoNum type="arabicPeriod"/>
            </a:pPr>
            <a:r>
              <a:rPr lang="en-US" altLang="en-US" dirty="0">
                <a:latin typeface="Times New Roman" panose="02020603050405020304" pitchFamily="18" charset="0"/>
                <a:cs typeface="Times New Roman" panose="02020603050405020304" pitchFamily="18" charset="0"/>
              </a:rPr>
              <a:t>none of these</a:t>
            </a:r>
          </a:p>
        </p:txBody>
      </p:sp>
    </p:spTree>
    <p:extLst>
      <p:ext uri="{BB962C8B-B14F-4D97-AF65-F5344CB8AC3E}">
        <p14:creationId xmlns:p14="http://schemas.microsoft.com/office/powerpoint/2010/main" val="25390272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sz="half" idx="2"/>
          </p:nvPr>
        </p:nvSpPr>
        <p:spPr>
          <a:xfrm>
            <a:off x="457200" y="2639310"/>
            <a:ext cx="7429500" cy="2571750"/>
          </a:xfrm>
        </p:spPr>
        <p:txBody>
          <a:bodyPr>
            <a:normAutofit/>
          </a:bodyPr>
          <a:lstStyle/>
          <a:p>
            <a:pPr marL="609600" indent="-609600">
              <a:buClr>
                <a:schemeClr val="tx1"/>
              </a:buClr>
              <a:buFontTx/>
              <a:buAutoNum type="arabicPeriod"/>
            </a:pPr>
            <a:r>
              <a:rPr lang="en-US" altLang="en-US" dirty="0">
                <a:latin typeface="Times New Roman" panose="02020603050405020304" pitchFamily="18" charset="0"/>
                <a:cs typeface="Times New Roman" panose="02020603050405020304" pitchFamily="18" charset="0"/>
              </a:rPr>
              <a:t>a trip from the Earth to the Moon</a:t>
            </a:r>
          </a:p>
          <a:p>
            <a:pPr marL="609600" indent="-609600">
              <a:buClr>
                <a:schemeClr val="tx1"/>
              </a:buClr>
              <a:buFontTx/>
              <a:buAutoNum type="arabicPeriod"/>
            </a:pPr>
            <a:r>
              <a:rPr lang="en-US" altLang="en-US" dirty="0">
                <a:latin typeface="Times New Roman" panose="02020603050405020304" pitchFamily="18" charset="0"/>
                <a:cs typeface="Times New Roman" panose="02020603050405020304" pitchFamily="18" charset="0"/>
              </a:rPr>
              <a:t>a trip from the Moon to the Earth</a:t>
            </a:r>
          </a:p>
          <a:p>
            <a:pPr marL="609600" indent="-609600">
              <a:buClr>
                <a:schemeClr val="tx1"/>
              </a:buClr>
              <a:buFontTx/>
              <a:buAutoNum type="arabicPeriod"/>
            </a:pPr>
            <a:r>
              <a:rPr lang="en-US" altLang="en-US" dirty="0">
                <a:latin typeface="Times New Roman" panose="02020603050405020304" pitchFamily="18" charset="0"/>
                <a:cs typeface="Times New Roman" panose="02020603050405020304" pitchFamily="18" charset="0"/>
              </a:rPr>
              <a:t>They both require the same amount of fuel.</a:t>
            </a:r>
          </a:p>
          <a:p>
            <a:pPr marL="609600" indent="-609600">
              <a:buClr>
                <a:schemeClr val="tx1"/>
              </a:buClr>
              <a:buFontTx/>
              <a:buAutoNum type="arabicPeriod"/>
            </a:pPr>
            <a:r>
              <a:rPr lang="en-US" altLang="en-US" dirty="0">
                <a:latin typeface="Times New Roman" panose="02020603050405020304" pitchFamily="18" charset="0"/>
                <a:cs typeface="Times New Roman" panose="02020603050405020304" pitchFamily="18" charset="0"/>
              </a:rPr>
              <a:t>It is impossible to determine.</a:t>
            </a:r>
          </a:p>
        </p:txBody>
      </p:sp>
      <p:sp>
        <p:nvSpPr>
          <p:cNvPr id="4" name="Footer Placeholder 3"/>
          <p:cNvSpPr>
            <a:spLocks noGrp="1"/>
          </p:cNvSpPr>
          <p:nvPr>
            <p:ph type="ftr" sz="quarter" idx="11"/>
          </p:nvPr>
        </p:nvSpPr>
        <p:spPr/>
        <p:txBody>
          <a:bodyPr/>
          <a:lstStyle/>
          <a:p>
            <a:r>
              <a:rPr lang="en-US"/>
              <a:t>©Cengage</a:t>
            </a:r>
            <a:endParaRPr lang="en-US" dirty="0"/>
          </a:p>
        </p:txBody>
      </p:sp>
      <p:sp>
        <p:nvSpPr>
          <p:cNvPr id="7" name="Content Placeholder 6"/>
          <p:cNvSpPr>
            <a:spLocks noGrp="1"/>
          </p:cNvSpPr>
          <p:nvPr>
            <p:ph sz="half" idx="1"/>
          </p:nvPr>
        </p:nvSpPr>
        <p:spPr>
          <a:xfrm>
            <a:off x="457200" y="1371600"/>
            <a:ext cx="7620000" cy="1047751"/>
          </a:xfrm>
        </p:spPr>
        <p:txBody>
          <a:bodyPr>
            <a:normAutofit/>
          </a:bodyPr>
          <a:lstStyle/>
          <a:p>
            <a:pPr marL="0" indent="0">
              <a:buNone/>
            </a:pPr>
            <a:r>
              <a:rPr lang="en-US" altLang="en-US" dirty="0">
                <a:latin typeface="Times New Roman" panose="02020603050405020304" pitchFamily="18" charset="0"/>
                <a:cs typeface="Times New Roman" panose="02020603050405020304" pitchFamily="18" charset="0"/>
              </a:rPr>
              <a:t>Which of the following trips would consume more fuel for a given spacecraft?</a:t>
            </a:r>
            <a:endParaRPr lang="en-US" dirty="0">
              <a:latin typeface="Times New Roman" panose="02020603050405020304" pitchFamily="18" charset="0"/>
              <a:cs typeface="Times New Roman" panose="02020603050405020304" pitchFamily="18" charset="0"/>
            </a:endParaRPr>
          </a:p>
        </p:txBody>
      </p:sp>
      <p:sp>
        <p:nvSpPr>
          <p:cNvPr id="2" name="Title 1"/>
          <p:cNvSpPr>
            <a:spLocks noGrp="1"/>
          </p:cNvSpPr>
          <p:nvPr>
            <p:ph type="title"/>
          </p:nvPr>
        </p:nvSpPr>
        <p:spPr/>
        <p:txBody>
          <a:bodyPr/>
          <a:lstStyle/>
          <a:p>
            <a:r>
              <a:rPr lang="en-US" dirty="0"/>
              <a:t>Reading Question 1-6</a:t>
            </a:r>
          </a:p>
        </p:txBody>
      </p:sp>
    </p:spTree>
    <p:extLst>
      <p:ext uri="{BB962C8B-B14F-4D97-AF65-F5344CB8AC3E}">
        <p14:creationId xmlns:p14="http://schemas.microsoft.com/office/powerpoint/2010/main" val="9803323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sz="half" idx="2"/>
          </p:nvPr>
        </p:nvSpPr>
        <p:spPr>
          <a:xfrm>
            <a:off x="457200" y="2639310"/>
            <a:ext cx="7429500" cy="2571750"/>
          </a:xfrm>
        </p:spPr>
        <p:txBody>
          <a:bodyPr>
            <a:normAutofit/>
          </a:bodyPr>
          <a:lstStyle/>
          <a:p>
            <a:pPr marL="609600" indent="-609600">
              <a:buClr>
                <a:schemeClr val="tx1"/>
              </a:buClr>
              <a:buFontTx/>
              <a:buAutoNum type="arabicPeriod"/>
            </a:pPr>
            <a:r>
              <a:rPr lang="en-US" altLang="en-US" b="1" dirty="0">
                <a:latin typeface="Times New Roman" panose="02020603050405020304" pitchFamily="18" charset="0"/>
                <a:cs typeface="Times New Roman" panose="02020603050405020304" pitchFamily="18" charset="0"/>
              </a:rPr>
              <a:t>a trip from the Earth to the Moon</a:t>
            </a:r>
          </a:p>
          <a:p>
            <a:pPr marL="609600" indent="-609600">
              <a:buClr>
                <a:schemeClr val="tx1"/>
              </a:buClr>
              <a:buFontTx/>
              <a:buAutoNum type="arabicPeriod"/>
            </a:pPr>
            <a:r>
              <a:rPr lang="en-US" altLang="en-US" dirty="0">
                <a:latin typeface="Times New Roman" panose="02020603050405020304" pitchFamily="18" charset="0"/>
                <a:cs typeface="Times New Roman" panose="02020603050405020304" pitchFamily="18" charset="0"/>
              </a:rPr>
              <a:t>a trip from the Moon to the Earth</a:t>
            </a:r>
          </a:p>
          <a:p>
            <a:pPr marL="609600" indent="-609600">
              <a:buClr>
                <a:schemeClr val="tx1"/>
              </a:buClr>
              <a:buFontTx/>
              <a:buAutoNum type="arabicPeriod"/>
            </a:pPr>
            <a:r>
              <a:rPr lang="en-US" altLang="en-US" dirty="0">
                <a:latin typeface="Times New Roman" panose="02020603050405020304" pitchFamily="18" charset="0"/>
                <a:cs typeface="Times New Roman" panose="02020603050405020304" pitchFamily="18" charset="0"/>
              </a:rPr>
              <a:t>They both require the same amount of fuel.</a:t>
            </a:r>
          </a:p>
          <a:p>
            <a:pPr marL="609600" indent="-609600">
              <a:buClr>
                <a:schemeClr val="tx1"/>
              </a:buClr>
              <a:buFontTx/>
              <a:buAutoNum type="arabicPeriod"/>
            </a:pPr>
            <a:r>
              <a:rPr lang="en-US" altLang="en-US" dirty="0">
                <a:latin typeface="Times New Roman" panose="02020603050405020304" pitchFamily="18" charset="0"/>
                <a:cs typeface="Times New Roman" panose="02020603050405020304" pitchFamily="18" charset="0"/>
              </a:rPr>
              <a:t>It is impossible to determine.</a:t>
            </a:r>
          </a:p>
        </p:txBody>
      </p:sp>
      <p:sp>
        <p:nvSpPr>
          <p:cNvPr id="4" name="Footer Placeholder 3"/>
          <p:cNvSpPr>
            <a:spLocks noGrp="1"/>
          </p:cNvSpPr>
          <p:nvPr>
            <p:ph type="ftr" sz="quarter" idx="11"/>
          </p:nvPr>
        </p:nvSpPr>
        <p:spPr/>
        <p:txBody>
          <a:bodyPr/>
          <a:lstStyle/>
          <a:p>
            <a:r>
              <a:rPr lang="en-US"/>
              <a:t>©Cengage</a:t>
            </a:r>
            <a:endParaRPr lang="en-US" dirty="0"/>
          </a:p>
        </p:txBody>
      </p:sp>
      <p:sp>
        <p:nvSpPr>
          <p:cNvPr id="7" name="Content Placeholder 6"/>
          <p:cNvSpPr>
            <a:spLocks noGrp="1"/>
          </p:cNvSpPr>
          <p:nvPr>
            <p:ph sz="half" idx="1"/>
          </p:nvPr>
        </p:nvSpPr>
        <p:spPr>
          <a:xfrm>
            <a:off x="457200" y="1371600"/>
            <a:ext cx="7620000" cy="1047751"/>
          </a:xfrm>
        </p:spPr>
        <p:txBody>
          <a:bodyPr>
            <a:normAutofit/>
          </a:bodyPr>
          <a:lstStyle/>
          <a:p>
            <a:pPr marL="0" indent="0">
              <a:buNone/>
            </a:pPr>
            <a:r>
              <a:rPr lang="en-US" altLang="en-US" dirty="0">
                <a:latin typeface="Times New Roman" panose="02020603050405020304" pitchFamily="18" charset="0"/>
                <a:cs typeface="Times New Roman" panose="02020603050405020304" pitchFamily="18" charset="0"/>
              </a:rPr>
              <a:t>Which of the following trips would consume more fuel for a given spacecraft?</a:t>
            </a:r>
            <a:endParaRPr lang="en-US" dirty="0">
              <a:latin typeface="Times New Roman" panose="02020603050405020304" pitchFamily="18" charset="0"/>
              <a:cs typeface="Times New Roman" panose="02020603050405020304" pitchFamily="18" charset="0"/>
            </a:endParaRPr>
          </a:p>
        </p:txBody>
      </p:sp>
      <p:sp>
        <p:nvSpPr>
          <p:cNvPr id="2" name="Title 1"/>
          <p:cNvSpPr>
            <a:spLocks noGrp="1"/>
          </p:cNvSpPr>
          <p:nvPr>
            <p:ph type="title"/>
          </p:nvPr>
        </p:nvSpPr>
        <p:spPr/>
        <p:txBody>
          <a:bodyPr/>
          <a:lstStyle/>
          <a:p>
            <a:r>
              <a:rPr lang="en-US" dirty="0"/>
              <a:t>Reading Question 1-6</a:t>
            </a:r>
          </a:p>
        </p:txBody>
      </p:sp>
    </p:spTree>
    <p:extLst>
      <p:ext uri="{BB962C8B-B14F-4D97-AF65-F5344CB8AC3E}">
        <p14:creationId xmlns:p14="http://schemas.microsoft.com/office/powerpoint/2010/main" val="19381863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TOPIC Discussion</a:t>
            </a:r>
          </a:p>
        </p:txBody>
      </p:sp>
      <p:sp>
        <p:nvSpPr>
          <p:cNvPr id="7" name="Text Placeholder 6"/>
          <p:cNvSpPr>
            <a:spLocks noGrp="1"/>
          </p:cNvSpPr>
          <p:nvPr>
            <p:ph type="body" idx="1"/>
          </p:nvPr>
        </p:nvSpPr>
        <p:spPr/>
        <p:txBody>
          <a:bodyPr/>
          <a:lstStyle/>
          <a:p>
            <a:r>
              <a:rPr lang="en-US" b="1" dirty="0">
                <a:solidFill>
                  <a:schemeClr val="tx1"/>
                </a:solidFill>
              </a:rPr>
              <a:t>Topic 7: Rotational Motion and Gravitation </a:t>
            </a:r>
          </a:p>
        </p:txBody>
      </p:sp>
      <p:sp>
        <p:nvSpPr>
          <p:cNvPr id="4" name="Footer Placeholder 3"/>
          <p:cNvSpPr>
            <a:spLocks noGrp="1"/>
          </p:cNvSpPr>
          <p:nvPr>
            <p:ph type="ftr" sz="quarter" idx="11"/>
          </p:nvPr>
        </p:nvSpPr>
        <p:spPr/>
        <p:txBody>
          <a:bodyPr/>
          <a:lstStyle/>
          <a:p>
            <a:r>
              <a:rPr lang="en-US"/>
              <a:t>©Cengage</a:t>
            </a:r>
            <a:endParaRPr lang="en-US" dirty="0"/>
          </a:p>
        </p:txBody>
      </p:sp>
    </p:spTree>
    <p:extLst>
      <p:ext uri="{BB962C8B-B14F-4D97-AF65-F5344CB8AC3E}">
        <p14:creationId xmlns:p14="http://schemas.microsoft.com/office/powerpoint/2010/main" val="4797653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©Cengage</a:t>
            </a:r>
            <a:endParaRPr lang="en-US" dirty="0"/>
          </a:p>
        </p:txBody>
      </p:sp>
      <p:sp>
        <p:nvSpPr>
          <p:cNvPr id="2" name="Title 1"/>
          <p:cNvSpPr>
            <a:spLocks noGrp="1"/>
          </p:cNvSpPr>
          <p:nvPr>
            <p:ph type="title"/>
          </p:nvPr>
        </p:nvSpPr>
        <p:spPr/>
        <p:txBody>
          <a:bodyPr>
            <a:noAutofit/>
          </a:bodyPr>
          <a:lstStyle/>
          <a:p>
            <a:r>
              <a:rPr lang="en-US" sz="3600" dirty="0"/>
              <a:t>Angular Velocity and </a:t>
            </a:r>
            <a:br>
              <a:rPr lang="en-US" sz="3600" dirty="0"/>
            </a:br>
            <a:r>
              <a:rPr lang="en-US" sz="3600" dirty="0"/>
              <a:t>Angular Acceleration</a:t>
            </a:r>
          </a:p>
        </p:txBody>
      </p:sp>
      <p:graphicFrame>
        <p:nvGraphicFramePr>
          <p:cNvPr id="6" name="Object 5"/>
          <p:cNvGraphicFramePr>
            <a:graphicFrameLocks noChangeAspect="1"/>
          </p:cNvGraphicFramePr>
          <p:nvPr>
            <p:extLst>
              <p:ext uri="{D42A27DB-BD31-4B8C-83A1-F6EECF244321}">
                <p14:modId xmlns:p14="http://schemas.microsoft.com/office/powerpoint/2010/main" val="332732666"/>
              </p:ext>
            </p:extLst>
          </p:nvPr>
        </p:nvGraphicFramePr>
        <p:xfrm>
          <a:off x="2893219" y="2419677"/>
          <a:ext cx="3065462" cy="1068388"/>
        </p:xfrm>
        <a:graphic>
          <a:graphicData uri="http://schemas.openxmlformats.org/presentationml/2006/ole">
            <mc:AlternateContent xmlns:mc="http://schemas.openxmlformats.org/markup-compatibility/2006">
              <mc:Choice xmlns:v="urn:schemas-microsoft-com:vml" Requires="v">
                <p:oleObj spid="_x0000_s1637" name="Equation" r:id="rId4" imgW="977760" imgH="342720" progId="Equation.DSMT4">
                  <p:embed/>
                </p:oleObj>
              </mc:Choice>
              <mc:Fallback>
                <p:oleObj name="Equation" r:id="rId4" imgW="977760" imgH="342720" progId="Equation.DSMT4">
                  <p:embed/>
                  <p:pic>
                    <p:nvPicPr>
                      <p:cNvPr id="0" name=""/>
                      <p:cNvPicPr>
                        <a:picLocks noChangeAspect="1" noChangeArrowheads="1"/>
                      </p:cNvPicPr>
                      <p:nvPr/>
                    </p:nvPicPr>
                    <p:blipFill>
                      <a:blip r:embed="rId5"/>
                      <a:srcRect/>
                      <a:stretch>
                        <a:fillRect/>
                      </a:stretch>
                    </p:blipFill>
                    <p:spPr bwMode="auto">
                      <a:xfrm>
                        <a:off x="2893219" y="2419677"/>
                        <a:ext cx="3065462" cy="1068388"/>
                      </a:xfrm>
                      <a:prstGeom prst="rect">
                        <a:avLst/>
                      </a:prstGeom>
                      <a:noFill/>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1196610584"/>
              </p:ext>
            </p:extLst>
          </p:nvPr>
        </p:nvGraphicFramePr>
        <p:xfrm>
          <a:off x="2083593" y="1600200"/>
          <a:ext cx="4976813" cy="474662"/>
        </p:xfrm>
        <a:graphic>
          <a:graphicData uri="http://schemas.openxmlformats.org/presentationml/2006/ole">
            <mc:AlternateContent xmlns:mc="http://schemas.openxmlformats.org/markup-compatibility/2006">
              <mc:Choice xmlns:v="urn:schemas-microsoft-com:vml" Requires="v">
                <p:oleObj spid="_x0000_s1638" name="Equation" r:id="rId6" imgW="1587240" imgH="152280" progId="Equation.DSMT4">
                  <p:embed/>
                </p:oleObj>
              </mc:Choice>
              <mc:Fallback>
                <p:oleObj name="Equation" r:id="rId6" imgW="1587240" imgH="152280" progId="Equation.DSMT4">
                  <p:embed/>
                  <p:pic>
                    <p:nvPicPr>
                      <p:cNvPr id="0" name=""/>
                      <p:cNvPicPr>
                        <a:picLocks noChangeAspect="1" noChangeArrowheads="1"/>
                      </p:cNvPicPr>
                      <p:nvPr/>
                    </p:nvPicPr>
                    <p:blipFill>
                      <a:blip r:embed="rId7"/>
                      <a:srcRect/>
                      <a:stretch>
                        <a:fillRect/>
                      </a:stretch>
                    </p:blipFill>
                    <p:spPr bwMode="auto">
                      <a:xfrm>
                        <a:off x="2083593" y="1600200"/>
                        <a:ext cx="4976813" cy="474662"/>
                      </a:xfrm>
                      <a:prstGeom prst="rect">
                        <a:avLst/>
                      </a:prstGeom>
                      <a:noFill/>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23442767"/>
              </p:ext>
            </p:extLst>
          </p:nvPr>
        </p:nvGraphicFramePr>
        <p:xfrm>
          <a:off x="1765299" y="3827626"/>
          <a:ext cx="5613400" cy="1068387"/>
        </p:xfrm>
        <a:graphic>
          <a:graphicData uri="http://schemas.openxmlformats.org/presentationml/2006/ole">
            <mc:AlternateContent xmlns:mc="http://schemas.openxmlformats.org/markup-compatibility/2006">
              <mc:Choice xmlns:v="urn:schemas-microsoft-com:vml" Requires="v">
                <p:oleObj spid="_x0000_s1639" name="Equation" r:id="rId8" imgW="1790640" imgH="342720" progId="Equation.DSMT4">
                  <p:embed/>
                </p:oleObj>
              </mc:Choice>
              <mc:Fallback>
                <p:oleObj name="Equation" r:id="rId8" imgW="1790640" imgH="342720" progId="Equation.DSMT4">
                  <p:embed/>
                  <p:pic>
                    <p:nvPicPr>
                      <p:cNvPr id="0" name=""/>
                      <p:cNvPicPr>
                        <a:picLocks noChangeAspect="1" noChangeArrowheads="1"/>
                      </p:cNvPicPr>
                      <p:nvPr/>
                    </p:nvPicPr>
                    <p:blipFill>
                      <a:blip r:embed="rId9"/>
                      <a:srcRect/>
                      <a:stretch>
                        <a:fillRect/>
                      </a:stretch>
                    </p:blipFill>
                    <p:spPr bwMode="auto">
                      <a:xfrm>
                        <a:off x="1765299" y="3827626"/>
                        <a:ext cx="5613400" cy="1068387"/>
                      </a:xfrm>
                      <a:prstGeom prst="rect">
                        <a:avLst/>
                      </a:prstGeom>
                      <a:noFill/>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1819703893"/>
              </p:ext>
            </p:extLst>
          </p:nvPr>
        </p:nvGraphicFramePr>
        <p:xfrm>
          <a:off x="3496467" y="5240010"/>
          <a:ext cx="2151063" cy="514350"/>
        </p:xfrm>
        <a:graphic>
          <a:graphicData uri="http://schemas.openxmlformats.org/presentationml/2006/ole">
            <mc:AlternateContent xmlns:mc="http://schemas.openxmlformats.org/markup-compatibility/2006">
              <mc:Choice xmlns:v="urn:schemas-microsoft-com:vml" Requires="v">
                <p:oleObj spid="_x0000_s1640" name="Equation" r:id="rId10" imgW="685800" imgH="164880" progId="Equation.DSMT4">
                  <p:embed/>
                </p:oleObj>
              </mc:Choice>
              <mc:Fallback>
                <p:oleObj name="Equation" r:id="rId10" imgW="685800" imgH="164880" progId="Equation.DSMT4">
                  <p:embed/>
                  <p:pic>
                    <p:nvPicPr>
                      <p:cNvPr id="0" name=""/>
                      <p:cNvPicPr>
                        <a:picLocks noChangeAspect="1" noChangeArrowheads="1"/>
                      </p:cNvPicPr>
                      <p:nvPr/>
                    </p:nvPicPr>
                    <p:blipFill>
                      <a:blip r:embed="rId11"/>
                      <a:srcRect/>
                      <a:stretch>
                        <a:fillRect/>
                      </a:stretch>
                    </p:blipFill>
                    <p:spPr bwMode="auto">
                      <a:xfrm>
                        <a:off x="3496467" y="5240010"/>
                        <a:ext cx="2151063" cy="514350"/>
                      </a:xfrm>
                      <a:prstGeom prst="rect">
                        <a:avLst/>
                      </a:prstGeom>
                      <a:noFill/>
                    </p:spPr>
                  </p:pic>
                </p:oleObj>
              </mc:Fallback>
            </mc:AlternateContent>
          </a:graphicData>
        </a:graphic>
      </p:graphicFrame>
    </p:spTree>
    <p:extLst>
      <p:ext uri="{BB962C8B-B14F-4D97-AF65-F5344CB8AC3E}">
        <p14:creationId xmlns:p14="http://schemas.microsoft.com/office/powerpoint/2010/main" val="2698554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©Cengage</a:t>
            </a:r>
            <a:endParaRPr lang="en-US" dirty="0"/>
          </a:p>
        </p:txBody>
      </p:sp>
      <p:sp>
        <p:nvSpPr>
          <p:cNvPr id="2" name="Title 1"/>
          <p:cNvSpPr>
            <a:spLocks noGrp="1"/>
          </p:cNvSpPr>
          <p:nvPr>
            <p:ph type="title"/>
          </p:nvPr>
        </p:nvSpPr>
        <p:spPr/>
        <p:txBody>
          <a:bodyPr>
            <a:noAutofit/>
          </a:bodyPr>
          <a:lstStyle/>
          <a:p>
            <a:r>
              <a:rPr lang="en-US" sz="3600" dirty="0"/>
              <a:t>Angular Velocity and </a:t>
            </a:r>
            <a:br>
              <a:rPr lang="en-US" sz="3600" dirty="0"/>
            </a:br>
            <a:r>
              <a:rPr lang="en-US" sz="3600" dirty="0"/>
              <a:t>Angular Acceleration</a:t>
            </a:r>
          </a:p>
        </p:txBody>
      </p:sp>
      <p:graphicFrame>
        <p:nvGraphicFramePr>
          <p:cNvPr id="6" name="Object 5"/>
          <p:cNvGraphicFramePr>
            <a:graphicFrameLocks noChangeAspect="1"/>
          </p:cNvGraphicFramePr>
          <p:nvPr>
            <p:extLst>
              <p:ext uri="{D42A27DB-BD31-4B8C-83A1-F6EECF244321}">
                <p14:modId xmlns:p14="http://schemas.microsoft.com/office/powerpoint/2010/main" val="630647877"/>
              </p:ext>
            </p:extLst>
          </p:nvPr>
        </p:nvGraphicFramePr>
        <p:xfrm>
          <a:off x="6299358" y="1600200"/>
          <a:ext cx="1036637" cy="1068387"/>
        </p:xfrm>
        <a:graphic>
          <a:graphicData uri="http://schemas.openxmlformats.org/presentationml/2006/ole">
            <mc:AlternateContent xmlns:mc="http://schemas.openxmlformats.org/markup-compatibility/2006">
              <mc:Choice xmlns:v="urn:schemas-microsoft-com:vml" Requires="v">
                <p:oleObj spid="_x0000_s2351" name="Equation" r:id="rId4" imgW="330120" imgH="342720" progId="Equation.DSMT4">
                  <p:embed/>
                </p:oleObj>
              </mc:Choice>
              <mc:Fallback>
                <p:oleObj name="Equation" r:id="rId4" imgW="330120" imgH="342720" progId="Equation.DSMT4">
                  <p:embed/>
                  <p:pic>
                    <p:nvPicPr>
                      <p:cNvPr id="0" name=""/>
                      <p:cNvPicPr>
                        <a:picLocks noChangeAspect="1" noChangeArrowheads="1"/>
                      </p:cNvPicPr>
                      <p:nvPr/>
                    </p:nvPicPr>
                    <p:blipFill>
                      <a:blip r:embed="rId5"/>
                      <a:srcRect/>
                      <a:stretch>
                        <a:fillRect/>
                      </a:stretch>
                    </p:blipFill>
                    <p:spPr bwMode="auto">
                      <a:xfrm>
                        <a:off x="6299358" y="1600200"/>
                        <a:ext cx="1036637" cy="1068387"/>
                      </a:xfrm>
                      <a:prstGeom prst="rect">
                        <a:avLst/>
                      </a:prstGeom>
                      <a:noFill/>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1249076245"/>
              </p:ext>
            </p:extLst>
          </p:nvPr>
        </p:nvGraphicFramePr>
        <p:xfrm>
          <a:off x="1183481" y="5235575"/>
          <a:ext cx="6777037" cy="1622425"/>
        </p:xfrm>
        <a:graphic>
          <a:graphicData uri="http://schemas.openxmlformats.org/presentationml/2006/ole">
            <mc:AlternateContent xmlns:mc="http://schemas.openxmlformats.org/markup-compatibility/2006">
              <mc:Choice xmlns:v="urn:schemas-microsoft-com:vml" Requires="v">
                <p:oleObj spid="_x0000_s2352" name="Equation" r:id="rId6" imgW="2158920" imgH="520560" progId="Equation.DSMT4">
                  <p:embed/>
                </p:oleObj>
              </mc:Choice>
              <mc:Fallback>
                <p:oleObj name="Equation" r:id="rId6" imgW="2158920" imgH="520560" progId="Equation.DSMT4">
                  <p:embed/>
                  <p:pic>
                    <p:nvPicPr>
                      <p:cNvPr id="0" name=""/>
                      <p:cNvPicPr>
                        <a:picLocks noChangeAspect="1" noChangeArrowheads="1"/>
                      </p:cNvPicPr>
                      <p:nvPr/>
                    </p:nvPicPr>
                    <p:blipFill>
                      <a:blip r:embed="rId7"/>
                      <a:srcRect/>
                      <a:stretch>
                        <a:fillRect/>
                      </a:stretch>
                    </p:blipFill>
                    <p:spPr bwMode="auto">
                      <a:xfrm>
                        <a:off x="1183481" y="5235575"/>
                        <a:ext cx="6777037" cy="1622425"/>
                      </a:xfrm>
                      <a:prstGeom prst="rect">
                        <a:avLst/>
                      </a:prstGeom>
                      <a:noFill/>
                    </p:spPr>
                  </p:pic>
                </p:oleObj>
              </mc:Fallback>
            </mc:AlternateContent>
          </a:graphicData>
        </a:graphic>
      </p:graphicFrame>
      <p:pic>
        <p:nvPicPr>
          <p:cNvPr id="3" name="Picture 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691658" y="1362078"/>
            <a:ext cx="3322284" cy="3736972"/>
          </a:xfrm>
          <a:prstGeom prst="rect">
            <a:avLst/>
          </a:prstGeom>
        </p:spPr>
      </p:pic>
    </p:spTree>
    <p:extLst>
      <p:ext uri="{BB962C8B-B14F-4D97-AF65-F5344CB8AC3E}">
        <p14:creationId xmlns:p14="http://schemas.microsoft.com/office/powerpoint/2010/main" val="400774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©Cengage</a:t>
            </a:r>
            <a:endParaRPr lang="en-US" dirty="0"/>
          </a:p>
        </p:txBody>
      </p:sp>
      <p:sp>
        <p:nvSpPr>
          <p:cNvPr id="2" name="Title 1"/>
          <p:cNvSpPr>
            <a:spLocks noGrp="1"/>
          </p:cNvSpPr>
          <p:nvPr>
            <p:ph type="title"/>
          </p:nvPr>
        </p:nvSpPr>
        <p:spPr/>
        <p:txBody>
          <a:bodyPr>
            <a:noAutofit/>
          </a:bodyPr>
          <a:lstStyle/>
          <a:p>
            <a:r>
              <a:rPr lang="en-US" sz="3600" dirty="0"/>
              <a:t>Angular Velocity and </a:t>
            </a:r>
            <a:br>
              <a:rPr lang="en-US" sz="3600" dirty="0"/>
            </a:br>
            <a:r>
              <a:rPr lang="en-US" sz="3600" dirty="0"/>
              <a:t>Angular Acceleration</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61114" y="1387363"/>
            <a:ext cx="3421772" cy="5151549"/>
          </a:xfrm>
          <a:prstGeom prst="rect">
            <a:avLst/>
          </a:prstGeom>
        </p:spPr>
      </p:pic>
    </p:spTree>
    <p:extLst>
      <p:ext uri="{BB962C8B-B14F-4D97-AF65-F5344CB8AC3E}">
        <p14:creationId xmlns:p14="http://schemas.microsoft.com/office/powerpoint/2010/main" val="21813913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93841" y="1515615"/>
            <a:ext cx="4264007" cy="4507606"/>
          </a:xfrm>
          <a:prstGeom prst="rect">
            <a:avLst/>
          </a:prstGeom>
        </p:spPr>
      </p:pic>
      <p:sp>
        <p:nvSpPr>
          <p:cNvPr id="2" name="Title 1"/>
          <p:cNvSpPr>
            <a:spLocks noGrp="1"/>
          </p:cNvSpPr>
          <p:nvPr>
            <p:ph type="title"/>
          </p:nvPr>
        </p:nvSpPr>
        <p:spPr/>
        <p:txBody>
          <a:bodyPr>
            <a:noAutofit/>
          </a:bodyPr>
          <a:lstStyle/>
          <a:p>
            <a:r>
              <a:rPr lang="en-US" sz="3600" dirty="0"/>
              <a:t>Angular Velocity and </a:t>
            </a:r>
            <a:br>
              <a:rPr lang="en-US" sz="3600" dirty="0"/>
            </a:br>
            <a:r>
              <a:rPr lang="en-US" sz="3600" dirty="0"/>
              <a:t>Angular Acceleration</a:t>
            </a:r>
          </a:p>
        </p:txBody>
      </p:sp>
      <p:graphicFrame>
        <p:nvGraphicFramePr>
          <p:cNvPr id="6" name="Object 5"/>
          <p:cNvGraphicFramePr>
            <a:graphicFrameLocks noChangeAspect="1"/>
          </p:cNvGraphicFramePr>
          <p:nvPr>
            <p:extLst>
              <p:ext uri="{D42A27DB-BD31-4B8C-83A1-F6EECF244321}">
                <p14:modId xmlns:p14="http://schemas.microsoft.com/office/powerpoint/2010/main" val="506840658"/>
              </p:ext>
            </p:extLst>
          </p:nvPr>
        </p:nvGraphicFramePr>
        <p:xfrm>
          <a:off x="658608" y="1600200"/>
          <a:ext cx="4143375" cy="633412"/>
        </p:xfrm>
        <a:graphic>
          <a:graphicData uri="http://schemas.openxmlformats.org/presentationml/2006/ole">
            <mc:AlternateContent xmlns:mc="http://schemas.openxmlformats.org/markup-compatibility/2006">
              <mc:Choice xmlns:v="urn:schemas-microsoft-com:vml" Requires="v">
                <p:oleObj spid="_x0000_s4391" name="Equation" r:id="rId5" imgW="1320480" imgH="203040" progId="Equation.DSMT4">
                  <p:embed/>
                </p:oleObj>
              </mc:Choice>
              <mc:Fallback>
                <p:oleObj name="Equation" r:id="rId5" imgW="1320480" imgH="203040" progId="Equation.DSMT4">
                  <p:embed/>
                  <p:pic>
                    <p:nvPicPr>
                      <p:cNvPr id="0" name=""/>
                      <p:cNvPicPr>
                        <a:picLocks noChangeAspect="1" noChangeArrowheads="1"/>
                      </p:cNvPicPr>
                      <p:nvPr/>
                    </p:nvPicPr>
                    <p:blipFill>
                      <a:blip r:embed="rId6"/>
                      <a:srcRect/>
                      <a:stretch>
                        <a:fillRect/>
                      </a:stretch>
                    </p:blipFill>
                    <p:spPr bwMode="auto">
                      <a:xfrm>
                        <a:off x="658608" y="1600200"/>
                        <a:ext cx="4143375" cy="633412"/>
                      </a:xfrm>
                      <a:prstGeom prst="rect">
                        <a:avLst/>
                      </a:prstGeom>
                      <a:noFill/>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651505594"/>
              </p:ext>
            </p:extLst>
          </p:nvPr>
        </p:nvGraphicFramePr>
        <p:xfrm>
          <a:off x="658608" y="4282638"/>
          <a:ext cx="5776912" cy="2493963"/>
        </p:xfrm>
        <a:graphic>
          <a:graphicData uri="http://schemas.openxmlformats.org/presentationml/2006/ole">
            <mc:AlternateContent xmlns:mc="http://schemas.openxmlformats.org/markup-compatibility/2006">
              <mc:Choice xmlns:v="urn:schemas-microsoft-com:vml" Requires="v">
                <p:oleObj spid="_x0000_s4392" name="Equation" r:id="rId7" imgW="1841400" imgH="799920" progId="Equation.DSMT4">
                  <p:embed/>
                </p:oleObj>
              </mc:Choice>
              <mc:Fallback>
                <p:oleObj name="Equation" r:id="rId7" imgW="1841400" imgH="799920" progId="Equation.DSMT4">
                  <p:embed/>
                  <p:pic>
                    <p:nvPicPr>
                      <p:cNvPr id="0" name=""/>
                      <p:cNvPicPr>
                        <a:picLocks noChangeAspect="1" noChangeArrowheads="1"/>
                      </p:cNvPicPr>
                      <p:nvPr/>
                    </p:nvPicPr>
                    <p:blipFill>
                      <a:blip r:embed="rId8"/>
                      <a:srcRect/>
                      <a:stretch>
                        <a:fillRect/>
                      </a:stretch>
                    </p:blipFill>
                    <p:spPr bwMode="auto">
                      <a:xfrm>
                        <a:off x="658608" y="4282638"/>
                        <a:ext cx="5776912" cy="2493963"/>
                      </a:xfrm>
                      <a:prstGeom prst="rect">
                        <a:avLst/>
                      </a:prstGeom>
                      <a:noFill/>
                    </p:spPr>
                  </p:pic>
                </p:oleObj>
              </mc:Fallback>
            </mc:AlternateContent>
          </a:graphicData>
        </a:graphic>
      </p:graphicFrame>
    </p:spTree>
    <p:extLst>
      <p:ext uri="{BB962C8B-B14F-4D97-AF65-F5344CB8AC3E}">
        <p14:creationId xmlns:p14="http://schemas.microsoft.com/office/powerpoint/2010/main" val="1109042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©Cengage</a:t>
            </a:r>
            <a:endParaRPr lang="en-US" dirty="0"/>
          </a:p>
        </p:txBody>
      </p:sp>
      <p:sp>
        <p:nvSpPr>
          <p:cNvPr id="2" name="Title 1"/>
          <p:cNvSpPr>
            <a:spLocks noGrp="1"/>
          </p:cNvSpPr>
          <p:nvPr>
            <p:ph type="title"/>
          </p:nvPr>
        </p:nvSpPr>
        <p:spPr/>
        <p:txBody>
          <a:bodyPr>
            <a:noAutofit/>
          </a:bodyPr>
          <a:lstStyle/>
          <a:p>
            <a:r>
              <a:rPr lang="en-US" sz="3600" dirty="0"/>
              <a:t>Angular Velocity and </a:t>
            </a:r>
            <a:br>
              <a:rPr lang="en-US" sz="3600" dirty="0"/>
            </a:br>
            <a:r>
              <a:rPr lang="en-US" sz="3600" dirty="0"/>
              <a:t>Angular Acceleration</a:t>
            </a:r>
          </a:p>
        </p:txBody>
      </p:sp>
      <p:graphicFrame>
        <p:nvGraphicFramePr>
          <p:cNvPr id="6" name="Object 5"/>
          <p:cNvGraphicFramePr>
            <a:graphicFrameLocks noChangeAspect="1"/>
          </p:cNvGraphicFramePr>
          <p:nvPr>
            <p:extLst>
              <p:ext uri="{D42A27DB-BD31-4B8C-83A1-F6EECF244321}">
                <p14:modId xmlns:p14="http://schemas.microsoft.com/office/powerpoint/2010/main" val="3115146377"/>
              </p:ext>
            </p:extLst>
          </p:nvPr>
        </p:nvGraphicFramePr>
        <p:xfrm>
          <a:off x="3794918" y="1600200"/>
          <a:ext cx="1554163" cy="1068387"/>
        </p:xfrm>
        <a:graphic>
          <a:graphicData uri="http://schemas.openxmlformats.org/presentationml/2006/ole">
            <mc:AlternateContent xmlns:mc="http://schemas.openxmlformats.org/markup-compatibility/2006">
              <mc:Choice xmlns:v="urn:schemas-microsoft-com:vml" Requires="v">
                <p:oleObj spid="_x0000_s5555" name="Equation" r:id="rId4" imgW="495000" imgH="342720" progId="Equation.DSMT4">
                  <p:embed/>
                </p:oleObj>
              </mc:Choice>
              <mc:Fallback>
                <p:oleObj name="Equation" r:id="rId4" imgW="495000" imgH="342720" progId="Equation.DSMT4">
                  <p:embed/>
                  <p:pic>
                    <p:nvPicPr>
                      <p:cNvPr id="0" name=""/>
                      <p:cNvPicPr>
                        <a:picLocks noChangeAspect="1" noChangeArrowheads="1"/>
                      </p:cNvPicPr>
                      <p:nvPr/>
                    </p:nvPicPr>
                    <p:blipFill>
                      <a:blip r:embed="rId5"/>
                      <a:srcRect/>
                      <a:stretch>
                        <a:fillRect/>
                      </a:stretch>
                    </p:blipFill>
                    <p:spPr bwMode="auto">
                      <a:xfrm>
                        <a:off x="3794918" y="1600200"/>
                        <a:ext cx="1554163" cy="1068387"/>
                      </a:xfrm>
                      <a:prstGeom prst="rect">
                        <a:avLst/>
                      </a:prstGeom>
                      <a:noFill/>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2994742925"/>
              </p:ext>
            </p:extLst>
          </p:nvPr>
        </p:nvGraphicFramePr>
        <p:xfrm>
          <a:off x="1820861" y="3117408"/>
          <a:ext cx="5502275" cy="1266825"/>
        </p:xfrm>
        <a:graphic>
          <a:graphicData uri="http://schemas.openxmlformats.org/presentationml/2006/ole">
            <mc:AlternateContent xmlns:mc="http://schemas.openxmlformats.org/markup-compatibility/2006">
              <mc:Choice xmlns:v="urn:schemas-microsoft-com:vml" Requires="v">
                <p:oleObj spid="_x0000_s5556" name="Equation" r:id="rId6" imgW="1752480" imgH="406080" progId="Equation.DSMT4">
                  <p:embed/>
                </p:oleObj>
              </mc:Choice>
              <mc:Fallback>
                <p:oleObj name="Equation" r:id="rId6" imgW="1752480" imgH="406080" progId="Equation.DSMT4">
                  <p:embed/>
                  <p:pic>
                    <p:nvPicPr>
                      <p:cNvPr id="0" name=""/>
                      <p:cNvPicPr>
                        <a:picLocks noChangeAspect="1" noChangeArrowheads="1"/>
                      </p:cNvPicPr>
                      <p:nvPr/>
                    </p:nvPicPr>
                    <p:blipFill>
                      <a:blip r:embed="rId7"/>
                      <a:srcRect/>
                      <a:stretch>
                        <a:fillRect/>
                      </a:stretch>
                    </p:blipFill>
                    <p:spPr bwMode="auto">
                      <a:xfrm>
                        <a:off x="1820861" y="3117408"/>
                        <a:ext cx="5502275" cy="1266825"/>
                      </a:xfrm>
                      <a:prstGeom prst="rect">
                        <a:avLst/>
                      </a:prstGeom>
                      <a:noFill/>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2665363224"/>
              </p:ext>
            </p:extLst>
          </p:nvPr>
        </p:nvGraphicFramePr>
        <p:xfrm>
          <a:off x="3536153" y="4833054"/>
          <a:ext cx="2071688" cy="1108075"/>
        </p:xfrm>
        <a:graphic>
          <a:graphicData uri="http://schemas.openxmlformats.org/presentationml/2006/ole">
            <mc:AlternateContent xmlns:mc="http://schemas.openxmlformats.org/markup-compatibility/2006">
              <mc:Choice xmlns:v="urn:schemas-microsoft-com:vml" Requires="v">
                <p:oleObj spid="_x0000_s5557" name="Equation" r:id="rId8" imgW="660240" imgH="355320" progId="Equation.DSMT4">
                  <p:embed/>
                </p:oleObj>
              </mc:Choice>
              <mc:Fallback>
                <p:oleObj name="Equation" r:id="rId8" imgW="660240" imgH="355320" progId="Equation.DSMT4">
                  <p:embed/>
                  <p:pic>
                    <p:nvPicPr>
                      <p:cNvPr id="0" name=""/>
                      <p:cNvPicPr>
                        <a:picLocks noChangeAspect="1" noChangeArrowheads="1"/>
                      </p:cNvPicPr>
                      <p:nvPr/>
                    </p:nvPicPr>
                    <p:blipFill>
                      <a:blip r:embed="rId9"/>
                      <a:srcRect/>
                      <a:stretch>
                        <a:fillRect/>
                      </a:stretch>
                    </p:blipFill>
                    <p:spPr bwMode="auto">
                      <a:xfrm>
                        <a:off x="3536153" y="4833054"/>
                        <a:ext cx="2071688" cy="1108075"/>
                      </a:xfrm>
                      <a:prstGeom prst="rect">
                        <a:avLst/>
                      </a:prstGeom>
                      <a:noFill/>
                    </p:spPr>
                  </p:pic>
                </p:oleObj>
              </mc:Fallback>
            </mc:AlternateContent>
          </a:graphicData>
        </a:graphic>
      </p:graphicFrame>
    </p:spTree>
    <p:extLst>
      <p:ext uri="{BB962C8B-B14F-4D97-AF65-F5344CB8AC3E}">
        <p14:creationId xmlns:p14="http://schemas.microsoft.com/office/powerpoint/2010/main" val="3655699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sz="half" idx="2"/>
          </p:nvPr>
        </p:nvSpPr>
        <p:spPr>
          <a:xfrm>
            <a:off x="457200" y="3553710"/>
            <a:ext cx="8115676" cy="1822450"/>
          </a:xfrm>
        </p:spPr>
        <p:txBody>
          <a:bodyPr>
            <a:noAutofit/>
          </a:bodyPr>
          <a:lstStyle/>
          <a:p>
            <a:pPr marL="609600" indent="-609600">
              <a:buClr>
                <a:schemeClr val="tx1"/>
              </a:buClr>
              <a:buFontTx/>
              <a:buAutoNum type="arabicPeriod"/>
            </a:pPr>
            <a:r>
              <a:rPr lang="en-US" altLang="en-US" dirty="0">
                <a:latin typeface="Times New Roman" panose="02020603050405020304" pitchFamily="18" charset="0"/>
                <a:cs typeface="Times New Roman" panose="02020603050405020304" pitchFamily="18" charset="0"/>
              </a:rPr>
              <a:t>clockwise and increasing.</a:t>
            </a:r>
          </a:p>
          <a:p>
            <a:pPr marL="609600" indent="-609600">
              <a:buClr>
                <a:schemeClr val="tx1"/>
              </a:buClr>
              <a:buFontTx/>
              <a:buAutoNum type="arabicPeriod"/>
            </a:pPr>
            <a:r>
              <a:rPr lang="en-US" altLang="en-US" dirty="0">
                <a:latin typeface="Times New Roman" panose="02020603050405020304" pitchFamily="18" charset="0"/>
                <a:cs typeface="Times New Roman" panose="02020603050405020304" pitchFamily="18" charset="0"/>
              </a:rPr>
              <a:t>clockwise and decreasing.</a:t>
            </a:r>
          </a:p>
          <a:p>
            <a:pPr marL="609600" indent="-609600">
              <a:buClr>
                <a:schemeClr val="tx1"/>
              </a:buClr>
              <a:buFontTx/>
              <a:buAutoNum type="arabicPeriod"/>
            </a:pPr>
            <a:r>
              <a:rPr lang="en-US" altLang="en-US" dirty="0">
                <a:latin typeface="Times New Roman" panose="02020603050405020304" pitchFamily="18" charset="0"/>
                <a:cs typeface="Times New Roman" panose="02020603050405020304" pitchFamily="18" charset="0"/>
              </a:rPr>
              <a:t>counterclockwise and increasing.</a:t>
            </a:r>
          </a:p>
          <a:p>
            <a:pPr marL="609600" indent="-609600">
              <a:buClr>
                <a:schemeClr val="tx1"/>
              </a:buClr>
              <a:buFontTx/>
              <a:buAutoNum type="arabicPeriod"/>
            </a:pPr>
            <a:r>
              <a:rPr lang="en-US" altLang="en-US" dirty="0">
                <a:latin typeface="Times New Roman" panose="02020603050405020304" pitchFamily="18" charset="0"/>
                <a:cs typeface="Times New Roman" panose="02020603050405020304" pitchFamily="18" charset="0"/>
              </a:rPr>
              <a:t>counterclockwise and decreasing.</a:t>
            </a:r>
          </a:p>
        </p:txBody>
      </p:sp>
      <p:sp>
        <p:nvSpPr>
          <p:cNvPr id="4" name="Footer Placeholder 3"/>
          <p:cNvSpPr>
            <a:spLocks noGrp="1"/>
          </p:cNvSpPr>
          <p:nvPr>
            <p:ph type="ftr" sz="quarter" idx="11"/>
          </p:nvPr>
        </p:nvSpPr>
        <p:spPr/>
        <p:txBody>
          <a:bodyPr/>
          <a:lstStyle/>
          <a:p>
            <a:r>
              <a:rPr lang="en-US"/>
              <a:t>©Cengage</a:t>
            </a:r>
            <a:endParaRPr lang="en-US" dirty="0"/>
          </a:p>
        </p:txBody>
      </p:sp>
      <p:sp>
        <p:nvSpPr>
          <p:cNvPr id="7" name="Content Placeholder 6"/>
          <p:cNvSpPr>
            <a:spLocks noGrp="1"/>
          </p:cNvSpPr>
          <p:nvPr>
            <p:ph sz="half" idx="1"/>
          </p:nvPr>
        </p:nvSpPr>
        <p:spPr>
          <a:xfrm>
            <a:off x="457200" y="1371600"/>
            <a:ext cx="8115676" cy="1924051"/>
          </a:xfrm>
        </p:spPr>
        <p:txBody>
          <a:bodyPr>
            <a:normAutofit/>
          </a:bodyPr>
          <a:lstStyle/>
          <a:p>
            <a:pPr marL="0" indent="0">
              <a:buNone/>
            </a:pPr>
            <a:r>
              <a:rPr lang="en-US" altLang="en-US" dirty="0">
                <a:latin typeface="Times New Roman" panose="02020603050405020304" pitchFamily="18" charset="0"/>
                <a:cs typeface="Times New Roman" panose="02020603050405020304" pitchFamily="18" charset="0"/>
              </a:rPr>
              <a:t>A rigid object is rotating with an angular speed </a:t>
            </a:r>
            <a:r>
              <a:rPr lang="en-US" altLang="en-US" dirty="0">
                <a:latin typeface="Times New Roman" panose="02020603050405020304" pitchFamily="18" charset="0"/>
                <a:cs typeface="Times New Roman" panose="02020603050405020304" pitchFamily="18" charset="0"/>
                <a:sym typeface="Symbol" panose="05050102010706020507" pitchFamily="18" charset="2"/>
              </a:rPr>
              <a:t> </a:t>
            </a:r>
            <a:r>
              <a:rPr lang="en-US" altLang="en-US" dirty="0">
                <a:latin typeface="Times New Roman" panose="02020603050405020304" pitchFamily="18" charset="0"/>
                <a:cs typeface="Times New Roman" panose="02020603050405020304" pitchFamily="18" charset="0"/>
              </a:rPr>
              <a:t>&gt; 0. The angular velocity vector w and the angular acceleration vector a are anti-parallel. The angular speed of the rigid object is</a:t>
            </a:r>
            <a:endParaRPr lang="el-GR" altLang="en-US" dirty="0">
              <a:latin typeface="Times New Roman" panose="02020603050405020304" pitchFamily="18" charset="0"/>
              <a:cs typeface="Times New Roman" panose="02020603050405020304" pitchFamily="18" charset="0"/>
            </a:endParaRPr>
          </a:p>
        </p:txBody>
      </p:sp>
      <p:sp>
        <p:nvSpPr>
          <p:cNvPr id="2" name="Title 1"/>
          <p:cNvSpPr>
            <a:spLocks noGrp="1"/>
          </p:cNvSpPr>
          <p:nvPr>
            <p:ph type="title"/>
          </p:nvPr>
        </p:nvSpPr>
        <p:spPr/>
        <p:txBody>
          <a:bodyPr/>
          <a:lstStyle/>
          <a:p>
            <a:r>
              <a:rPr lang="en-US" dirty="0"/>
              <a:t>Reading Question 1-1</a:t>
            </a:r>
          </a:p>
        </p:txBody>
      </p:sp>
    </p:spTree>
    <p:extLst>
      <p:ext uri="{BB962C8B-B14F-4D97-AF65-F5344CB8AC3E}">
        <p14:creationId xmlns:p14="http://schemas.microsoft.com/office/powerpoint/2010/main" val="10277151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1152940"/>
          </a:xfrm>
          <a:prstGeom prst="rect">
            <a:avLst/>
          </a:prstGeom>
        </p:spPr>
      </p:pic>
      <p:sp>
        <p:nvSpPr>
          <p:cNvPr id="2" name="Title 1"/>
          <p:cNvSpPr>
            <a:spLocks noGrp="1"/>
          </p:cNvSpPr>
          <p:nvPr>
            <p:ph type="title"/>
          </p:nvPr>
        </p:nvSpPr>
        <p:spPr/>
        <p:txBody>
          <a:bodyPr/>
          <a:lstStyle/>
          <a:p>
            <a:r>
              <a:rPr lang="en-US" dirty="0"/>
              <a:t>Think – Pair – Share</a:t>
            </a:r>
          </a:p>
        </p:txBody>
      </p:sp>
      <p:sp>
        <p:nvSpPr>
          <p:cNvPr id="3" name="Footer Placeholder 2"/>
          <p:cNvSpPr>
            <a:spLocks noGrp="1"/>
          </p:cNvSpPr>
          <p:nvPr>
            <p:ph type="ftr" sz="quarter" idx="11"/>
          </p:nvPr>
        </p:nvSpPr>
        <p:spPr/>
        <p:txBody>
          <a:bodyPr/>
          <a:lstStyle/>
          <a:p>
            <a:r>
              <a:rPr lang="en-US"/>
              <a:t>©Cengage</a:t>
            </a:r>
            <a:endParaRPr lang="en-US" dirty="0"/>
          </a:p>
        </p:txBody>
      </p:sp>
      <p:sp>
        <p:nvSpPr>
          <p:cNvPr id="5" name="TPAnswers"/>
          <p:cNvSpPr txBox="1">
            <a:spLocks noChangeArrowheads="1"/>
          </p:cNvSpPr>
          <p:nvPr>
            <p:custDataLst>
              <p:tags r:id="rId1"/>
            </p:custDataLst>
          </p:nvPr>
        </p:nvSpPr>
        <p:spPr>
          <a:xfrm>
            <a:off x="457200" y="4333751"/>
            <a:ext cx="4343400" cy="2101850"/>
          </a:xfrm>
          <a:prstGeom prst="rect">
            <a:avLst/>
          </a:prstGeom>
          <a:noFill/>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Franklin Gothic Book"/>
                <a:ea typeface="+mn-ea"/>
                <a:cs typeface="Franklin Gothic Book"/>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Franklin Gothic Book"/>
                <a:ea typeface="+mn-ea"/>
                <a:cs typeface="Franklin Gothic Book"/>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Franklin Gothic Book"/>
                <a:ea typeface="+mn-ea"/>
                <a:cs typeface="Franklin Gothic Book"/>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Franklin Gothic Book"/>
                <a:ea typeface="+mn-ea"/>
                <a:cs typeface="Franklin Gothic Book"/>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Franklin Gothic Book"/>
                <a:ea typeface="+mn-ea"/>
                <a:cs typeface="Franklin Gothic Book"/>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609600" indent="-609600">
              <a:buClr>
                <a:schemeClr val="tx1"/>
              </a:buClr>
              <a:buFontTx/>
              <a:buAutoNum type="arabicPeriod"/>
            </a:pPr>
            <a:r>
              <a:rPr lang="pl-PL" altLang="en-US" sz="2800" dirty="0">
                <a:latin typeface="Times New Roman" panose="02020603050405020304" pitchFamily="18" charset="0"/>
                <a:cs typeface="Times New Roman" panose="02020603050405020304" pitchFamily="18" charset="0"/>
              </a:rPr>
              <a:t>3 rad, 6 rad</a:t>
            </a:r>
            <a:endParaRPr lang="en-US" altLang="en-US" sz="2800" dirty="0">
              <a:latin typeface="Times New Roman" panose="02020603050405020304" pitchFamily="18" charset="0"/>
              <a:cs typeface="Times New Roman" panose="02020603050405020304" pitchFamily="18" charset="0"/>
            </a:endParaRPr>
          </a:p>
          <a:p>
            <a:pPr marL="609600" indent="-609600">
              <a:buClr>
                <a:schemeClr val="tx1"/>
              </a:buClr>
              <a:buFontTx/>
              <a:buAutoNum type="arabicPeriod"/>
            </a:pPr>
            <a:r>
              <a:rPr lang="en-US" sz="2800" dirty="0">
                <a:latin typeface="Times New Roman" panose="02020603050405020304" pitchFamily="18" charset="0"/>
                <a:cs typeface="Times New Roman" panose="02020603050405020304" pitchFamily="18" charset="0"/>
              </a:rPr>
              <a:t>–</a:t>
            </a:r>
            <a:r>
              <a:rPr lang="pl-PL" altLang="en-US" sz="2800" dirty="0">
                <a:latin typeface="Times New Roman" panose="02020603050405020304" pitchFamily="18" charset="0"/>
                <a:cs typeface="Times New Roman" panose="02020603050405020304" pitchFamily="18" charset="0"/>
              </a:rPr>
              <a:t>1 rad, 1 rad</a:t>
            </a:r>
          </a:p>
          <a:p>
            <a:pPr marL="609600" indent="-609600">
              <a:buClr>
                <a:schemeClr val="tx1"/>
              </a:buClr>
              <a:buFontTx/>
              <a:buAutoNum type="arabicPeriod"/>
            </a:pPr>
            <a:r>
              <a:rPr lang="pl-PL" altLang="en-US" sz="2800" dirty="0">
                <a:latin typeface="Times New Roman" panose="02020603050405020304" pitchFamily="18" charset="0"/>
                <a:cs typeface="Times New Roman" panose="02020603050405020304" pitchFamily="18" charset="0"/>
              </a:rPr>
              <a:t>1 rad, 5 rad</a:t>
            </a:r>
            <a:endParaRPr lang="en-US" altLang="en-US" sz="2800" dirty="0">
              <a:latin typeface="Times New Roman" panose="02020603050405020304" pitchFamily="18" charset="0"/>
              <a:cs typeface="Times New Roman" panose="02020603050405020304" pitchFamily="18" charset="0"/>
            </a:endParaRPr>
          </a:p>
        </p:txBody>
      </p:sp>
      <p:sp>
        <p:nvSpPr>
          <p:cNvPr id="4" name="Rectangle 3"/>
          <p:cNvSpPr/>
          <p:nvPr/>
        </p:nvSpPr>
        <p:spPr>
          <a:xfrm>
            <a:off x="457200" y="1371600"/>
            <a:ext cx="7940842" cy="2677656"/>
          </a:xfrm>
          <a:prstGeom prst="rect">
            <a:avLst/>
          </a:prstGeom>
        </p:spPr>
        <p:txBody>
          <a:bodyPr wrap="square">
            <a:spAutoFit/>
          </a:bodyPr>
          <a:lstStyle/>
          <a:p>
            <a:r>
              <a:rPr lang="en-US" altLang="en-US" sz="2800" dirty="0">
                <a:latin typeface="Times New Roman" panose="02020603050405020304" pitchFamily="18" charset="0"/>
                <a:cs typeface="Times New Roman" panose="02020603050405020304" pitchFamily="18" charset="0"/>
              </a:rPr>
              <a:t>A rigid body is rotating counterclockwise about a fixed axis. Each of the following pairs of quantities represents an initial angular position and a final angular position of the rigid body. Which of the sets can </a:t>
            </a:r>
            <a:r>
              <a:rPr lang="en-US" altLang="en-US" sz="2800" i="1" dirty="0">
                <a:latin typeface="Times New Roman" panose="02020603050405020304" pitchFamily="18" charset="0"/>
                <a:cs typeface="Times New Roman" panose="02020603050405020304" pitchFamily="18" charset="0"/>
              </a:rPr>
              <a:t>only</a:t>
            </a:r>
            <a:r>
              <a:rPr lang="en-US" altLang="en-US" sz="2800" dirty="0">
                <a:latin typeface="Times New Roman" panose="02020603050405020304" pitchFamily="18" charset="0"/>
                <a:cs typeface="Times New Roman" panose="02020603050405020304" pitchFamily="18" charset="0"/>
              </a:rPr>
              <a:t> occur if the rigid body rotates through more than 180°?</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888035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1152940"/>
          </a:xfrm>
          <a:prstGeom prst="rect">
            <a:avLst/>
          </a:prstGeom>
        </p:spPr>
      </p:pic>
      <p:sp>
        <p:nvSpPr>
          <p:cNvPr id="2" name="Title 1"/>
          <p:cNvSpPr>
            <a:spLocks noGrp="1"/>
          </p:cNvSpPr>
          <p:nvPr>
            <p:ph type="title"/>
          </p:nvPr>
        </p:nvSpPr>
        <p:spPr/>
        <p:txBody>
          <a:bodyPr/>
          <a:lstStyle/>
          <a:p>
            <a:r>
              <a:rPr lang="en-US" dirty="0"/>
              <a:t>Think – Pair – Share</a:t>
            </a:r>
          </a:p>
        </p:txBody>
      </p:sp>
      <p:sp>
        <p:nvSpPr>
          <p:cNvPr id="3" name="Footer Placeholder 2"/>
          <p:cNvSpPr>
            <a:spLocks noGrp="1"/>
          </p:cNvSpPr>
          <p:nvPr>
            <p:ph type="ftr" sz="quarter" idx="11"/>
          </p:nvPr>
        </p:nvSpPr>
        <p:spPr/>
        <p:txBody>
          <a:bodyPr/>
          <a:lstStyle/>
          <a:p>
            <a:r>
              <a:rPr lang="en-US"/>
              <a:t>©Cengage</a:t>
            </a:r>
            <a:endParaRPr lang="en-US" dirty="0"/>
          </a:p>
        </p:txBody>
      </p:sp>
      <p:sp>
        <p:nvSpPr>
          <p:cNvPr id="5" name="TPAnswers"/>
          <p:cNvSpPr txBox="1">
            <a:spLocks noChangeArrowheads="1"/>
          </p:cNvSpPr>
          <p:nvPr>
            <p:custDataLst>
              <p:tags r:id="rId1"/>
            </p:custDataLst>
          </p:nvPr>
        </p:nvSpPr>
        <p:spPr>
          <a:xfrm>
            <a:off x="457200" y="3837029"/>
            <a:ext cx="4343400" cy="2101850"/>
          </a:xfrm>
          <a:prstGeom prst="rect">
            <a:avLst/>
          </a:prstGeom>
          <a:noFill/>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Franklin Gothic Book"/>
                <a:ea typeface="+mn-ea"/>
                <a:cs typeface="Franklin Gothic Book"/>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Franklin Gothic Book"/>
                <a:ea typeface="+mn-ea"/>
                <a:cs typeface="Franklin Gothic Book"/>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Franklin Gothic Book"/>
                <a:ea typeface="+mn-ea"/>
                <a:cs typeface="Franklin Gothic Book"/>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Franklin Gothic Book"/>
                <a:ea typeface="+mn-ea"/>
                <a:cs typeface="Franklin Gothic Book"/>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Franklin Gothic Book"/>
                <a:ea typeface="+mn-ea"/>
                <a:cs typeface="Franklin Gothic Book"/>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609600" indent="-609600">
              <a:buClr>
                <a:schemeClr val="tx1"/>
              </a:buClr>
              <a:buFontTx/>
              <a:buAutoNum type="arabicPeriod"/>
            </a:pPr>
            <a:r>
              <a:rPr lang="pl-PL" altLang="en-US" sz="2800" dirty="0">
                <a:latin typeface="Times New Roman" panose="02020603050405020304" pitchFamily="18" charset="0"/>
                <a:cs typeface="Times New Roman" panose="02020603050405020304" pitchFamily="18" charset="0"/>
              </a:rPr>
              <a:t>3 rad, 6 rad</a:t>
            </a:r>
            <a:endParaRPr lang="en-US" altLang="en-US" sz="2800" dirty="0">
              <a:latin typeface="Times New Roman" panose="02020603050405020304" pitchFamily="18" charset="0"/>
              <a:cs typeface="Times New Roman" panose="02020603050405020304" pitchFamily="18" charset="0"/>
            </a:endParaRPr>
          </a:p>
          <a:p>
            <a:pPr marL="609600" indent="-609600">
              <a:buClr>
                <a:schemeClr val="tx1"/>
              </a:buClr>
              <a:buFontTx/>
              <a:buAutoNum type="arabicPeriod"/>
            </a:pPr>
            <a:r>
              <a:rPr lang="en-US" sz="2800" dirty="0">
                <a:latin typeface="Times New Roman" panose="02020603050405020304" pitchFamily="18" charset="0"/>
                <a:cs typeface="Times New Roman" panose="02020603050405020304" pitchFamily="18" charset="0"/>
              </a:rPr>
              <a:t>–</a:t>
            </a:r>
            <a:r>
              <a:rPr lang="pl-PL" altLang="en-US" sz="2800" dirty="0">
                <a:latin typeface="Times New Roman" panose="02020603050405020304" pitchFamily="18" charset="0"/>
                <a:cs typeface="Times New Roman" panose="02020603050405020304" pitchFamily="18" charset="0"/>
              </a:rPr>
              <a:t>1 rad, 1 rad</a:t>
            </a:r>
          </a:p>
          <a:p>
            <a:pPr marL="609600" indent="-609600">
              <a:buClr>
                <a:schemeClr val="tx1"/>
              </a:buClr>
              <a:buFontTx/>
              <a:buAutoNum type="arabicPeriod"/>
            </a:pPr>
            <a:r>
              <a:rPr lang="pl-PL" altLang="en-US" sz="2800" dirty="0">
                <a:latin typeface="Times New Roman" panose="02020603050405020304" pitchFamily="18" charset="0"/>
                <a:cs typeface="Times New Roman" panose="02020603050405020304" pitchFamily="18" charset="0"/>
              </a:rPr>
              <a:t>1 rad, 5 rad</a:t>
            </a:r>
            <a:endParaRPr lang="en-US" altLang="en-US" sz="2800" dirty="0">
              <a:latin typeface="Times New Roman" panose="02020603050405020304" pitchFamily="18" charset="0"/>
              <a:cs typeface="Times New Roman" panose="02020603050405020304" pitchFamily="18" charset="0"/>
            </a:endParaRPr>
          </a:p>
        </p:txBody>
      </p:sp>
      <p:sp>
        <p:nvSpPr>
          <p:cNvPr id="4" name="Rectangle 3"/>
          <p:cNvSpPr/>
          <p:nvPr/>
        </p:nvSpPr>
        <p:spPr>
          <a:xfrm>
            <a:off x="457200" y="1371600"/>
            <a:ext cx="7940842" cy="2246769"/>
          </a:xfrm>
          <a:prstGeom prst="rect">
            <a:avLst/>
          </a:prstGeom>
        </p:spPr>
        <p:txBody>
          <a:bodyPr wrap="square">
            <a:spAutoFit/>
          </a:bodyPr>
          <a:lstStyle/>
          <a:p>
            <a:r>
              <a:rPr lang="en-US" altLang="en-US" sz="2800" dirty="0">
                <a:latin typeface="Times New Roman" panose="02020603050405020304" pitchFamily="18" charset="0"/>
                <a:cs typeface="Times New Roman" panose="02020603050405020304" pitchFamily="18" charset="0"/>
              </a:rPr>
              <a:t>A rigid body rotates counterclockwise about a fixed axis for exactly one second. Each of the following pairs of quantities represents an initial angular position and a final angular position of the rigid body. Which choice represents the lowest angular speed?</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883094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©Cengage</a:t>
            </a:r>
            <a:endParaRPr lang="en-US" dirty="0"/>
          </a:p>
        </p:txBody>
      </p:sp>
      <p:sp>
        <p:nvSpPr>
          <p:cNvPr id="2" name="Title 1"/>
          <p:cNvSpPr>
            <a:spLocks noGrp="1"/>
          </p:cNvSpPr>
          <p:nvPr>
            <p:ph type="title"/>
          </p:nvPr>
        </p:nvSpPr>
        <p:spPr/>
        <p:txBody>
          <a:bodyPr>
            <a:noAutofit/>
          </a:bodyPr>
          <a:lstStyle/>
          <a:p>
            <a:r>
              <a:rPr lang="en-US" sz="3600" dirty="0"/>
              <a:t>Angular Velocity and </a:t>
            </a:r>
            <a:br>
              <a:rPr lang="en-US" sz="3600" dirty="0"/>
            </a:br>
            <a:r>
              <a:rPr lang="en-US" sz="3600" dirty="0"/>
              <a:t>Angular Acceleration</a:t>
            </a:r>
          </a:p>
        </p:txBody>
      </p:sp>
      <p:graphicFrame>
        <p:nvGraphicFramePr>
          <p:cNvPr id="5" name="Object 4"/>
          <p:cNvGraphicFramePr>
            <a:graphicFrameLocks noChangeAspect="1"/>
          </p:cNvGraphicFramePr>
          <p:nvPr>
            <p:extLst>
              <p:ext uri="{D42A27DB-BD31-4B8C-83A1-F6EECF244321}">
                <p14:modId xmlns:p14="http://schemas.microsoft.com/office/powerpoint/2010/main" val="947206772"/>
              </p:ext>
            </p:extLst>
          </p:nvPr>
        </p:nvGraphicFramePr>
        <p:xfrm>
          <a:off x="2899567" y="5272087"/>
          <a:ext cx="3344863" cy="1266825"/>
        </p:xfrm>
        <a:graphic>
          <a:graphicData uri="http://schemas.openxmlformats.org/presentationml/2006/ole">
            <mc:AlternateContent xmlns:mc="http://schemas.openxmlformats.org/markup-compatibility/2006">
              <mc:Choice xmlns:v="urn:schemas-microsoft-com:vml" Requires="v">
                <p:oleObj spid="_x0000_s39962" name="Equation" r:id="rId4" imgW="1066680" imgH="406080" progId="Equation.DSMT4">
                  <p:embed/>
                </p:oleObj>
              </mc:Choice>
              <mc:Fallback>
                <p:oleObj name="Equation" r:id="rId4" imgW="1066680" imgH="406080" progId="Equation.DSMT4">
                  <p:embed/>
                  <p:pic>
                    <p:nvPicPr>
                      <p:cNvPr id="0" name=""/>
                      <p:cNvPicPr>
                        <a:picLocks noChangeAspect="1" noChangeArrowheads="1"/>
                      </p:cNvPicPr>
                      <p:nvPr/>
                    </p:nvPicPr>
                    <p:blipFill>
                      <a:blip r:embed="rId5"/>
                      <a:srcRect/>
                      <a:stretch>
                        <a:fillRect/>
                      </a:stretch>
                    </p:blipFill>
                    <p:spPr bwMode="auto">
                      <a:xfrm>
                        <a:off x="2899567" y="5272087"/>
                        <a:ext cx="3344863" cy="1266825"/>
                      </a:xfrm>
                      <a:prstGeom prst="rect">
                        <a:avLst/>
                      </a:prstGeom>
                      <a:noFill/>
                    </p:spPr>
                  </p:pic>
                </p:oleObj>
              </mc:Fallback>
            </mc:AlternateContent>
          </a:graphicData>
        </a:graphic>
      </p:graphicFrame>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53034" y="1409118"/>
            <a:ext cx="7237927" cy="3972435"/>
          </a:xfrm>
          <a:prstGeom prst="rect">
            <a:avLst/>
          </a:prstGeom>
        </p:spPr>
      </p:pic>
    </p:spTree>
    <p:extLst>
      <p:ext uri="{BB962C8B-B14F-4D97-AF65-F5344CB8AC3E}">
        <p14:creationId xmlns:p14="http://schemas.microsoft.com/office/powerpoint/2010/main" val="1427852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©Cengage</a:t>
            </a:r>
            <a:endParaRPr lang="en-US" dirty="0"/>
          </a:p>
        </p:txBody>
      </p:sp>
      <p:sp>
        <p:nvSpPr>
          <p:cNvPr id="2" name="Title 1"/>
          <p:cNvSpPr>
            <a:spLocks noGrp="1"/>
          </p:cNvSpPr>
          <p:nvPr>
            <p:ph type="title"/>
          </p:nvPr>
        </p:nvSpPr>
        <p:spPr/>
        <p:txBody>
          <a:bodyPr>
            <a:noAutofit/>
          </a:bodyPr>
          <a:lstStyle/>
          <a:p>
            <a:r>
              <a:rPr lang="en-US" sz="3600" dirty="0"/>
              <a:t>Angular Velocity and </a:t>
            </a:r>
            <a:br>
              <a:rPr lang="en-US" sz="3600" dirty="0"/>
            </a:br>
            <a:r>
              <a:rPr lang="en-US" sz="3600" dirty="0"/>
              <a:t>Angular Acceleration</a:t>
            </a:r>
          </a:p>
        </p:txBody>
      </p:sp>
      <p:graphicFrame>
        <p:nvGraphicFramePr>
          <p:cNvPr id="6" name="Object 5"/>
          <p:cNvGraphicFramePr>
            <a:graphicFrameLocks noChangeAspect="1"/>
          </p:cNvGraphicFramePr>
          <p:nvPr>
            <p:extLst>
              <p:ext uri="{D42A27DB-BD31-4B8C-83A1-F6EECF244321}">
                <p14:modId xmlns:p14="http://schemas.microsoft.com/office/powerpoint/2010/main" val="691995624"/>
              </p:ext>
            </p:extLst>
          </p:nvPr>
        </p:nvGraphicFramePr>
        <p:xfrm>
          <a:off x="2899567" y="1600200"/>
          <a:ext cx="3344863" cy="1266825"/>
        </p:xfrm>
        <a:graphic>
          <a:graphicData uri="http://schemas.openxmlformats.org/presentationml/2006/ole">
            <mc:AlternateContent xmlns:mc="http://schemas.openxmlformats.org/markup-compatibility/2006">
              <mc:Choice xmlns:v="urn:schemas-microsoft-com:vml" Requires="v">
                <p:oleObj spid="_x0000_s8476" name="Equation" r:id="rId4" imgW="1066680" imgH="406080" progId="Equation.DSMT4">
                  <p:embed/>
                </p:oleObj>
              </mc:Choice>
              <mc:Fallback>
                <p:oleObj name="Equation" r:id="rId4" imgW="1066680" imgH="406080" progId="Equation.DSMT4">
                  <p:embed/>
                  <p:pic>
                    <p:nvPicPr>
                      <p:cNvPr id="0" name=""/>
                      <p:cNvPicPr>
                        <a:picLocks noChangeAspect="1" noChangeArrowheads="1"/>
                      </p:cNvPicPr>
                      <p:nvPr/>
                    </p:nvPicPr>
                    <p:blipFill>
                      <a:blip r:embed="rId5"/>
                      <a:srcRect/>
                      <a:stretch>
                        <a:fillRect/>
                      </a:stretch>
                    </p:blipFill>
                    <p:spPr bwMode="auto">
                      <a:xfrm>
                        <a:off x="2899567" y="1600200"/>
                        <a:ext cx="3344863" cy="1266825"/>
                      </a:xfrm>
                      <a:prstGeom prst="rect">
                        <a:avLst/>
                      </a:prstGeom>
                      <a:noFill/>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172007750"/>
              </p:ext>
            </p:extLst>
          </p:nvPr>
        </p:nvGraphicFramePr>
        <p:xfrm>
          <a:off x="1208087" y="3321934"/>
          <a:ext cx="7286625" cy="2295525"/>
        </p:xfrm>
        <a:graphic>
          <a:graphicData uri="http://schemas.openxmlformats.org/presentationml/2006/ole">
            <mc:AlternateContent xmlns:mc="http://schemas.openxmlformats.org/markup-compatibility/2006">
              <mc:Choice xmlns:v="urn:schemas-microsoft-com:vml" Requires="v">
                <p:oleObj spid="_x0000_s8477" name="Equation" r:id="rId6" imgW="2323800" imgH="736560" progId="Equation.DSMT4">
                  <p:embed/>
                </p:oleObj>
              </mc:Choice>
              <mc:Fallback>
                <p:oleObj name="Equation" r:id="rId6" imgW="2323800" imgH="736560" progId="Equation.DSMT4">
                  <p:embed/>
                  <p:pic>
                    <p:nvPicPr>
                      <p:cNvPr id="0" name=""/>
                      <p:cNvPicPr>
                        <a:picLocks noChangeAspect="1" noChangeArrowheads="1"/>
                      </p:cNvPicPr>
                      <p:nvPr/>
                    </p:nvPicPr>
                    <p:blipFill>
                      <a:blip r:embed="rId7"/>
                      <a:srcRect/>
                      <a:stretch>
                        <a:fillRect/>
                      </a:stretch>
                    </p:blipFill>
                    <p:spPr bwMode="auto">
                      <a:xfrm>
                        <a:off x="1208087" y="3321934"/>
                        <a:ext cx="7286625" cy="2295525"/>
                      </a:xfrm>
                      <a:prstGeom prst="rect">
                        <a:avLst/>
                      </a:prstGeom>
                      <a:noFill/>
                    </p:spPr>
                  </p:pic>
                </p:oleObj>
              </mc:Fallback>
            </mc:AlternateContent>
          </a:graphicData>
        </a:graphic>
      </p:graphicFrame>
    </p:spTree>
    <p:extLst>
      <p:ext uri="{BB962C8B-B14F-4D97-AF65-F5344CB8AC3E}">
        <p14:creationId xmlns:p14="http://schemas.microsoft.com/office/powerpoint/2010/main" val="10544929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©Cengage</a:t>
            </a:r>
            <a:endParaRPr lang="en-US" dirty="0"/>
          </a:p>
        </p:txBody>
      </p:sp>
      <p:sp>
        <p:nvSpPr>
          <p:cNvPr id="2" name="Title 1"/>
          <p:cNvSpPr>
            <a:spLocks noGrp="1"/>
          </p:cNvSpPr>
          <p:nvPr>
            <p:ph type="title"/>
          </p:nvPr>
        </p:nvSpPr>
        <p:spPr/>
        <p:txBody>
          <a:bodyPr>
            <a:noAutofit/>
          </a:bodyPr>
          <a:lstStyle/>
          <a:p>
            <a:r>
              <a:rPr lang="en-US" sz="3600" dirty="0"/>
              <a:t>Angular Velocity and </a:t>
            </a:r>
            <a:br>
              <a:rPr lang="en-US" sz="3600" dirty="0"/>
            </a:br>
            <a:r>
              <a:rPr lang="en-US" sz="3600" dirty="0"/>
              <a:t>Angular Acceleration</a:t>
            </a:r>
          </a:p>
        </p:txBody>
      </p:sp>
      <p:graphicFrame>
        <p:nvGraphicFramePr>
          <p:cNvPr id="6" name="Object 5"/>
          <p:cNvGraphicFramePr>
            <a:graphicFrameLocks noChangeAspect="1"/>
          </p:cNvGraphicFramePr>
          <p:nvPr>
            <p:extLst>
              <p:ext uri="{D42A27DB-BD31-4B8C-83A1-F6EECF244321}">
                <p14:modId xmlns:p14="http://schemas.microsoft.com/office/powerpoint/2010/main" val="200516388"/>
              </p:ext>
            </p:extLst>
          </p:nvPr>
        </p:nvGraphicFramePr>
        <p:xfrm>
          <a:off x="3536156" y="1600200"/>
          <a:ext cx="2071687" cy="1108075"/>
        </p:xfrm>
        <a:graphic>
          <a:graphicData uri="http://schemas.openxmlformats.org/presentationml/2006/ole">
            <mc:AlternateContent xmlns:mc="http://schemas.openxmlformats.org/markup-compatibility/2006">
              <mc:Choice xmlns:v="urn:schemas-microsoft-com:vml" Requires="v">
                <p:oleObj spid="_x0000_s9359" name="Equation" r:id="rId4" imgW="660240" imgH="355320" progId="Equation.DSMT4">
                  <p:embed/>
                </p:oleObj>
              </mc:Choice>
              <mc:Fallback>
                <p:oleObj name="Equation" r:id="rId4" imgW="660240" imgH="355320" progId="Equation.DSMT4">
                  <p:embed/>
                  <p:pic>
                    <p:nvPicPr>
                      <p:cNvPr id="0" name=""/>
                      <p:cNvPicPr>
                        <a:picLocks noChangeAspect="1" noChangeArrowheads="1"/>
                      </p:cNvPicPr>
                      <p:nvPr/>
                    </p:nvPicPr>
                    <p:blipFill>
                      <a:blip r:embed="rId5"/>
                      <a:srcRect/>
                      <a:stretch>
                        <a:fillRect/>
                      </a:stretch>
                    </p:blipFill>
                    <p:spPr bwMode="auto">
                      <a:xfrm>
                        <a:off x="3536156" y="1600200"/>
                        <a:ext cx="2071687" cy="1108075"/>
                      </a:xfrm>
                      <a:prstGeom prst="rect">
                        <a:avLst/>
                      </a:prstGeom>
                      <a:noFill/>
                    </p:spPr>
                  </p:pic>
                </p:oleObj>
              </mc:Fallback>
            </mc:AlternateContent>
          </a:graphicData>
        </a:graphic>
      </p:graphicFrame>
      <p:sp>
        <p:nvSpPr>
          <p:cNvPr id="3" name="Rectangle 2"/>
          <p:cNvSpPr/>
          <p:nvPr/>
        </p:nvSpPr>
        <p:spPr>
          <a:xfrm>
            <a:off x="457200" y="3058323"/>
            <a:ext cx="8229600" cy="1384995"/>
          </a:xfrm>
          <a:prstGeom prst="rect">
            <a:avLst/>
          </a:prstGeom>
        </p:spPr>
        <p:txBody>
          <a:bodyPr wrap="square">
            <a:spAutoFit/>
          </a:bodyPr>
          <a:lstStyle/>
          <a:p>
            <a:pPr marL="457200" indent="-4572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When a rigid object rotates about a fixed axis, every portion of the object has the same angular velocity and the same angular acceleration. </a:t>
            </a:r>
          </a:p>
        </p:txBody>
      </p:sp>
    </p:spTree>
    <p:extLst>
      <p:ext uri="{BB962C8B-B14F-4D97-AF65-F5344CB8AC3E}">
        <p14:creationId xmlns:p14="http://schemas.microsoft.com/office/powerpoint/2010/main" val="26776842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©Cengage</a:t>
            </a:r>
            <a:endParaRPr lang="en-US" dirty="0"/>
          </a:p>
        </p:txBody>
      </p:sp>
      <p:sp>
        <p:nvSpPr>
          <p:cNvPr id="2" name="Title 1"/>
          <p:cNvSpPr>
            <a:spLocks noGrp="1"/>
          </p:cNvSpPr>
          <p:nvPr>
            <p:ph type="title"/>
          </p:nvPr>
        </p:nvSpPr>
        <p:spPr/>
        <p:txBody>
          <a:bodyPr>
            <a:normAutofit fontScale="90000"/>
          </a:bodyPr>
          <a:lstStyle/>
          <a:p>
            <a:r>
              <a:rPr lang="en-US" dirty="0"/>
              <a:t>Rotational Motion under </a:t>
            </a:r>
            <a:br>
              <a:rPr lang="en-US" dirty="0"/>
            </a:br>
            <a:r>
              <a:rPr lang="en-US" dirty="0"/>
              <a:t>Constant Acceleration</a:t>
            </a:r>
          </a:p>
        </p:txBody>
      </p:sp>
      <p:graphicFrame>
        <p:nvGraphicFramePr>
          <p:cNvPr id="6" name="Object 5"/>
          <p:cNvGraphicFramePr>
            <a:graphicFrameLocks noChangeAspect="1"/>
          </p:cNvGraphicFramePr>
          <p:nvPr>
            <p:extLst>
              <p:ext uri="{D42A27DB-BD31-4B8C-83A1-F6EECF244321}">
                <p14:modId xmlns:p14="http://schemas.microsoft.com/office/powerpoint/2010/main" val="1671611871"/>
              </p:ext>
            </p:extLst>
          </p:nvPr>
        </p:nvGraphicFramePr>
        <p:xfrm>
          <a:off x="907256" y="1600200"/>
          <a:ext cx="7329487" cy="1265238"/>
        </p:xfrm>
        <a:graphic>
          <a:graphicData uri="http://schemas.openxmlformats.org/presentationml/2006/ole">
            <mc:AlternateContent xmlns:mc="http://schemas.openxmlformats.org/markup-compatibility/2006">
              <mc:Choice xmlns:v="urn:schemas-microsoft-com:vml" Requires="v">
                <p:oleObj spid="_x0000_s7312" name="Equation" r:id="rId4" imgW="2336760" imgH="406080" progId="Equation.DSMT4">
                  <p:embed/>
                </p:oleObj>
              </mc:Choice>
              <mc:Fallback>
                <p:oleObj name="Equation" r:id="rId4" imgW="2336760" imgH="406080" progId="Equation.DSMT4">
                  <p:embed/>
                  <p:pic>
                    <p:nvPicPr>
                      <p:cNvPr id="0" name=""/>
                      <p:cNvPicPr>
                        <a:picLocks noChangeAspect="1" noChangeArrowheads="1"/>
                      </p:cNvPicPr>
                      <p:nvPr/>
                    </p:nvPicPr>
                    <p:blipFill>
                      <a:blip r:embed="rId5"/>
                      <a:srcRect/>
                      <a:stretch>
                        <a:fillRect/>
                      </a:stretch>
                    </p:blipFill>
                    <p:spPr bwMode="auto">
                      <a:xfrm>
                        <a:off x="907256" y="1600200"/>
                        <a:ext cx="7329487" cy="1265238"/>
                      </a:xfrm>
                      <a:prstGeom prst="rect">
                        <a:avLst/>
                      </a:prstGeom>
                      <a:noFill/>
                    </p:spPr>
                  </p:pic>
                </p:oleObj>
              </mc:Fallback>
            </mc:AlternateContent>
          </a:graphicData>
        </a:graphic>
      </p:graphicFrame>
      <p:pic>
        <p:nvPicPr>
          <p:cNvPr id="7" name="Picture 6"/>
          <p:cNvPicPr>
            <a:picLocks noChangeAspect="1"/>
          </p:cNvPicPr>
          <p:nvPr/>
        </p:nvPicPr>
        <p:blipFill>
          <a:blip r:embed="rId6"/>
          <a:stretch>
            <a:fillRect/>
          </a:stretch>
        </p:blipFill>
        <p:spPr>
          <a:xfrm>
            <a:off x="392804" y="3320347"/>
            <a:ext cx="8358389" cy="1842175"/>
          </a:xfrm>
          <a:prstGeom prst="rect">
            <a:avLst/>
          </a:prstGeom>
        </p:spPr>
      </p:pic>
    </p:spTree>
    <p:extLst>
      <p:ext uri="{BB962C8B-B14F-4D97-AF65-F5344CB8AC3E}">
        <p14:creationId xmlns:p14="http://schemas.microsoft.com/office/powerpoint/2010/main" val="28705148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1152940"/>
          </a:xfrm>
          <a:prstGeom prst="rect">
            <a:avLst/>
          </a:prstGeom>
        </p:spPr>
      </p:pic>
      <p:sp>
        <p:nvSpPr>
          <p:cNvPr id="2" name="Title 1"/>
          <p:cNvSpPr>
            <a:spLocks noGrp="1"/>
          </p:cNvSpPr>
          <p:nvPr>
            <p:ph type="title"/>
          </p:nvPr>
        </p:nvSpPr>
        <p:spPr/>
        <p:txBody>
          <a:bodyPr/>
          <a:lstStyle/>
          <a:p>
            <a:r>
              <a:rPr lang="en-US" dirty="0"/>
              <a:t>Think – Pair – Share</a:t>
            </a:r>
          </a:p>
        </p:txBody>
      </p:sp>
      <p:sp>
        <p:nvSpPr>
          <p:cNvPr id="3" name="Footer Placeholder 2"/>
          <p:cNvSpPr>
            <a:spLocks noGrp="1"/>
          </p:cNvSpPr>
          <p:nvPr>
            <p:ph type="ftr" sz="quarter" idx="11"/>
          </p:nvPr>
        </p:nvSpPr>
        <p:spPr/>
        <p:txBody>
          <a:bodyPr/>
          <a:lstStyle/>
          <a:p>
            <a:r>
              <a:rPr lang="en-US"/>
              <a:t>©Cengage</a:t>
            </a:r>
            <a:endParaRPr lang="en-US" dirty="0"/>
          </a:p>
        </p:txBody>
      </p:sp>
      <p:sp>
        <p:nvSpPr>
          <p:cNvPr id="5" name="TPAnswers"/>
          <p:cNvSpPr txBox="1">
            <a:spLocks noChangeArrowheads="1"/>
          </p:cNvSpPr>
          <p:nvPr>
            <p:custDataLst>
              <p:tags r:id="rId1"/>
            </p:custDataLst>
          </p:nvPr>
        </p:nvSpPr>
        <p:spPr>
          <a:xfrm>
            <a:off x="457200" y="4762500"/>
            <a:ext cx="4343400" cy="1600200"/>
          </a:xfrm>
          <a:prstGeom prst="rect">
            <a:avLst/>
          </a:prstGeom>
          <a:noFill/>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Franklin Gothic Book"/>
                <a:ea typeface="+mn-ea"/>
                <a:cs typeface="Franklin Gothic Book"/>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Franklin Gothic Book"/>
                <a:ea typeface="+mn-ea"/>
                <a:cs typeface="Franklin Gothic Book"/>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Franklin Gothic Book"/>
                <a:ea typeface="+mn-ea"/>
                <a:cs typeface="Franklin Gothic Book"/>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Franklin Gothic Book"/>
                <a:ea typeface="+mn-ea"/>
                <a:cs typeface="Franklin Gothic Book"/>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Franklin Gothic Book"/>
                <a:ea typeface="+mn-ea"/>
                <a:cs typeface="Franklin Gothic Book"/>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609600" indent="-609600">
              <a:buClr>
                <a:schemeClr val="tx1"/>
              </a:buClr>
              <a:buFontTx/>
              <a:buAutoNum type="arabicPeriod"/>
            </a:pPr>
            <a:r>
              <a:rPr lang="pl-PL" altLang="en-US" sz="2600" dirty="0">
                <a:latin typeface="Times New Roman" panose="02020603050405020304" pitchFamily="18" charset="0"/>
                <a:cs typeface="Times New Roman" panose="02020603050405020304" pitchFamily="18" charset="0"/>
              </a:rPr>
              <a:t>3 rad, 6 rad</a:t>
            </a:r>
            <a:endParaRPr lang="en-US" altLang="en-US" sz="2600" dirty="0">
              <a:latin typeface="Times New Roman" panose="02020603050405020304" pitchFamily="18" charset="0"/>
              <a:cs typeface="Times New Roman" panose="02020603050405020304" pitchFamily="18" charset="0"/>
            </a:endParaRPr>
          </a:p>
          <a:p>
            <a:pPr marL="609600" indent="-609600">
              <a:buClr>
                <a:schemeClr val="tx1"/>
              </a:buClr>
              <a:buFontTx/>
              <a:buAutoNum type="arabicPeriod"/>
            </a:pPr>
            <a:r>
              <a:rPr lang="en-US" sz="2600" dirty="0">
                <a:latin typeface="Times New Roman" panose="02020603050405020304" pitchFamily="18" charset="0"/>
                <a:cs typeface="Times New Roman" panose="02020603050405020304" pitchFamily="18" charset="0"/>
              </a:rPr>
              <a:t>–</a:t>
            </a:r>
            <a:r>
              <a:rPr lang="pl-PL" altLang="en-US" sz="2600" dirty="0">
                <a:latin typeface="Times New Roman" panose="02020603050405020304" pitchFamily="18" charset="0"/>
                <a:cs typeface="Times New Roman" panose="02020603050405020304" pitchFamily="18" charset="0"/>
              </a:rPr>
              <a:t>1 rad, 1 rad</a:t>
            </a:r>
          </a:p>
          <a:p>
            <a:pPr marL="609600" indent="-609600">
              <a:buClr>
                <a:schemeClr val="tx1"/>
              </a:buClr>
              <a:buFontTx/>
              <a:buAutoNum type="arabicPeriod"/>
            </a:pPr>
            <a:r>
              <a:rPr lang="pl-PL" altLang="en-US" sz="2600" dirty="0">
                <a:latin typeface="Times New Roman" panose="02020603050405020304" pitchFamily="18" charset="0"/>
                <a:cs typeface="Times New Roman" panose="02020603050405020304" pitchFamily="18" charset="0"/>
              </a:rPr>
              <a:t>1 rad, 5 rad</a:t>
            </a:r>
            <a:endParaRPr lang="en-US" altLang="en-US" sz="2600" dirty="0">
              <a:latin typeface="Times New Roman" panose="02020603050405020304" pitchFamily="18" charset="0"/>
              <a:cs typeface="Times New Roman" panose="02020603050405020304" pitchFamily="18" charset="0"/>
            </a:endParaRPr>
          </a:p>
        </p:txBody>
      </p:sp>
      <p:sp>
        <p:nvSpPr>
          <p:cNvPr id="4" name="Rectangle 3"/>
          <p:cNvSpPr/>
          <p:nvPr/>
        </p:nvSpPr>
        <p:spPr>
          <a:xfrm>
            <a:off x="457200" y="1372149"/>
            <a:ext cx="7940842" cy="3293209"/>
          </a:xfrm>
          <a:prstGeom prst="rect">
            <a:avLst/>
          </a:prstGeom>
        </p:spPr>
        <p:txBody>
          <a:bodyPr wrap="square">
            <a:spAutoFit/>
          </a:bodyPr>
          <a:lstStyle/>
          <a:p>
            <a:r>
              <a:rPr lang="en-US" altLang="en-US" sz="2600" dirty="0">
                <a:latin typeface="Times New Roman" panose="02020603050405020304" pitchFamily="18" charset="0"/>
                <a:cs typeface="Times New Roman" panose="02020603050405020304" pitchFamily="18" charset="0"/>
              </a:rPr>
              <a:t>A rigid body is rotating counterclockwise about a fixed axis. Each of the following pairs of quantities represents an initial angular position and a final angular position of the rigid body. If the object starts from rest at the initial angular position, moves counterclockwise with constant angular acceleration, and arrives at the final angular position with the same angular speed in all three cases, for which choice is the angular acceleration the highest?</a:t>
            </a:r>
            <a:endParaRPr lang="en-US" sz="2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987197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a:t>Tangential Velocity and Acceleration</a:t>
            </a:r>
          </a:p>
        </p:txBody>
      </p:sp>
      <p:graphicFrame>
        <p:nvGraphicFramePr>
          <p:cNvPr id="7" name="Object 6"/>
          <p:cNvGraphicFramePr>
            <a:graphicFrameLocks noChangeAspect="1"/>
          </p:cNvGraphicFramePr>
          <p:nvPr>
            <p:extLst>
              <p:ext uri="{D42A27DB-BD31-4B8C-83A1-F6EECF244321}">
                <p14:modId xmlns:p14="http://schemas.microsoft.com/office/powerpoint/2010/main" val="127437450"/>
              </p:ext>
            </p:extLst>
          </p:nvPr>
        </p:nvGraphicFramePr>
        <p:xfrm>
          <a:off x="6005513" y="1600200"/>
          <a:ext cx="1552575" cy="1068388"/>
        </p:xfrm>
        <a:graphic>
          <a:graphicData uri="http://schemas.openxmlformats.org/presentationml/2006/ole">
            <mc:AlternateContent xmlns:mc="http://schemas.openxmlformats.org/markup-compatibility/2006">
              <mc:Choice xmlns:v="urn:schemas-microsoft-com:vml" Requires="v">
                <p:oleObj spid="_x0000_s10647" name="Equation" r:id="rId4" imgW="495000" imgH="342720" progId="Equation.DSMT4">
                  <p:embed/>
                </p:oleObj>
              </mc:Choice>
              <mc:Fallback>
                <p:oleObj name="Equation" r:id="rId4" imgW="495000" imgH="342720" progId="Equation.DSMT4">
                  <p:embed/>
                  <p:pic>
                    <p:nvPicPr>
                      <p:cNvPr id="0" name=""/>
                      <p:cNvPicPr>
                        <a:picLocks noChangeAspect="1" noChangeArrowheads="1"/>
                      </p:cNvPicPr>
                      <p:nvPr/>
                    </p:nvPicPr>
                    <p:blipFill>
                      <a:blip r:embed="rId5"/>
                      <a:srcRect/>
                      <a:stretch>
                        <a:fillRect/>
                      </a:stretch>
                    </p:blipFill>
                    <p:spPr bwMode="auto">
                      <a:xfrm>
                        <a:off x="6005513" y="1600200"/>
                        <a:ext cx="1552575" cy="1068388"/>
                      </a:xfrm>
                      <a:prstGeom prst="rect">
                        <a:avLst/>
                      </a:prstGeom>
                      <a:noFill/>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2631243307"/>
              </p:ext>
            </p:extLst>
          </p:nvPr>
        </p:nvGraphicFramePr>
        <p:xfrm>
          <a:off x="5826124" y="3123497"/>
          <a:ext cx="1911350" cy="1108075"/>
        </p:xfrm>
        <a:graphic>
          <a:graphicData uri="http://schemas.openxmlformats.org/presentationml/2006/ole">
            <mc:AlternateContent xmlns:mc="http://schemas.openxmlformats.org/markup-compatibility/2006">
              <mc:Choice xmlns:v="urn:schemas-microsoft-com:vml" Requires="v">
                <p:oleObj spid="_x0000_s10648" name="Equation" r:id="rId6" imgW="609480" imgH="355320" progId="Equation.DSMT4">
                  <p:embed/>
                </p:oleObj>
              </mc:Choice>
              <mc:Fallback>
                <p:oleObj name="Equation" r:id="rId6" imgW="609480" imgH="355320" progId="Equation.DSMT4">
                  <p:embed/>
                  <p:pic>
                    <p:nvPicPr>
                      <p:cNvPr id="0" name=""/>
                      <p:cNvPicPr>
                        <a:picLocks noChangeAspect="1" noChangeArrowheads="1"/>
                      </p:cNvPicPr>
                      <p:nvPr/>
                    </p:nvPicPr>
                    <p:blipFill>
                      <a:blip r:embed="rId7"/>
                      <a:srcRect/>
                      <a:stretch>
                        <a:fillRect/>
                      </a:stretch>
                    </p:blipFill>
                    <p:spPr bwMode="auto">
                      <a:xfrm>
                        <a:off x="5826124" y="3123497"/>
                        <a:ext cx="1911350" cy="1108075"/>
                      </a:xfrm>
                      <a:prstGeom prst="rect">
                        <a:avLst/>
                      </a:prstGeom>
                      <a:noFill/>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3405300848"/>
              </p:ext>
            </p:extLst>
          </p:nvPr>
        </p:nvGraphicFramePr>
        <p:xfrm>
          <a:off x="6244430" y="4686481"/>
          <a:ext cx="1074737" cy="1068387"/>
        </p:xfrm>
        <a:graphic>
          <a:graphicData uri="http://schemas.openxmlformats.org/presentationml/2006/ole">
            <mc:AlternateContent xmlns:mc="http://schemas.openxmlformats.org/markup-compatibility/2006">
              <mc:Choice xmlns:v="urn:schemas-microsoft-com:vml" Requires="v">
                <p:oleObj spid="_x0000_s10649" name="Equation" r:id="rId8" imgW="342720" imgH="342720" progId="Equation.DSMT4">
                  <p:embed/>
                </p:oleObj>
              </mc:Choice>
              <mc:Fallback>
                <p:oleObj name="Equation" r:id="rId8" imgW="342720" imgH="342720" progId="Equation.DSMT4">
                  <p:embed/>
                  <p:pic>
                    <p:nvPicPr>
                      <p:cNvPr id="0" name=""/>
                      <p:cNvPicPr>
                        <a:picLocks noChangeAspect="1" noChangeArrowheads="1"/>
                      </p:cNvPicPr>
                      <p:nvPr/>
                    </p:nvPicPr>
                    <p:blipFill>
                      <a:blip r:embed="rId9"/>
                      <a:srcRect/>
                      <a:stretch>
                        <a:fillRect/>
                      </a:stretch>
                    </p:blipFill>
                    <p:spPr bwMode="auto">
                      <a:xfrm>
                        <a:off x="6244430" y="4686481"/>
                        <a:ext cx="1074737" cy="1068387"/>
                      </a:xfrm>
                      <a:prstGeom prst="rect">
                        <a:avLst/>
                      </a:prstGeom>
                      <a:noFill/>
                    </p:spPr>
                  </p:pic>
                </p:oleObj>
              </mc:Fallback>
            </mc:AlternateContent>
          </a:graphicData>
        </a:graphic>
      </p:graphicFrame>
      <p:pic>
        <p:nvPicPr>
          <p:cNvPr id="10" name="Picture 9"/>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99622" y="1312193"/>
            <a:ext cx="4528748" cy="5228823"/>
          </a:xfrm>
          <a:prstGeom prst="rect">
            <a:avLst/>
          </a:prstGeom>
        </p:spPr>
      </p:pic>
    </p:spTree>
    <p:extLst>
      <p:ext uri="{BB962C8B-B14F-4D97-AF65-F5344CB8AC3E}">
        <p14:creationId xmlns:p14="http://schemas.microsoft.com/office/powerpoint/2010/main" val="1077093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a:t>Tangential Velocity and Acceleration</a:t>
            </a:r>
          </a:p>
        </p:txBody>
      </p:sp>
      <p:graphicFrame>
        <p:nvGraphicFramePr>
          <p:cNvPr id="7" name="Object 6"/>
          <p:cNvGraphicFramePr>
            <a:graphicFrameLocks noChangeAspect="1"/>
          </p:cNvGraphicFramePr>
          <p:nvPr>
            <p:extLst>
              <p:ext uri="{D42A27DB-BD31-4B8C-83A1-F6EECF244321}">
                <p14:modId xmlns:p14="http://schemas.microsoft.com/office/powerpoint/2010/main" val="2408624970"/>
              </p:ext>
            </p:extLst>
          </p:nvPr>
        </p:nvGraphicFramePr>
        <p:xfrm>
          <a:off x="6265863" y="1600200"/>
          <a:ext cx="1314450" cy="593725"/>
        </p:xfrm>
        <a:graphic>
          <a:graphicData uri="http://schemas.openxmlformats.org/presentationml/2006/ole">
            <mc:AlternateContent xmlns:mc="http://schemas.openxmlformats.org/markup-compatibility/2006">
              <mc:Choice xmlns:v="urn:schemas-microsoft-com:vml" Requires="v">
                <p:oleObj spid="_x0000_s11402" name="Equation" r:id="rId4" imgW="419040" imgH="190440" progId="Equation.DSMT4">
                  <p:embed/>
                </p:oleObj>
              </mc:Choice>
              <mc:Fallback>
                <p:oleObj name="Equation" r:id="rId4" imgW="419040" imgH="190440" progId="Equation.DSMT4">
                  <p:embed/>
                  <p:pic>
                    <p:nvPicPr>
                      <p:cNvPr id="0" name=""/>
                      <p:cNvPicPr>
                        <a:picLocks noChangeAspect="1" noChangeArrowheads="1"/>
                      </p:cNvPicPr>
                      <p:nvPr/>
                    </p:nvPicPr>
                    <p:blipFill>
                      <a:blip r:embed="rId5"/>
                      <a:srcRect/>
                      <a:stretch>
                        <a:fillRect/>
                      </a:stretch>
                    </p:blipFill>
                    <p:spPr bwMode="auto">
                      <a:xfrm>
                        <a:off x="6265863" y="1600200"/>
                        <a:ext cx="1314450" cy="593725"/>
                      </a:xfrm>
                      <a:prstGeom prst="rect">
                        <a:avLst/>
                      </a:prstGeom>
                      <a:noFill/>
                    </p:spPr>
                  </p:pic>
                </p:oleObj>
              </mc:Fallback>
            </mc:AlternateContent>
          </a:graphicData>
        </a:graphic>
      </p:graphicFrame>
      <p:sp>
        <p:nvSpPr>
          <p:cNvPr id="5" name="Rectangle 4"/>
          <p:cNvSpPr/>
          <p:nvPr/>
        </p:nvSpPr>
        <p:spPr>
          <a:xfrm>
            <a:off x="4901458" y="2648834"/>
            <a:ext cx="3785342" cy="1815882"/>
          </a:xfrm>
          <a:prstGeom prst="rect">
            <a:avLst/>
          </a:prstGeom>
        </p:spPr>
        <p:txBody>
          <a:bodyPr wrap="square">
            <a:spAutoFit/>
          </a:bodyPr>
          <a:lstStyle/>
          <a:p>
            <a:pPr algn="ctr"/>
            <a:r>
              <a:rPr lang="en-US" sz="2800" dirty="0">
                <a:latin typeface="Times New Roman" panose="02020603050405020304" pitchFamily="18" charset="0"/>
                <a:cs typeface="Times New Roman" panose="02020603050405020304" pitchFamily="18" charset="0"/>
              </a:rPr>
              <a:t>Tangential velocity equals distance from the axis of rotation times the angular velocity.</a:t>
            </a:r>
          </a:p>
        </p:txBody>
      </p:sp>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9622" y="1312193"/>
            <a:ext cx="4528748" cy="5228823"/>
          </a:xfrm>
          <a:prstGeom prst="rect">
            <a:avLst/>
          </a:prstGeom>
        </p:spPr>
      </p:pic>
    </p:spTree>
    <p:extLst>
      <p:ext uri="{BB962C8B-B14F-4D97-AF65-F5344CB8AC3E}">
        <p14:creationId xmlns:p14="http://schemas.microsoft.com/office/powerpoint/2010/main" val="27234847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9622" y="1312193"/>
            <a:ext cx="4528748" cy="5228823"/>
          </a:xfrm>
          <a:prstGeom prst="rect">
            <a:avLst/>
          </a:prstGeom>
        </p:spPr>
      </p:pic>
      <p:sp>
        <p:nvSpPr>
          <p:cNvPr id="2" name="Title 1"/>
          <p:cNvSpPr>
            <a:spLocks noGrp="1"/>
          </p:cNvSpPr>
          <p:nvPr>
            <p:ph type="title"/>
          </p:nvPr>
        </p:nvSpPr>
        <p:spPr/>
        <p:txBody>
          <a:bodyPr>
            <a:noAutofit/>
          </a:bodyPr>
          <a:lstStyle/>
          <a:p>
            <a:r>
              <a:rPr lang="en-US" sz="4000" dirty="0"/>
              <a:t>Tangential Velocity and Acceleration</a:t>
            </a:r>
          </a:p>
        </p:txBody>
      </p:sp>
      <p:graphicFrame>
        <p:nvGraphicFramePr>
          <p:cNvPr id="7" name="Object 6"/>
          <p:cNvGraphicFramePr>
            <a:graphicFrameLocks noChangeAspect="1"/>
          </p:cNvGraphicFramePr>
          <p:nvPr>
            <p:extLst>
              <p:ext uri="{D42A27DB-BD31-4B8C-83A1-F6EECF244321}">
                <p14:modId xmlns:p14="http://schemas.microsoft.com/office/powerpoint/2010/main" val="3759487341"/>
              </p:ext>
            </p:extLst>
          </p:nvPr>
        </p:nvGraphicFramePr>
        <p:xfrm>
          <a:off x="5503068" y="1600200"/>
          <a:ext cx="1831975" cy="593725"/>
        </p:xfrm>
        <a:graphic>
          <a:graphicData uri="http://schemas.openxmlformats.org/presentationml/2006/ole">
            <mc:AlternateContent xmlns:mc="http://schemas.openxmlformats.org/markup-compatibility/2006">
              <mc:Choice xmlns:v="urn:schemas-microsoft-com:vml" Requires="v">
                <p:oleObj spid="_x0000_s12687" name="Equation" r:id="rId5" imgW="583920" imgH="190440" progId="Equation.DSMT4">
                  <p:embed/>
                </p:oleObj>
              </mc:Choice>
              <mc:Fallback>
                <p:oleObj name="Equation" r:id="rId5" imgW="583920" imgH="190440" progId="Equation.DSMT4">
                  <p:embed/>
                  <p:pic>
                    <p:nvPicPr>
                      <p:cNvPr id="0" name=""/>
                      <p:cNvPicPr>
                        <a:picLocks noChangeAspect="1" noChangeArrowheads="1"/>
                      </p:cNvPicPr>
                      <p:nvPr/>
                    </p:nvPicPr>
                    <p:blipFill>
                      <a:blip r:embed="rId6"/>
                      <a:srcRect/>
                      <a:stretch>
                        <a:fillRect/>
                      </a:stretch>
                    </p:blipFill>
                    <p:spPr bwMode="auto">
                      <a:xfrm>
                        <a:off x="5503068" y="1600200"/>
                        <a:ext cx="1831975" cy="593725"/>
                      </a:xfrm>
                      <a:prstGeom prst="rect">
                        <a:avLst/>
                      </a:prstGeom>
                      <a:noFill/>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3072926492"/>
              </p:ext>
            </p:extLst>
          </p:nvPr>
        </p:nvGraphicFramePr>
        <p:xfrm>
          <a:off x="5443536" y="2648834"/>
          <a:ext cx="1951037" cy="1108075"/>
        </p:xfrm>
        <a:graphic>
          <a:graphicData uri="http://schemas.openxmlformats.org/presentationml/2006/ole">
            <mc:AlternateContent xmlns:mc="http://schemas.openxmlformats.org/markup-compatibility/2006">
              <mc:Choice xmlns:v="urn:schemas-microsoft-com:vml" Requires="v">
                <p:oleObj spid="_x0000_s12688" name="Equation" r:id="rId7" imgW="622080" imgH="355320" progId="Equation.DSMT4">
                  <p:embed/>
                </p:oleObj>
              </mc:Choice>
              <mc:Fallback>
                <p:oleObj name="Equation" r:id="rId7" imgW="622080" imgH="355320" progId="Equation.DSMT4">
                  <p:embed/>
                  <p:pic>
                    <p:nvPicPr>
                      <p:cNvPr id="0" name=""/>
                      <p:cNvPicPr>
                        <a:picLocks noChangeAspect="1" noChangeArrowheads="1"/>
                      </p:cNvPicPr>
                      <p:nvPr/>
                    </p:nvPicPr>
                    <p:blipFill>
                      <a:blip r:embed="rId8"/>
                      <a:srcRect/>
                      <a:stretch>
                        <a:fillRect/>
                      </a:stretch>
                    </p:blipFill>
                    <p:spPr bwMode="auto">
                      <a:xfrm>
                        <a:off x="5443536" y="2648834"/>
                        <a:ext cx="1951037" cy="1108075"/>
                      </a:xfrm>
                      <a:prstGeom prst="rect">
                        <a:avLst/>
                      </a:prstGeom>
                      <a:noFill/>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3295320470"/>
              </p:ext>
            </p:extLst>
          </p:nvPr>
        </p:nvGraphicFramePr>
        <p:xfrm>
          <a:off x="5741988" y="4211818"/>
          <a:ext cx="1354137" cy="593725"/>
        </p:xfrm>
        <a:graphic>
          <a:graphicData uri="http://schemas.openxmlformats.org/presentationml/2006/ole">
            <mc:AlternateContent xmlns:mc="http://schemas.openxmlformats.org/markup-compatibility/2006">
              <mc:Choice xmlns:v="urn:schemas-microsoft-com:vml" Requires="v">
                <p:oleObj spid="_x0000_s12689" name="Equation" r:id="rId9" imgW="431640" imgH="190440" progId="Equation.DSMT4">
                  <p:embed/>
                </p:oleObj>
              </mc:Choice>
              <mc:Fallback>
                <p:oleObj name="Equation" r:id="rId9" imgW="431640" imgH="190440" progId="Equation.DSMT4">
                  <p:embed/>
                  <p:pic>
                    <p:nvPicPr>
                      <p:cNvPr id="0" name=""/>
                      <p:cNvPicPr>
                        <a:picLocks noChangeAspect="1" noChangeArrowheads="1"/>
                      </p:cNvPicPr>
                      <p:nvPr/>
                    </p:nvPicPr>
                    <p:blipFill>
                      <a:blip r:embed="rId10"/>
                      <a:srcRect/>
                      <a:stretch>
                        <a:fillRect/>
                      </a:stretch>
                    </p:blipFill>
                    <p:spPr bwMode="auto">
                      <a:xfrm>
                        <a:off x="5741988" y="4211818"/>
                        <a:ext cx="1354137" cy="593725"/>
                      </a:xfrm>
                      <a:prstGeom prst="rect">
                        <a:avLst/>
                      </a:prstGeom>
                      <a:noFill/>
                    </p:spPr>
                  </p:pic>
                </p:oleObj>
              </mc:Fallback>
            </mc:AlternateContent>
          </a:graphicData>
        </a:graphic>
      </p:graphicFrame>
      <p:sp>
        <p:nvSpPr>
          <p:cNvPr id="5" name="Rectangle 4"/>
          <p:cNvSpPr/>
          <p:nvPr/>
        </p:nvSpPr>
        <p:spPr>
          <a:xfrm>
            <a:off x="3620278" y="5156021"/>
            <a:ext cx="5066522" cy="1384995"/>
          </a:xfrm>
          <a:prstGeom prst="rect">
            <a:avLst/>
          </a:prstGeom>
        </p:spPr>
        <p:txBody>
          <a:bodyPr wrap="square">
            <a:spAutoFit/>
          </a:bodyPr>
          <a:lstStyle/>
          <a:p>
            <a:pPr algn="ctr"/>
            <a:r>
              <a:rPr lang="en-US" sz="2800" dirty="0">
                <a:latin typeface="Times New Roman" panose="02020603050405020304" pitchFamily="18" charset="0"/>
                <a:cs typeface="Times New Roman" panose="02020603050405020304" pitchFamily="18" charset="0"/>
              </a:rPr>
              <a:t>Tangential acceleration  equals distance from the axis of rotation times angular acceleration.</a:t>
            </a:r>
          </a:p>
        </p:txBody>
      </p:sp>
    </p:spTree>
    <p:extLst>
      <p:ext uri="{BB962C8B-B14F-4D97-AF65-F5344CB8AC3E}">
        <p14:creationId xmlns:p14="http://schemas.microsoft.com/office/powerpoint/2010/main" val="1204393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sz="half" idx="2"/>
          </p:nvPr>
        </p:nvSpPr>
        <p:spPr>
          <a:xfrm>
            <a:off x="457200" y="3553710"/>
            <a:ext cx="8115676" cy="2802640"/>
          </a:xfrm>
        </p:spPr>
        <p:txBody>
          <a:bodyPr>
            <a:noAutofit/>
          </a:bodyPr>
          <a:lstStyle/>
          <a:p>
            <a:pPr marL="609600" indent="-609600">
              <a:buClr>
                <a:schemeClr val="tx1"/>
              </a:buClr>
              <a:buFontTx/>
              <a:buAutoNum type="arabicPeriod"/>
            </a:pPr>
            <a:r>
              <a:rPr lang="en-US" altLang="en-US" dirty="0">
                <a:latin typeface="Times New Roman" panose="02020603050405020304" pitchFamily="18" charset="0"/>
                <a:cs typeface="Times New Roman" panose="02020603050405020304" pitchFamily="18" charset="0"/>
              </a:rPr>
              <a:t>clockwise and increasing.</a:t>
            </a:r>
          </a:p>
          <a:p>
            <a:pPr marL="609600" indent="-609600">
              <a:buClr>
                <a:schemeClr val="tx1"/>
              </a:buClr>
              <a:buFontTx/>
              <a:buAutoNum type="arabicPeriod"/>
            </a:pPr>
            <a:r>
              <a:rPr lang="en-US" altLang="en-US" dirty="0">
                <a:latin typeface="Times New Roman" panose="02020603050405020304" pitchFamily="18" charset="0"/>
                <a:cs typeface="Times New Roman" panose="02020603050405020304" pitchFamily="18" charset="0"/>
              </a:rPr>
              <a:t>clockwise and decreasing.</a:t>
            </a:r>
          </a:p>
          <a:p>
            <a:pPr marL="609600" indent="-609600">
              <a:buClr>
                <a:schemeClr val="tx1"/>
              </a:buClr>
              <a:buFontTx/>
              <a:buAutoNum type="arabicPeriod"/>
            </a:pPr>
            <a:r>
              <a:rPr lang="en-US" altLang="en-US" dirty="0">
                <a:latin typeface="Times New Roman" panose="02020603050405020304" pitchFamily="18" charset="0"/>
                <a:cs typeface="Times New Roman" panose="02020603050405020304" pitchFamily="18" charset="0"/>
              </a:rPr>
              <a:t>counterclockwise and increasing.</a:t>
            </a:r>
          </a:p>
          <a:p>
            <a:pPr marL="609600" indent="-609600">
              <a:buClr>
                <a:schemeClr val="tx1"/>
              </a:buClr>
              <a:buFontTx/>
              <a:buAutoNum type="arabicPeriod"/>
            </a:pPr>
            <a:r>
              <a:rPr lang="en-US" altLang="en-US" b="1" dirty="0">
                <a:latin typeface="Times New Roman" panose="02020603050405020304" pitchFamily="18" charset="0"/>
                <a:cs typeface="Times New Roman" panose="02020603050405020304" pitchFamily="18" charset="0"/>
              </a:rPr>
              <a:t>counterclockwise and decreasing.</a:t>
            </a:r>
          </a:p>
        </p:txBody>
      </p:sp>
      <p:sp>
        <p:nvSpPr>
          <p:cNvPr id="4" name="Footer Placeholder 3"/>
          <p:cNvSpPr>
            <a:spLocks noGrp="1"/>
          </p:cNvSpPr>
          <p:nvPr>
            <p:ph type="ftr" sz="quarter" idx="11"/>
          </p:nvPr>
        </p:nvSpPr>
        <p:spPr/>
        <p:txBody>
          <a:bodyPr/>
          <a:lstStyle/>
          <a:p>
            <a:r>
              <a:rPr lang="en-US"/>
              <a:t>©Cengage</a:t>
            </a:r>
            <a:endParaRPr lang="en-US" dirty="0"/>
          </a:p>
        </p:txBody>
      </p:sp>
      <p:sp>
        <p:nvSpPr>
          <p:cNvPr id="7" name="Content Placeholder 6"/>
          <p:cNvSpPr>
            <a:spLocks noGrp="1"/>
          </p:cNvSpPr>
          <p:nvPr>
            <p:ph sz="half" idx="1"/>
          </p:nvPr>
        </p:nvSpPr>
        <p:spPr>
          <a:xfrm>
            <a:off x="457200" y="1371600"/>
            <a:ext cx="8115676" cy="1924051"/>
          </a:xfrm>
        </p:spPr>
        <p:txBody>
          <a:bodyPr>
            <a:normAutofit/>
          </a:bodyPr>
          <a:lstStyle/>
          <a:p>
            <a:pPr marL="0" indent="0">
              <a:buNone/>
            </a:pPr>
            <a:r>
              <a:rPr lang="en-US" altLang="en-US" dirty="0">
                <a:latin typeface="Times New Roman" panose="02020603050405020304" pitchFamily="18" charset="0"/>
                <a:cs typeface="Times New Roman" panose="02020603050405020304" pitchFamily="18" charset="0"/>
              </a:rPr>
              <a:t>A rigid object is rotating with an angular speed</a:t>
            </a:r>
            <a:r>
              <a:rPr lang="en-US" altLang="en-US" dirty="0">
                <a:latin typeface="Times New Roman" panose="02020603050405020304" pitchFamily="18" charset="0"/>
                <a:cs typeface="Times New Roman" panose="02020603050405020304" pitchFamily="18" charset="0"/>
                <a:sym typeface="Symbol" panose="05050102010706020507" pitchFamily="18" charset="2"/>
              </a:rPr>
              <a:t> </a:t>
            </a:r>
            <a:r>
              <a:rPr lang="en-US" altLang="en-US" dirty="0">
                <a:latin typeface="Times New Roman" panose="02020603050405020304" pitchFamily="18" charset="0"/>
                <a:cs typeface="Times New Roman" panose="02020603050405020304" pitchFamily="18" charset="0"/>
              </a:rPr>
              <a:t>&gt; 0. The angular velocity vector w and the angular acceleration vector a are anti-parallel. The angular speed of the rigid object is</a:t>
            </a:r>
            <a:endParaRPr lang="el-GR" altLang="en-US" dirty="0">
              <a:latin typeface="Times New Roman" panose="02020603050405020304" pitchFamily="18" charset="0"/>
              <a:cs typeface="Times New Roman" panose="02020603050405020304" pitchFamily="18" charset="0"/>
            </a:endParaRPr>
          </a:p>
        </p:txBody>
      </p:sp>
      <p:sp>
        <p:nvSpPr>
          <p:cNvPr id="2" name="Title 1"/>
          <p:cNvSpPr>
            <a:spLocks noGrp="1"/>
          </p:cNvSpPr>
          <p:nvPr>
            <p:ph type="title"/>
          </p:nvPr>
        </p:nvSpPr>
        <p:spPr/>
        <p:txBody>
          <a:bodyPr/>
          <a:lstStyle/>
          <a:p>
            <a:r>
              <a:rPr lang="en-US" dirty="0"/>
              <a:t>Reading Question 1-1</a:t>
            </a:r>
          </a:p>
        </p:txBody>
      </p:sp>
    </p:spTree>
    <p:extLst>
      <p:ext uri="{BB962C8B-B14F-4D97-AF65-F5344CB8AC3E}">
        <p14:creationId xmlns:p14="http://schemas.microsoft.com/office/powerpoint/2010/main" val="32584857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1152940"/>
          </a:xfrm>
          <a:prstGeom prst="rect">
            <a:avLst/>
          </a:prstGeom>
        </p:spPr>
      </p:pic>
      <p:sp>
        <p:nvSpPr>
          <p:cNvPr id="2" name="Title 1"/>
          <p:cNvSpPr>
            <a:spLocks noGrp="1"/>
          </p:cNvSpPr>
          <p:nvPr>
            <p:ph type="title"/>
          </p:nvPr>
        </p:nvSpPr>
        <p:spPr/>
        <p:txBody>
          <a:bodyPr/>
          <a:lstStyle/>
          <a:p>
            <a:r>
              <a:rPr lang="en-US" dirty="0"/>
              <a:t>Think – Pair – Share</a:t>
            </a:r>
          </a:p>
        </p:txBody>
      </p:sp>
      <p:sp>
        <p:nvSpPr>
          <p:cNvPr id="3" name="Footer Placeholder 2"/>
          <p:cNvSpPr>
            <a:spLocks noGrp="1"/>
          </p:cNvSpPr>
          <p:nvPr>
            <p:ph type="ftr" sz="quarter" idx="11"/>
          </p:nvPr>
        </p:nvSpPr>
        <p:spPr/>
        <p:txBody>
          <a:bodyPr/>
          <a:lstStyle/>
          <a:p>
            <a:r>
              <a:rPr lang="en-US"/>
              <a:t>©Cengage</a:t>
            </a:r>
            <a:endParaRPr lang="en-US" dirty="0"/>
          </a:p>
        </p:txBody>
      </p:sp>
      <p:sp>
        <p:nvSpPr>
          <p:cNvPr id="5" name="TPAnswers"/>
          <p:cNvSpPr txBox="1">
            <a:spLocks noChangeArrowheads="1"/>
          </p:cNvSpPr>
          <p:nvPr>
            <p:custDataLst>
              <p:tags r:id="rId1"/>
            </p:custDataLst>
          </p:nvPr>
        </p:nvSpPr>
        <p:spPr>
          <a:xfrm>
            <a:off x="457200" y="4159845"/>
            <a:ext cx="4343400" cy="2101850"/>
          </a:xfrm>
          <a:prstGeom prst="rect">
            <a:avLst/>
          </a:prstGeom>
          <a:noFill/>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Franklin Gothic Book"/>
                <a:ea typeface="+mn-ea"/>
                <a:cs typeface="Franklin Gothic Book"/>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Franklin Gothic Book"/>
                <a:ea typeface="+mn-ea"/>
                <a:cs typeface="Franklin Gothic Book"/>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Franklin Gothic Book"/>
                <a:ea typeface="+mn-ea"/>
                <a:cs typeface="Franklin Gothic Book"/>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Franklin Gothic Book"/>
                <a:ea typeface="+mn-ea"/>
                <a:cs typeface="Franklin Gothic Book"/>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Franklin Gothic Book"/>
                <a:ea typeface="+mn-ea"/>
                <a:cs typeface="Franklin Gothic Book"/>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609600" indent="-609600">
              <a:buClr>
                <a:schemeClr val="tx1"/>
              </a:buClr>
              <a:buFontTx/>
              <a:buAutoNum type="arabicPeriod"/>
            </a:pPr>
            <a:r>
              <a:rPr lang="en-US" altLang="en-US" sz="2800" dirty="0">
                <a:latin typeface="Times New Roman" panose="02020603050405020304" pitchFamily="18" charset="0"/>
                <a:cs typeface="Times New Roman" panose="02020603050405020304" pitchFamily="18" charset="0"/>
              </a:rPr>
              <a:t>twice Chuck's.</a:t>
            </a:r>
          </a:p>
          <a:p>
            <a:pPr marL="609600" indent="-609600">
              <a:buClr>
                <a:schemeClr val="tx1"/>
              </a:buClr>
              <a:buFontTx/>
              <a:buAutoNum type="arabicPeriod"/>
            </a:pPr>
            <a:r>
              <a:rPr lang="en-US" altLang="en-US" sz="2800" dirty="0">
                <a:latin typeface="Times New Roman" panose="02020603050405020304" pitchFamily="18" charset="0"/>
                <a:cs typeface="Times New Roman" panose="02020603050405020304" pitchFamily="18" charset="0"/>
              </a:rPr>
              <a:t>the same as Chuck's.</a:t>
            </a:r>
          </a:p>
          <a:p>
            <a:pPr marL="609600" indent="-609600">
              <a:buClr>
                <a:schemeClr val="tx1"/>
              </a:buClr>
              <a:buFontTx/>
              <a:buAutoNum type="arabicPeriod"/>
            </a:pPr>
            <a:r>
              <a:rPr lang="en-US" altLang="en-US" sz="2800" dirty="0">
                <a:latin typeface="Times New Roman" panose="02020603050405020304" pitchFamily="18" charset="0"/>
                <a:cs typeface="Times New Roman" panose="02020603050405020304" pitchFamily="18" charset="0"/>
              </a:rPr>
              <a:t>half of Chuck's.</a:t>
            </a:r>
          </a:p>
          <a:p>
            <a:pPr marL="609600" indent="-609600">
              <a:buClr>
                <a:schemeClr val="tx1"/>
              </a:buClr>
              <a:buFontTx/>
              <a:buAutoNum type="arabicPeriod"/>
            </a:pPr>
            <a:r>
              <a:rPr lang="en-US" altLang="en-US" sz="2800" dirty="0">
                <a:latin typeface="Times New Roman" panose="02020603050405020304" pitchFamily="18" charset="0"/>
                <a:cs typeface="Times New Roman" panose="02020603050405020304" pitchFamily="18" charset="0"/>
              </a:rPr>
              <a:t>impossible to determine.</a:t>
            </a:r>
          </a:p>
        </p:txBody>
      </p:sp>
      <p:sp>
        <p:nvSpPr>
          <p:cNvPr id="4" name="Rectangle 3"/>
          <p:cNvSpPr/>
          <p:nvPr/>
        </p:nvSpPr>
        <p:spPr>
          <a:xfrm>
            <a:off x="457200" y="1371600"/>
            <a:ext cx="7940842" cy="2677656"/>
          </a:xfrm>
          <a:prstGeom prst="rect">
            <a:avLst/>
          </a:prstGeom>
        </p:spPr>
        <p:txBody>
          <a:bodyPr wrap="square">
            <a:spAutoFit/>
          </a:bodyPr>
          <a:lstStyle/>
          <a:p>
            <a:r>
              <a:rPr lang="en-US" altLang="en-US" sz="2800" dirty="0">
                <a:latin typeface="Times New Roman" panose="02020603050405020304" pitchFamily="18" charset="0"/>
                <a:cs typeface="Times New Roman" panose="02020603050405020304" pitchFamily="18" charset="0"/>
              </a:rPr>
              <a:t>Andrea and Chuck are riding on a merry-go-round. Andrea rides on a horse at the outer rim of the circular platform, twice as far from the center of the circular platform as Chuck, who rides on an inner horse. When the merry-go-round is rotating at a constant angular speed, Andrea's angular speed is</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678184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1152940"/>
          </a:xfrm>
          <a:prstGeom prst="rect">
            <a:avLst/>
          </a:prstGeom>
        </p:spPr>
      </p:pic>
      <p:sp>
        <p:nvSpPr>
          <p:cNvPr id="2" name="Title 1"/>
          <p:cNvSpPr>
            <a:spLocks noGrp="1"/>
          </p:cNvSpPr>
          <p:nvPr>
            <p:ph type="title"/>
          </p:nvPr>
        </p:nvSpPr>
        <p:spPr/>
        <p:txBody>
          <a:bodyPr/>
          <a:lstStyle/>
          <a:p>
            <a:r>
              <a:rPr lang="en-US" dirty="0"/>
              <a:t>Think – Pair – Share</a:t>
            </a:r>
          </a:p>
        </p:txBody>
      </p:sp>
      <p:sp>
        <p:nvSpPr>
          <p:cNvPr id="3" name="Footer Placeholder 2"/>
          <p:cNvSpPr>
            <a:spLocks noGrp="1"/>
          </p:cNvSpPr>
          <p:nvPr>
            <p:ph type="ftr" sz="quarter" idx="11"/>
          </p:nvPr>
        </p:nvSpPr>
        <p:spPr/>
        <p:txBody>
          <a:bodyPr/>
          <a:lstStyle/>
          <a:p>
            <a:r>
              <a:rPr lang="en-US"/>
              <a:t>©Cengage</a:t>
            </a:r>
            <a:endParaRPr lang="en-US" dirty="0"/>
          </a:p>
        </p:txBody>
      </p:sp>
      <p:sp>
        <p:nvSpPr>
          <p:cNvPr id="5" name="TPAnswers"/>
          <p:cNvSpPr txBox="1">
            <a:spLocks noChangeArrowheads="1"/>
          </p:cNvSpPr>
          <p:nvPr>
            <p:custDataLst>
              <p:tags r:id="rId1"/>
            </p:custDataLst>
          </p:nvPr>
        </p:nvSpPr>
        <p:spPr>
          <a:xfrm>
            <a:off x="457200" y="3406142"/>
            <a:ext cx="4343400" cy="2101850"/>
          </a:xfrm>
          <a:prstGeom prst="rect">
            <a:avLst/>
          </a:prstGeom>
          <a:noFill/>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Franklin Gothic Book"/>
                <a:ea typeface="+mn-ea"/>
                <a:cs typeface="Franklin Gothic Book"/>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Franklin Gothic Book"/>
                <a:ea typeface="+mn-ea"/>
                <a:cs typeface="Franklin Gothic Book"/>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Franklin Gothic Book"/>
                <a:ea typeface="+mn-ea"/>
                <a:cs typeface="Franklin Gothic Book"/>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Franklin Gothic Book"/>
                <a:ea typeface="+mn-ea"/>
                <a:cs typeface="Franklin Gothic Book"/>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Franklin Gothic Book"/>
                <a:ea typeface="+mn-ea"/>
                <a:cs typeface="Franklin Gothic Book"/>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609600" indent="-609600">
              <a:buClr>
                <a:schemeClr val="tx1"/>
              </a:buClr>
              <a:buFontTx/>
              <a:buAutoNum type="arabicPeriod"/>
            </a:pPr>
            <a:r>
              <a:rPr lang="en-US" altLang="en-US" sz="2800" dirty="0">
                <a:latin typeface="Times New Roman" panose="02020603050405020304" pitchFamily="18" charset="0"/>
                <a:cs typeface="Times New Roman" panose="02020603050405020304" pitchFamily="18" charset="0"/>
              </a:rPr>
              <a:t>twice Chuck's.</a:t>
            </a:r>
          </a:p>
          <a:p>
            <a:pPr marL="609600" indent="-609600">
              <a:buClr>
                <a:schemeClr val="tx1"/>
              </a:buClr>
              <a:buFontTx/>
              <a:buAutoNum type="arabicPeriod"/>
            </a:pPr>
            <a:r>
              <a:rPr lang="en-US" altLang="en-US" sz="2800" dirty="0">
                <a:latin typeface="Times New Roman" panose="02020603050405020304" pitchFamily="18" charset="0"/>
                <a:cs typeface="Times New Roman" panose="02020603050405020304" pitchFamily="18" charset="0"/>
              </a:rPr>
              <a:t>the same as Chuck's.</a:t>
            </a:r>
          </a:p>
          <a:p>
            <a:pPr marL="609600" indent="-609600">
              <a:buClr>
                <a:schemeClr val="tx1"/>
              </a:buClr>
              <a:buFontTx/>
              <a:buAutoNum type="arabicPeriod"/>
            </a:pPr>
            <a:r>
              <a:rPr lang="en-US" altLang="en-US" sz="2800" dirty="0">
                <a:latin typeface="Times New Roman" panose="02020603050405020304" pitchFamily="18" charset="0"/>
                <a:cs typeface="Times New Roman" panose="02020603050405020304" pitchFamily="18" charset="0"/>
              </a:rPr>
              <a:t>half of Chuck's.</a:t>
            </a:r>
          </a:p>
          <a:p>
            <a:pPr marL="609600" indent="-609600">
              <a:buClr>
                <a:schemeClr val="tx1"/>
              </a:buClr>
              <a:buFontTx/>
              <a:buAutoNum type="arabicPeriod"/>
            </a:pPr>
            <a:r>
              <a:rPr lang="en-US" altLang="en-US" sz="2800" dirty="0">
                <a:latin typeface="Times New Roman" panose="02020603050405020304" pitchFamily="18" charset="0"/>
                <a:cs typeface="Times New Roman" panose="02020603050405020304" pitchFamily="18" charset="0"/>
              </a:rPr>
              <a:t>impossible to determine.</a:t>
            </a:r>
          </a:p>
        </p:txBody>
      </p:sp>
      <p:sp>
        <p:nvSpPr>
          <p:cNvPr id="4" name="Rectangle 3"/>
          <p:cNvSpPr/>
          <p:nvPr/>
        </p:nvSpPr>
        <p:spPr>
          <a:xfrm>
            <a:off x="457200" y="1371600"/>
            <a:ext cx="7940842" cy="1815882"/>
          </a:xfrm>
          <a:prstGeom prst="rect">
            <a:avLst/>
          </a:prstGeom>
        </p:spPr>
        <p:txBody>
          <a:bodyPr wrap="square">
            <a:spAutoFit/>
          </a:bodyPr>
          <a:lstStyle/>
          <a:p>
            <a:r>
              <a:rPr lang="en-US" altLang="en-US" sz="2800" dirty="0">
                <a:latin typeface="Times New Roman" panose="02020603050405020304" pitchFamily="18" charset="0"/>
                <a:cs typeface="Times New Roman" panose="02020603050405020304" pitchFamily="18" charset="0"/>
              </a:rPr>
              <a:t>Andrea and Chuck are riding on the same merry-go-round, in the same positions. When the merry-go-round is rotating at a constant angular speed, Andrea's angular speed is</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470025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©Cengage</a:t>
            </a:r>
            <a:endParaRPr lang="en-US" dirty="0"/>
          </a:p>
        </p:txBody>
      </p:sp>
      <p:sp>
        <p:nvSpPr>
          <p:cNvPr id="2" name="Title 1"/>
          <p:cNvSpPr>
            <a:spLocks noGrp="1"/>
          </p:cNvSpPr>
          <p:nvPr>
            <p:ph type="title"/>
          </p:nvPr>
        </p:nvSpPr>
        <p:spPr/>
        <p:txBody>
          <a:bodyPr>
            <a:normAutofit/>
          </a:bodyPr>
          <a:lstStyle/>
          <a:p>
            <a:r>
              <a:rPr lang="en-US" dirty="0"/>
              <a:t>CDs and Phonograph Records</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42755" y="1553886"/>
            <a:ext cx="5858490" cy="4393868"/>
          </a:xfrm>
          <a:prstGeom prst="rect">
            <a:avLst/>
          </a:prstGeom>
        </p:spPr>
      </p:pic>
    </p:spTree>
    <p:extLst>
      <p:ext uri="{BB962C8B-B14F-4D97-AF65-F5344CB8AC3E}">
        <p14:creationId xmlns:p14="http://schemas.microsoft.com/office/powerpoint/2010/main" val="42634782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©Cengage</a:t>
            </a:r>
            <a:endParaRPr lang="en-US" dirty="0"/>
          </a:p>
        </p:txBody>
      </p:sp>
      <p:sp>
        <p:nvSpPr>
          <p:cNvPr id="2" name="Title 1"/>
          <p:cNvSpPr>
            <a:spLocks noGrp="1"/>
          </p:cNvSpPr>
          <p:nvPr>
            <p:ph type="title"/>
          </p:nvPr>
        </p:nvSpPr>
        <p:spPr/>
        <p:txBody>
          <a:bodyPr>
            <a:normAutofit/>
          </a:bodyPr>
          <a:lstStyle/>
          <a:p>
            <a:r>
              <a:rPr lang="en-US" dirty="0"/>
              <a:t>Centripetal Acceleration</a:t>
            </a:r>
          </a:p>
        </p:txBody>
      </p:sp>
      <p:graphicFrame>
        <p:nvGraphicFramePr>
          <p:cNvPr id="5" name="Object 4"/>
          <p:cNvGraphicFramePr>
            <a:graphicFrameLocks noChangeAspect="1"/>
          </p:cNvGraphicFramePr>
          <p:nvPr>
            <p:extLst>
              <p:ext uri="{D42A27DB-BD31-4B8C-83A1-F6EECF244321}">
                <p14:modId xmlns:p14="http://schemas.microsoft.com/office/powerpoint/2010/main" val="1027749628"/>
              </p:ext>
            </p:extLst>
          </p:nvPr>
        </p:nvGraphicFramePr>
        <p:xfrm>
          <a:off x="5272799" y="1850583"/>
          <a:ext cx="2230437" cy="1266825"/>
        </p:xfrm>
        <a:graphic>
          <a:graphicData uri="http://schemas.openxmlformats.org/presentationml/2006/ole">
            <mc:AlternateContent xmlns:mc="http://schemas.openxmlformats.org/markup-compatibility/2006">
              <mc:Choice xmlns:v="urn:schemas-microsoft-com:vml" Requires="v">
                <p:oleObj spid="_x0000_s13506" name="Equation" r:id="rId4" imgW="711000" imgH="406080" progId="Equation.DSMT4">
                  <p:embed/>
                </p:oleObj>
              </mc:Choice>
              <mc:Fallback>
                <p:oleObj name="Equation" r:id="rId4" imgW="711000" imgH="406080" progId="Equation.DSMT4">
                  <p:embed/>
                  <p:pic>
                    <p:nvPicPr>
                      <p:cNvPr id="0" name=""/>
                      <p:cNvPicPr>
                        <a:picLocks noChangeAspect="1" noChangeArrowheads="1"/>
                      </p:cNvPicPr>
                      <p:nvPr/>
                    </p:nvPicPr>
                    <p:blipFill>
                      <a:blip r:embed="rId5"/>
                      <a:srcRect/>
                      <a:stretch>
                        <a:fillRect/>
                      </a:stretch>
                    </p:blipFill>
                    <p:spPr bwMode="auto">
                      <a:xfrm>
                        <a:off x="5272799" y="1850583"/>
                        <a:ext cx="2230437" cy="1266825"/>
                      </a:xfrm>
                      <a:prstGeom prst="rect">
                        <a:avLst/>
                      </a:prstGeom>
                      <a:noFill/>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2127116608"/>
              </p:ext>
            </p:extLst>
          </p:nvPr>
        </p:nvGraphicFramePr>
        <p:xfrm>
          <a:off x="5710948" y="3822700"/>
          <a:ext cx="1354137" cy="1108075"/>
        </p:xfrm>
        <a:graphic>
          <a:graphicData uri="http://schemas.openxmlformats.org/presentationml/2006/ole">
            <mc:AlternateContent xmlns:mc="http://schemas.openxmlformats.org/markup-compatibility/2006">
              <mc:Choice xmlns:v="urn:schemas-microsoft-com:vml" Requires="v">
                <p:oleObj spid="_x0000_s13507" name="Equation" r:id="rId6" imgW="431640" imgH="355320" progId="Equation.DSMT4">
                  <p:embed/>
                </p:oleObj>
              </mc:Choice>
              <mc:Fallback>
                <p:oleObj name="Equation" r:id="rId6" imgW="431640" imgH="355320" progId="Equation.DSMT4">
                  <p:embed/>
                  <p:pic>
                    <p:nvPicPr>
                      <p:cNvPr id="0" name=""/>
                      <p:cNvPicPr>
                        <a:picLocks noChangeAspect="1" noChangeArrowheads="1"/>
                      </p:cNvPicPr>
                      <p:nvPr/>
                    </p:nvPicPr>
                    <p:blipFill>
                      <a:blip r:embed="rId7"/>
                      <a:srcRect/>
                      <a:stretch>
                        <a:fillRect/>
                      </a:stretch>
                    </p:blipFill>
                    <p:spPr bwMode="auto">
                      <a:xfrm>
                        <a:off x="5710948" y="3822700"/>
                        <a:ext cx="1354137" cy="1108075"/>
                      </a:xfrm>
                      <a:prstGeom prst="rect">
                        <a:avLst/>
                      </a:prstGeom>
                      <a:noFill/>
                    </p:spPr>
                  </p:pic>
                </p:oleObj>
              </mc:Fallback>
            </mc:AlternateContent>
          </a:graphicData>
        </a:graphic>
      </p:graphicFrame>
      <p:pic>
        <p:nvPicPr>
          <p:cNvPr id="6" name="Picture 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905000" y="1374402"/>
            <a:ext cx="2587846" cy="5164510"/>
          </a:xfrm>
          <a:prstGeom prst="rect">
            <a:avLst/>
          </a:prstGeom>
        </p:spPr>
      </p:pic>
    </p:spTree>
    <p:extLst>
      <p:ext uri="{BB962C8B-B14F-4D97-AF65-F5344CB8AC3E}">
        <p14:creationId xmlns:p14="http://schemas.microsoft.com/office/powerpoint/2010/main" val="3360675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Centripetal Acceleration</a:t>
            </a:r>
          </a:p>
        </p:txBody>
      </p:sp>
      <p:graphicFrame>
        <p:nvGraphicFramePr>
          <p:cNvPr id="6" name="Object 5"/>
          <p:cNvGraphicFramePr>
            <a:graphicFrameLocks noChangeAspect="1"/>
          </p:cNvGraphicFramePr>
          <p:nvPr>
            <p:extLst>
              <p:ext uri="{D42A27DB-BD31-4B8C-83A1-F6EECF244321}">
                <p14:modId xmlns:p14="http://schemas.microsoft.com/office/powerpoint/2010/main" val="2591935230"/>
              </p:ext>
            </p:extLst>
          </p:nvPr>
        </p:nvGraphicFramePr>
        <p:xfrm>
          <a:off x="5707062" y="1261023"/>
          <a:ext cx="1831975" cy="633412"/>
        </p:xfrm>
        <a:graphic>
          <a:graphicData uri="http://schemas.openxmlformats.org/presentationml/2006/ole">
            <mc:AlternateContent xmlns:mc="http://schemas.openxmlformats.org/markup-compatibility/2006">
              <mc:Choice xmlns:v="urn:schemas-microsoft-com:vml" Requires="v">
                <p:oleObj spid="_x0000_s14994" name="Equation" r:id="rId4" imgW="583920" imgH="203040" progId="Equation.DSMT4">
                  <p:embed/>
                </p:oleObj>
              </mc:Choice>
              <mc:Fallback>
                <p:oleObj name="Equation" r:id="rId4" imgW="583920" imgH="203040" progId="Equation.DSMT4">
                  <p:embed/>
                  <p:pic>
                    <p:nvPicPr>
                      <p:cNvPr id="0" name=""/>
                      <p:cNvPicPr>
                        <a:picLocks noChangeAspect="1" noChangeArrowheads="1"/>
                      </p:cNvPicPr>
                      <p:nvPr/>
                    </p:nvPicPr>
                    <p:blipFill>
                      <a:blip r:embed="rId5"/>
                      <a:srcRect/>
                      <a:stretch>
                        <a:fillRect/>
                      </a:stretch>
                    </p:blipFill>
                    <p:spPr bwMode="auto">
                      <a:xfrm>
                        <a:off x="5707062" y="1261023"/>
                        <a:ext cx="1831975" cy="633412"/>
                      </a:xfrm>
                      <a:prstGeom prst="rect">
                        <a:avLst/>
                      </a:prstGeom>
                      <a:noFill/>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3645801"/>
              </p:ext>
            </p:extLst>
          </p:nvPr>
        </p:nvGraphicFramePr>
        <p:xfrm>
          <a:off x="5029994" y="1949679"/>
          <a:ext cx="3186113" cy="1265238"/>
        </p:xfrm>
        <a:graphic>
          <a:graphicData uri="http://schemas.openxmlformats.org/presentationml/2006/ole">
            <mc:AlternateContent xmlns:mc="http://schemas.openxmlformats.org/markup-compatibility/2006">
              <mc:Choice xmlns:v="urn:schemas-microsoft-com:vml" Requires="v">
                <p:oleObj spid="_x0000_s14995" name="Equation" r:id="rId6" imgW="1015920" imgH="406080" progId="Equation.DSMT4">
                  <p:embed/>
                </p:oleObj>
              </mc:Choice>
              <mc:Fallback>
                <p:oleObj name="Equation" r:id="rId6" imgW="1015920" imgH="406080" progId="Equation.DSMT4">
                  <p:embed/>
                  <p:pic>
                    <p:nvPicPr>
                      <p:cNvPr id="0" name=""/>
                      <p:cNvPicPr>
                        <a:picLocks noChangeAspect="1" noChangeArrowheads="1"/>
                      </p:cNvPicPr>
                      <p:nvPr/>
                    </p:nvPicPr>
                    <p:blipFill>
                      <a:blip r:embed="rId7"/>
                      <a:srcRect/>
                      <a:stretch>
                        <a:fillRect/>
                      </a:stretch>
                    </p:blipFill>
                    <p:spPr bwMode="auto">
                      <a:xfrm>
                        <a:off x="5029994" y="1949679"/>
                        <a:ext cx="3186113" cy="1265238"/>
                      </a:xfrm>
                      <a:prstGeom prst="rect">
                        <a:avLst/>
                      </a:prstGeom>
                      <a:noFill/>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792421274"/>
              </p:ext>
            </p:extLst>
          </p:nvPr>
        </p:nvGraphicFramePr>
        <p:xfrm>
          <a:off x="4791076" y="3071777"/>
          <a:ext cx="3663950" cy="1108075"/>
        </p:xfrm>
        <a:graphic>
          <a:graphicData uri="http://schemas.openxmlformats.org/presentationml/2006/ole">
            <mc:AlternateContent xmlns:mc="http://schemas.openxmlformats.org/markup-compatibility/2006">
              <mc:Choice xmlns:v="urn:schemas-microsoft-com:vml" Requires="v">
                <p:oleObj spid="_x0000_s14996" name="Equation" r:id="rId8" imgW="1168200" imgH="355320" progId="Equation.DSMT4">
                  <p:embed/>
                </p:oleObj>
              </mc:Choice>
              <mc:Fallback>
                <p:oleObj name="Equation" r:id="rId8" imgW="1168200" imgH="355320" progId="Equation.DSMT4">
                  <p:embed/>
                  <p:pic>
                    <p:nvPicPr>
                      <p:cNvPr id="0" name=""/>
                      <p:cNvPicPr>
                        <a:picLocks noChangeAspect="1" noChangeArrowheads="1"/>
                      </p:cNvPicPr>
                      <p:nvPr/>
                    </p:nvPicPr>
                    <p:blipFill>
                      <a:blip r:embed="rId9"/>
                      <a:srcRect/>
                      <a:stretch>
                        <a:fillRect/>
                      </a:stretch>
                    </p:blipFill>
                    <p:spPr bwMode="auto">
                      <a:xfrm>
                        <a:off x="4791076" y="3071777"/>
                        <a:ext cx="3663950" cy="1108075"/>
                      </a:xfrm>
                      <a:prstGeom prst="rect">
                        <a:avLst/>
                      </a:prstGeom>
                      <a:noFill/>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1723147820"/>
              </p:ext>
            </p:extLst>
          </p:nvPr>
        </p:nvGraphicFramePr>
        <p:xfrm>
          <a:off x="4572000" y="4179852"/>
          <a:ext cx="3743325" cy="1622425"/>
        </p:xfrm>
        <a:graphic>
          <a:graphicData uri="http://schemas.openxmlformats.org/presentationml/2006/ole">
            <mc:AlternateContent xmlns:mc="http://schemas.openxmlformats.org/markup-compatibility/2006">
              <mc:Choice xmlns:v="urn:schemas-microsoft-com:vml" Requires="v">
                <p:oleObj spid="_x0000_s14997" name="Equation" r:id="rId10" imgW="1193760" imgH="520560" progId="Equation.DSMT4">
                  <p:embed/>
                </p:oleObj>
              </mc:Choice>
              <mc:Fallback>
                <p:oleObj name="Equation" r:id="rId10" imgW="1193760" imgH="520560" progId="Equation.DSMT4">
                  <p:embed/>
                  <p:pic>
                    <p:nvPicPr>
                      <p:cNvPr id="0" name=""/>
                      <p:cNvPicPr>
                        <a:picLocks noChangeAspect="1" noChangeArrowheads="1"/>
                      </p:cNvPicPr>
                      <p:nvPr/>
                    </p:nvPicPr>
                    <p:blipFill>
                      <a:blip r:embed="rId11"/>
                      <a:srcRect/>
                      <a:stretch>
                        <a:fillRect/>
                      </a:stretch>
                    </p:blipFill>
                    <p:spPr bwMode="auto">
                      <a:xfrm>
                        <a:off x="4572000" y="4179852"/>
                        <a:ext cx="3743325" cy="1622425"/>
                      </a:xfrm>
                      <a:prstGeom prst="rect">
                        <a:avLst/>
                      </a:prstGeom>
                      <a:noFill/>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3481891654"/>
              </p:ext>
            </p:extLst>
          </p:nvPr>
        </p:nvGraphicFramePr>
        <p:xfrm>
          <a:off x="4671220" y="5631629"/>
          <a:ext cx="3544887" cy="1147763"/>
        </p:xfrm>
        <a:graphic>
          <a:graphicData uri="http://schemas.openxmlformats.org/presentationml/2006/ole">
            <mc:AlternateContent xmlns:mc="http://schemas.openxmlformats.org/markup-compatibility/2006">
              <mc:Choice xmlns:v="urn:schemas-microsoft-com:vml" Requires="v">
                <p:oleObj spid="_x0000_s14998" name="Equation" r:id="rId12" imgW="1130040" imgH="368280" progId="Equation.DSMT4">
                  <p:embed/>
                </p:oleObj>
              </mc:Choice>
              <mc:Fallback>
                <p:oleObj name="Equation" r:id="rId12" imgW="1130040" imgH="368280" progId="Equation.DSMT4">
                  <p:embed/>
                  <p:pic>
                    <p:nvPicPr>
                      <p:cNvPr id="0" name=""/>
                      <p:cNvPicPr>
                        <a:picLocks noChangeAspect="1" noChangeArrowheads="1"/>
                      </p:cNvPicPr>
                      <p:nvPr/>
                    </p:nvPicPr>
                    <p:blipFill>
                      <a:blip r:embed="rId13"/>
                      <a:srcRect/>
                      <a:stretch>
                        <a:fillRect/>
                      </a:stretch>
                    </p:blipFill>
                    <p:spPr bwMode="auto">
                      <a:xfrm>
                        <a:off x="4671220" y="5631629"/>
                        <a:ext cx="3544887" cy="1147763"/>
                      </a:xfrm>
                      <a:prstGeom prst="rect">
                        <a:avLst/>
                      </a:prstGeom>
                      <a:noFill/>
                    </p:spPr>
                  </p:pic>
                </p:oleObj>
              </mc:Fallback>
            </mc:AlternateContent>
          </a:graphicData>
        </a:graphic>
      </p:graphicFrame>
      <p:pic>
        <p:nvPicPr>
          <p:cNvPr id="4" name="Picture 3"/>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091341" y="1393949"/>
            <a:ext cx="2967469" cy="5235452"/>
          </a:xfrm>
          <a:prstGeom prst="rect">
            <a:avLst/>
          </a:prstGeom>
        </p:spPr>
      </p:pic>
    </p:spTree>
    <p:extLst>
      <p:ext uri="{BB962C8B-B14F-4D97-AF65-F5344CB8AC3E}">
        <p14:creationId xmlns:p14="http://schemas.microsoft.com/office/powerpoint/2010/main" val="597605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©Cengage</a:t>
            </a:r>
            <a:endParaRPr lang="en-US" dirty="0"/>
          </a:p>
        </p:txBody>
      </p:sp>
      <p:sp>
        <p:nvSpPr>
          <p:cNvPr id="2" name="Title 1"/>
          <p:cNvSpPr>
            <a:spLocks noGrp="1"/>
          </p:cNvSpPr>
          <p:nvPr>
            <p:ph type="title"/>
          </p:nvPr>
        </p:nvSpPr>
        <p:spPr/>
        <p:txBody>
          <a:bodyPr>
            <a:normAutofit/>
          </a:bodyPr>
          <a:lstStyle/>
          <a:p>
            <a:r>
              <a:rPr lang="en-US" dirty="0"/>
              <a:t>Centripetal Acceleration</a:t>
            </a:r>
          </a:p>
        </p:txBody>
      </p:sp>
      <p:graphicFrame>
        <p:nvGraphicFramePr>
          <p:cNvPr id="5" name="Object 4"/>
          <p:cNvGraphicFramePr>
            <a:graphicFrameLocks noChangeAspect="1"/>
          </p:cNvGraphicFramePr>
          <p:nvPr>
            <p:extLst>
              <p:ext uri="{D42A27DB-BD31-4B8C-83A1-F6EECF244321}">
                <p14:modId xmlns:p14="http://schemas.microsoft.com/office/powerpoint/2010/main" val="2980384637"/>
              </p:ext>
            </p:extLst>
          </p:nvPr>
        </p:nvGraphicFramePr>
        <p:xfrm>
          <a:off x="2321718" y="3163184"/>
          <a:ext cx="4500563" cy="1108075"/>
        </p:xfrm>
        <a:graphic>
          <a:graphicData uri="http://schemas.openxmlformats.org/presentationml/2006/ole">
            <mc:AlternateContent xmlns:mc="http://schemas.openxmlformats.org/markup-compatibility/2006">
              <mc:Choice xmlns:v="urn:schemas-microsoft-com:vml" Requires="v">
                <p:oleObj spid="_x0000_s15748" name="Equation" r:id="rId4" imgW="1434960" imgH="355320" progId="Equation.DSMT4">
                  <p:embed/>
                </p:oleObj>
              </mc:Choice>
              <mc:Fallback>
                <p:oleObj name="Equation" r:id="rId4" imgW="1434960" imgH="355320" progId="Equation.DSMT4">
                  <p:embed/>
                  <p:pic>
                    <p:nvPicPr>
                      <p:cNvPr id="0" name=""/>
                      <p:cNvPicPr>
                        <a:picLocks noChangeAspect="1" noChangeArrowheads="1"/>
                      </p:cNvPicPr>
                      <p:nvPr/>
                    </p:nvPicPr>
                    <p:blipFill>
                      <a:blip r:embed="rId5"/>
                      <a:srcRect/>
                      <a:stretch>
                        <a:fillRect/>
                      </a:stretch>
                    </p:blipFill>
                    <p:spPr bwMode="auto">
                      <a:xfrm>
                        <a:off x="2321718" y="3163184"/>
                        <a:ext cx="4500563" cy="1108075"/>
                      </a:xfrm>
                      <a:prstGeom prst="rect">
                        <a:avLst/>
                      </a:prstGeom>
                      <a:noFill/>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4017374263"/>
              </p:ext>
            </p:extLst>
          </p:nvPr>
        </p:nvGraphicFramePr>
        <p:xfrm>
          <a:off x="2204573" y="4726168"/>
          <a:ext cx="5018087" cy="1068388"/>
        </p:xfrm>
        <a:graphic>
          <a:graphicData uri="http://schemas.openxmlformats.org/presentationml/2006/ole">
            <mc:AlternateContent xmlns:mc="http://schemas.openxmlformats.org/markup-compatibility/2006">
              <mc:Choice xmlns:v="urn:schemas-microsoft-com:vml" Requires="v">
                <p:oleObj spid="_x0000_s15749" name="Equation" r:id="rId6" imgW="1600200" imgH="342720" progId="Equation.DSMT4">
                  <p:embed/>
                </p:oleObj>
              </mc:Choice>
              <mc:Fallback>
                <p:oleObj name="Equation" r:id="rId6" imgW="1600200" imgH="342720" progId="Equation.DSMT4">
                  <p:embed/>
                  <p:pic>
                    <p:nvPicPr>
                      <p:cNvPr id="0" name=""/>
                      <p:cNvPicPr>
                        <a:picLocks noChangeAspect="1" noChangeArrowheads="1"/>
                      </p:cNvPicPr>
                      <p:nvPr/>
                    </p:nvPicPr>
                    <p:blipFill>
                      <a:blip r:embed="rId7"/>
                      <a:srcRect/>
                      <a:stretch>
                        <a:fillRect/>
                      </a:stretch>
                    </p:blipFill>
                    <p:spPr bwMode="auto">
                      <a:xfrm>
                        <a:off x="2204573" y="4726168"/>
                        <a:ext cx="5018087" cy="1068388"/>
                      </a:xfrm>
                      <a:prstGeom prst="rect">
                        <a:avLst/>
                      </a:prstGeom>
                      <a:noFill/>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615101991"/>
              </p:ext>
            </p:extLst>
          </p:nvPr>
        </p:nvGraphicFramePr>
        <p:xfrm>
          <a:off x="4036549" y="1600200"/>
          <a:ext cx="1354137" cy="1108075"/>
        </p:xfrm>
        <a:graphic>
          <a:graphicData uri="http://schemas.openxmlformats.org/presentationml/2006/ole">
            <mc:AlternateContent xmlns:mc="http://schemas.openxmlformats.org/markup-compatibility/2006">
              <mc:Choice xmlns:v="urn:schemas-microsoft-com:vml" Requires="v">
                <p:oleObj spid="_x0000_s15750" name="Equation" r:id="rId8" imgW="431640" imgH="355320" progId="Equation.DSMT4">
                  <p:embed/>
                </p:oleObj>
              </mc:Choice>
              <mc:Fallback>
                <p:oleObj name="Equation" r:id="rId8" imgW="431640" imgH="355320" progId="Equation.DSMT4">
                  <p:embed/>
                  <p:pic>
                    <p:nvPicPr>
                      <p:cNvPr id="0" name=""/>
                      <p:cNvPicPr>
                        <a:picLocks noChangeAspect="1" noChangeArrowheads="1"/>
                      </p:cNvPicPr>
                      <p:nvPr/>
                    </p:nvPicPr>
                    <p:blipFill>
                      <a:blip r:embed="rId9"/>
                      <a:srcRect/>
                      <a:stretch>
                        <a:fillRect/>
                      </a:stretch>
                    </p:blipFill>
                    <p:spPr bwMode="auto">
                      <a:xfrm>
                        <a:off x="4036549" y="1600200"/>
                        <a:ext cx="1354137" cy="1108075"/>
                      </a:xfrm>
                      <a:prstGeom prst="rect">
                        <a:avLst/>
                      </a:prstGeom>
                      <a:noFill/>
                    </p:spPr>
                  </p:pic>
                </p:oleObj>
              </mc:Fallback>
            </mc:AlternateContent>
          </a:graphicData>
        </a:graphic>
      </p:graphicFrame>
    </p:spTree>
    <p:extLst>
      <p:ext uri="{BB962C8B-B14F-4D97-AF65-F5344CB8AC3E}">
        <p14:creationId xmlns:p14="http://schemas.microsoft.com/office/powerpoint/2010/main" val="2059798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©Cengage</a:t>
            </a:r>
            <a:endParaRPr lang="en-US" dirty="0"/>
          </a:p>
        </p:txBody>
      </p:sp>
      <p:sp>
        <p:nvSpPr>
          <p:cNvPr id="2" name="Title 1"/>
          <p:cNvSpPr>
            <a:spLocks noGrp="1"/>
          </p:cNvSpPr>
          <p:nvPr>
            <p:ph type="title"/>
          </p:nvPr>
        </p:nvSpPr>
        <p:spPr/>
        <p:txBody>
          <a:bodyPr>
            <a:normAutofit/>
          </a:bodyPr>
          <a:lstStyle/>
          <a:p>
            <a:r>
              <a:rPr lang="en-US" dirty="0"/>
              <a:t>Centripetal Acceleration</a:t>
            </a:r>
          </a:p>
        </p:txBody>
      </p:sp>
      <p:graphicFrame>
        <p:nvGraphicFramePr>
          <p:cNvPr id="5" name="Object 4"/>
          <p:cNvGraphicFramePr>
            <a:graphicFrameLocks noChangeAspect="1"/>
          </p:cNvGraphicFramePr>
          <p:nvPr>
            <p:extLst>
              <p:ext uri="{D42A27DB-BD31-4B8C-83A1-F6EECF244321}">
                <p14:modId xmlns:p14="http://schemas.microsoft.com/office/powerpoint/2010/main" val="2287246823"/>
              </p:ext>
            </p:extLst>
          </p:nvPr>
        </p:nvGraphicFramePr>
        <p:xfrm>
          <a:off x="2939256" y="1600200"/>
          <a:ext cx="3265488" cy="1108075"/>
        </p:xfrm>
        <a:graphic>
          <a:graphicData uri="http://schemas.openxmlformats.org/presentationml/2006/ole">
            <mc:AlternateContent xmlns:mc="http://schemas.openxmlformats.org/markup-compatibility/2006">
              <mc:Choice xmlns:v="urn:schemas-microsoft-com:vml" Requires="v">
                <p:oleObj spid="_x0000_s16641" name="Equation" r:id="rId4" imgW="1041120" imgH="355320" progId="Equation.DSMT4">
                  <p:embed/>
                </p:oleObj>
              </mc:Choice>
              <mc:Fallback>
                <p:oleObj name="Equation" r:id="rId4" imgW="1041120" imgH="355320" progId="Equation.DSMT4">
                  <p:embed/>
                  <p:pic>
                    <p:nvPicPr>
                      <p:cNvPr id="0" name=""/>
                      <p:cNvPicPr>
                        <a:picLocks noChangeAspect="1" noChangeArrowheads="1"/>
                      </p:cNvPicPr>
                      <p:nvPr/>
                    </p:nvPicPr>
                    <p:blipFill>
                      <a:blip r:embed="rId5"/>
                      <a:srcRect/>
                      <a:stretch>
                        <a:fillRect/>
                      </a:stretch>
                    </p:blipFill>
                    <p:spPr bwMode="auto">
                      <a:xfrm>
                        <a:off x="2939256" y="1600200"/>
                        <a:ext cx="3265488" cy="1108075"/>
                      </a:xfrm>
                      <a:prstGeom prst="rect">
                        <a:avLst/>
                      </a:prstGeom>
                      <a:noFill/>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41698519"/>
              </p:ext>
            </p:extLst>
          </p:nvPr>
        </p:nvGraphicFramePr>
        <p:xfrm>
          <a:off x="3377406" y="3163184"/>
          <a:ext cx="2389188" cy="792163"/>
        </p:xfrm>
        <a:graphic>
          <a:graphicData uri="http://schemas.openxmlformats.org/presentationml/2006/ole">
            <mc:AlternateContent xmlns:mc="http://schemas.openxmlformats.org/markup-compatibility/2006">
              <mc:Choice xmlns:v="urn:schemas-microsoft-com:vml" Requires="v">
                <p:oleObj spid="_x0000_s16642" name="Equation" r:id="rId6" imgW="761760" imgH="253800" progId="Equation.DSMT4">
                  <p:embed/>
                </p:oleObj>
              </mc:Choice>
              <mc:Fallback>
                <p:oleObj name="Equation" r:id="rId6" imgW="761760" imgH="253800" progId="Equation.DSMT4">
                  <p:embed/>
                  <p:pic>
                    <p:nvPicPr>
                      <p:cNvPr id="0" name=""/>
                      <p:cNvPicPr>
                        <a:picLocks noChangeAspect="1" noChangeArrowheads="1"/>
                      </p:cNvPicPr>
                      <p:nvPr/>
                    </p:nvPicPr>
                    <p:blipFill>
                      <a:blip r:embed="rId7"/>
                      <a:srcRect/>
                      <a:stretch>
                        <a:fillRect/>
                      </a:stretch>
                    </p:blipFill>
                    <p:spPr bwMode="auto">
                      <a:xfrm>
                        <a:off x="3377406" y="3163184"/>
                        <a:ext cx="2389188" cy="792163"/>
                      </a:xfrm>
                      <a:prstGeom prst="rect">
                        <a:avLst/>
                      </a:prstGeom>
                      <a:noFill/>
                    </p:spPr>
                  </p:pic>
                </p:oleObj>
              </mc:Fallback>
            </mc:AlternateContent>
          </a:graphicData>
        </a:graphic>
      </p:graphicFrame>
    </p:spTree>
    <p:extLst>
      <p:ext uri="{BB962C8B-B14F-4D97-AF65-F5344CB8AC3E}">
        <p14:creationId xmlns:p14="http://schemas.microsoft.com/office/powerpoint/2010/main" val="192490281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1152940"/>
          </a:xfrm>
          <a:prstGeom prst="rect">
            <a:avLst/>
          </a:prstGeom>
        </p:spPr>
      </p:pic>
      <p:sp>
        <p:nvSpPr>
          <p:cNvPr id="2" name="Title 1"/>
          <p:cNvSpPr>
            <a:spLocks noGrp="1"/>
          </p:cNvSpPr>
          <p:nvPr>
            <p:ph type="title"/>
          </p:nvPr>
        </p:nvSpPr>
        <p:spPr/>
        <p:txBody>
          <a:bodyPr/>
          <a:lstStyle/>
          <a:p>
            <a:r>
              <a:rPr lang="en-US" dirty="0"/>
              <a:t>Think – Pair – Share</a:t>
            </a:r>
          </a:p>
        </p:txBody>
      </p:sp>
      <p:sp>
        <p:nvSpPr>
          <p:cNvPr id="5" name="TPAnswers"/>
          <p:cNvSpPr txBox="1">
            <a:spLocks noChangeArrowheads="1"/>
          </p:cNvSpPr>
          <p:nvPr>
            <p:custDataLst>
              <p:tags r:id="rId1"/>
            </p:custDataLst>
          </p:nvPr>
        </p:nvSpPr>
        <p:spPr>
          <a:xfrm>
            <a:off x="457200" y="4227772"/>
            <a:ext cx="8007518" cy="2101850"/>
          </a:xfrm>
          <a:prstGeom prst="rect">
            <a:avLst/>
          </a:prstGeom>
          <a:noFill/>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Franklin Gothic Book"/>
                <a:ea typeface="+mn-ea"/>
                <a:cs typeface="Franklin Gothic Book"/>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Franklin Gothic Book"/>
                <a:ea typeface="+mn-ea"/>
                <a:cs typeface="Franklin Gothic Book"/>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Franklin Gothic Book"/>
                <a:ea typeface="+mn-ea"/>
                <a:cs typeface="Franklin Gothic Book"/>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Franklin Gothic Book"/>
                <a:ea typeface="+mn-ea"/>
                <a:cs typeface="Franklin Gothic Book"/>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Franklin Gothic Book"/>
                <a:ea typeface="+mn-ea"/>
                <a:cs typeface="Franklin Gothic Book"/>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indent="-457200">
              <a:buClr>
                <a:schemeClr val="tx1"/>
              </a:buClr>
              <a:buFontTx/>
              <a:buAutoNum type="arabicPeriod"/>
            </a:pPr>
            <a:r>
              <a:rPr lang="en-US" altLang="en-US" sz="2800" dirty="0">
                <a:latin typeface="Times New Roman" panose="02020603050405020304" pitchFamily="18" charset="0"/>
                <a:cs typeface="Times New Roman" panose="02020603050405020304" pitchFamily="18" charset="0"/>
              </a:rPr>
              <a:t>½</a:t>
            </a:r>
          </a:p>
          <a:p>
            <a:pPr marL="457200" indent="-457200">
              <a:buClr>
                <a:schemeClr val="tx1"/>
              </a:buClr>
              <a:buFontTx/>
              <a:buAutoNum type="arabicPeriod"/>
            </a:pPr>
            <a:r>
              <a:rPr lang="en-US" altLang="en-US" sz="2800" dirty="0">
                <a:latin typeface="Times New Roman" panose="02020603050405020304" pitchFamily="18" charset="0"/>
                <a:cs typeface="Times New Roman" panose="02020603050405020304" pitchFamily="18" charset="0"/>
              </a:rPr>
              <a:t>¼ </a:t>
            </a:r>
          </a:p>
          <a:p>
            <a:pPr marL="457200" indent="-457200">
              <a:buClr>
                <a:schemeClr val="tx1"/>
              </a:buClr>
              <a:buFontTx/>
              <a:buAutoNum type="arabicPeriod"/>
            </a:pPr>
            <a:r>
              <a:rPr lang="en-US" altLang="en-US" sz="2800" dirty="0">
                <a:latin typeface="Times New Roman" panose="02020603050405020304" pitchFamily="18" charset="0"/>
                <a:cs typeface="Times New Roman" panose="02020603050405020304" pitchFamily="18" charset="0"/>
              </a:rPr>
              <a:t>2</a:t>
            </a:r>
          </a:p>
          <a:p>
            <a:pPr marL="457200" indent="-457200">
              <a:buClr>
                <a:schemeClr val="tx1"/>
              </a:buClr>
              <a:buFontTx/>
              <a:buAutoNum type="arabicPeriod"/>
            </a:pPr>
            <a:r>
              <a:rPr lang="en-US" altLang="en-US" sz="2800" dirty="0">
                <a:latin typeface="Times New Roman" panose="02020603050405020304" pitchFamily="18" charset="0"/>
                <a:cs typeface="Times New Roman" panose="02020603050405020304" pitchFamily="18" charset="0"/>
              </a:rPr>
              <a:t>4</a:t>
            </a:r>
          </a:p>
          <a:p>
            <a:pPr marL="457200" indent="-457200">
              <a:buClr>
                <a:schemeClr val="tx1"/>
              </a:buClr>
              <a:buFontTx/>
              <a:buAutoNum type="arabicPeriod"/>
            </a:pPr>
            <a:r>
              <a:rPr lang="en-US" altLang="en-US" sz="2800" dirty="0">
                <a:latin typeface="Times New Roman" panose="02020603050405020304" pitchFamily="18" charset="0"/>
                <a:cs typeface="Times New Roman" panose="02020603050405020304" pitchFamily="18" charset="0"/>
              </a:rPr>
              <a:t>The tangential acceleration is zero at both points.</a:t>
            </a:r>
          </a:p>
          <a:p>
            <a:pPr marL="0" indent="0">
              <a:buClr>
                <a:schemeClr val="tx1"/>
              </a:buClr>
              <a:buNone/>
            </a:pPr>
            <a:endParaRPr lang="en-US" altLang="en-US" sz="2800" dirty="0">
              <a:latin typeface="Times New Roman" panose="02020603050405020304" pitchFamily="18" charset="0"/>
              <a:cs typeface="Times New Roman" panose="02020603050405020304" pitchFamily="18" charset="0"/>
            </a:endParaRPr>
          </a:p>
        </p:txBody>
      </p:sp>
      <p:sp>
        <p:nvSpPr>
          <p:cNvPr id="4" name="Rectangle 3"/>
          <p:cNvSpPr/>
          <p:nvPr/>
        </p:nvSpPr>
        <p:spPr>
          <a:xfrm>
            <a:off x="457200" y="1371600"/>
            <a:ext cx="7940842" cy="2677656"/>
          </a:xfrm>
          <a:prstGeom prst="rect">
            <a:avLst/>
          </a:prstGeom>
        </p:spPr>
        <p:txBody>
          <a:bodyPr wrap="square">
            <a:spAutoFit/>
          </a:bodyPr>
          <a:lstStyle/>
          <a:p>
            <a:r>
              <a:rPr lang="en-US" altLang="en-US" sz="2800" dirty="0">
                <a:latin typeface="Times New Roman" panose="02020603050405020304" pitchFamily="18" charset="0"/>
                <a:cs typeface="Times New Roman" panose="02020603050405020304" pitchFamily="18" charset="0"/>
              </a:rPr>
              <a:t>A race track is constructed such that two arcs of radius 80 m at A and 40 m at B are joined by two stretches of straight tracks as in the figure. In a particular trial run, a driver traveled at a constant speed of 50 m/s for one complete lap. In this case, the ratio of the tangential acceleration at A to that at B is</a:t>
            </a:r>
          </a:p>
        </p:txBody>
      </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32385" y="4121222"/>
            <a:ext cx="4554415" cy="2235128"/>
          </a:xfrm>
          <a:prstGeom prst="rect">
            <a:avLst/>
          </a:prstGeom>
        </p:spPr>
      </p:pic>
    </p:spTree>
    <p:extLst>
      <p:ext uri="{BB962C8B-B14F-4D97-AF65-F5344CB8AC3E}">
        <p14:creationId xmlns:p14="http://schemas.microsoft.com/office/powerpoint/2010/main" val="102972100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1152940"/>
          </a:xfrm>
          <a:prstGeom prst="rect">
            <a:avLst/>
          </a:prstGeom>
        </p:spPr>
      </p:pic>
      <p:sp>
        <p:nvSpPr>
          <p:cNvPr id="2" name="Title 1"/>
          <p:cNvSpPr>
            <a:spLocks noGrp="1"/>
          </p:cNvSpPr>
          <p:nvPr>
            <p:ph type="title"/>
          </p:nvPr>
        </p:nvSpPr>
        <p:spPr/>
        <p:txBody>
          <a:bodyPr/>
          <a:lstStyle/>
          <a:p>
            <a:r>
              <a:rPr lang="en-US" dirty="0"/>
              <a:t>Think – Pair – Share</a:t>
            </a:r>
          </a:p>
        </p:txBody>
      </p:sp>
      <p:sp>
        <p:nvSpPr>
          <p:cNvPr id="5" name="TPAnswers"/>
          <p:cNvSpPr txBox="1">
            <a:spLocks noChangeArrowheads="1"/>
          </p:cNvSpPr>
          <p:nvPr>
            <p:custDataLst>
              <p:tags r:id="rId1"/>
            </p:custDataLst>
          </p:nvPr>
        </p:nvSpPr>
        <p:spPr>
          <a:xfrm>
            <a:off x="457200" y="4213029"/>
            <a:ext cx="7829550" cy="2101850"/>
          </a:xfrm>
          <a:prstGeom prst="rect">
            <a:avLst/>
          </a:prstGeom>
          <a:noFill/>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Franklin Gothic Book"/>
                <a:ea typeface="+mn-ea"/>
                <a:cs typeface="Franklin Gothic Book"/>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Franklin Gothic Book"/>
                <a:ea typeface="+mn-ea"/>
                <a:cs typeface="Franklin Gothic Book"/>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Franklin Gothic Book"/>
                <a:ea typeface="+mn-ea"/>
                <a:cs typeface="Franklin Gothic Book"/>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Franklin Gothic Book"/>
                <a:ea typeface="+mn-ea"/>
                <a:cs typeface="Franklin Gothic Book"/>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Franklin Gothic Book"/>
                <a:ea typeface="+mn-ea"/>
                <a:cs typeface="Franklin Gothic Book"/>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indent="-457200">
              <a:buClr>
                <a:schemeClr val="tx1"/>
              </a:buClr>
              <a:buFontTx/>
              <a:buAutoNum type="arabicPeriod"/>
            </a:pPr>
            <a:r>
              <a:rPr lang="en-US" altLang="en-US" sz="2800" dirty="0">
                <a:latin typeface="Times New Roman" panose="02020603050405020304" pitchFamily="18" charset="0"/>
                <a:cs typeface="Times New Roman" panose="02020603050405020304" pitchFamily="18" charset="0"/>
              </a:rPr>
              <a:t>½</a:t>
            </a:r>
          </a:p>
          <a:p>
            <a:pPr marL="457200" indent="-457200">
              <a:buClr>
                <a:schemeClr val="tx1"/>
              </a:buClr>
              <a:buFontTx/>
              <a:buAutoNum type="arabicPeriod"/>
            </a:pPr>
            <a:r>
              <a:rPr lang="en-US" altLang="en-US" sz="2800" dirty="0">
                <a:latin typeface="Times New Roman" panose="02020603050405020304" pitchFamily="18" charset="0"/>
                <a:cs typeface="Times New Roman" panose="02020603050405020304" pitchFamily="18" charset="0"/>
              </a:rPr>
              <a:t>¼ </a:t>
            </a:r>
          </a:p>
          <a:p>
            <a:pPr marL="457200" indent="-457200">
              <a:buClr>
                <a:schemeClr val="tx1"/>
              </a:buClr>
              <a:buFontTx/>
              <a:buAutoNum type="arabicPeriod"/>
            </a:pPr>
            <a:r>
              <a:rPr lang="en-US" altLang="en-US" sz="2800" dirty="0">
                <a:latin typeface="Times New Roman" panose="02020603050405020304" pitchFamily="18" charset="0"/>
                <a:cs typeface="Times New Roman" panose="02020603050405020304" pitchFamily="18" charset="0"/>
              </a:rPr>
              <a:t>2</a:t>
            </a:r>
          </a:p>
          <a:p>
            <a:pPr marL="457200" indent="-457200">
              <a:buClr>
                <a:schemeClr val="tx1"/>
              </a:buClr>
              <a:buFontTx/>
              <a:buAutoNum type="arabicPeriod"/>
            </a:pPr>
            <a:r>
              <a:rPr lang="en-US" altLang="en-US" sz="2800" dirty="0">
                <a:latin typeface="Times New Roman" panose="02020603050405020304" pitchFamily="18" charset="0"/>
                <a:cs typeface="Times New Roman" panose="02020603050405020304" pitchFamily="18" charset="0"/>
              </a:rPr>
              <a:t>4</a:t>
            </a:r>
          </a:p>
          <a:p>
            <a:pPr marL="457200" indent="-457200">
              <a:buClr>
                <a:schemeClr val="tx1"/>
              </a:buClr>
              <a:buFontTx/>
              <a:buAutoNum type="arabicPeriod"/>
            </a:pPr>
            <a:r>
              <a:rPr lang="en-US" altLang="en-US" sz="2800" dirty="0">
                <a:latin typeface="Times New Roman" panose="02020603050405020304" pitchFamily="18" charset="0"/>
                <a:cs typeface="Times New Roman" panose="02020603050405020304" pitchFamily="18" charset="0"/>
              </a:rPr>
              <a:t>The tangential acceleration is zero at both points.</a:t>
            </a:r>
          </a:p>
          <a:p>
            <a:pPr marL="0" indent="0">
              <a:buClr>
                <a:schemeClr val="tx1"/>
              </a:buClr>
              <a:buNone/>
            </a:pPr>
            <a:endParaRPr lang="en-US" altLang="en-US" sz="2800" dirty="0">
              <a:latin typeface="Times New Roman" panose="02020603050405020304" pitchFamily="18" charset="0"/>
              <a:cs typeface="Times New Roman" panose="02020603050405020304" pitchFamily="18" charset="0"/>
            </a:endParaRPr>
          </a:p>
        </p:txBody>
      </p:sp>
      <p:sp>
        <p:nvSpPr>
          <p:cNvPr id="4" name="Rectangle 3"/>
          <p:cNvSpPr/>
          <p:nvPr/>
        </p:nvSpPr>
        <p:spPr>
          <a:xfrm>
            <a:off x="457200" y="1371600"/>
            <a:ext cx="8077200" cy="1384995"/>
          </a:xfrm>
          <a:prstGeom prst="rect">
            <a:avLst/>
          </a:prstGeom>
        </p:spPr>
        <p:txBody>
          <a:bodyPr wrap="square">
            <a:spAutoFit/>
          </a:bodyPr>
          <a:lstStyle/>
          <a:p>
            <a:r>
              <a:rPr lang="en-US" altLang="en-US" sz="2800" dirty="0">
                <a:latin typeface="Times New Roman" panose="02020603050405020304" pitchFamily="18" charset="0"/>
                <a:cs typeface="Times New Roman" panose="02020603050405020304" pitchFamily="18" charset="0"/>
              </a:rPr>
              <a:t>In a particular trial run, a driver traveled at a constant speed of 50 m/s for one complete lap. In this case, the ratio of the centripetal acceleration at A to that at B is</a:t>
            </a:r>
          </a:p>
        </p:txBody>
      </p:sp>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32385" y="4121222"/>
            <a:ext cx="4554415" cy="2235128"/>
          </a:xfrm>
          <a:prstGeom prst="rect">
            <a:avLst/>
          </a:prstGeom>
        </p:spPr>
      </p:pic>
    </p:spTree>
    <p:extLst>
      <p:ext uri="{BB962C8B-B14F-4D97-AF65-F5344CB8AC3E}">
        <p14:creationId xmlns:p14="http://schemas.microsoft.com/office/powerpoint/2010/main" val="7381685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32385" y="4121222"/>
            <a:ext cx="4554415" cy="2235128"/>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9144000" cy="1152940"/>
          </a:xfrm>
          <a:prstGeom prst="rect">
            <a:avLst/>
          </a:prstGeom>
        </p:spPr>
      </p:pic>
      <p:sp>
        <p:nvSpPr>
          <p:cNvPr id="2" name="Title 1"/>
          <p:cNvSpPr>
            <a:spLocks noGrp="1"/>
          </p:cNvSpPr>
          <p:nvPr>
            <p:ph type="title"/>
          </p:nvPr>
        </p:nvSpPr>
        <p:spPr/>
        <p:txBody>
          <a:bodyPr/>
          <a:lstStyle/>
          <a:p>
            <a:r>
              <a:rPr lang="en-US" dirty="0"/>
              <a:t>Think – Pair – Share</a:t>
            </a:r>
          </a:p>
        </p:txBody>
      </p:sp>
      <p:sp>
        <p:nvSpPr>
          <p:cNvPr id="3" name="Footer Placeholder 2"/>
          <p:cNvSpPr>
            <a:spLocks noGrp="1"/>
          </p:cNvSpPr>
          <p:nvPr>
            <p:ph type="ftr" sz="quarter" idx="11"/>
          </p:nvPr>
        </p:nvSpPr>
        <p:spPr/>
        <p:txBody>
          <a:bodyPr/>
          <a:lstStyle/>
          <a:p>
            <a:r>
              <a:rPr lang="en-US"/>
              <a:t>©Cengage</a:t>
            </a:r>
            <a:endParaRPr lang="en-US" dirty="0"/>
          </a:p>
        </p:txBody>
      </p:sp>
      <p:sp>
        <p:nvSpPr>
          <p:cNvPr id="5" name="TPAnswers"/>
          <p:cNvSpPr txBox="1">
            <a:spLocks noChangeArrowheads="1"/>
          </p:cNvSpPr>
          <p:nvPr>
            <p:custDataLst>
              <p:tags r:id="rId1"/>
            </p:custDataLst>
          </p:nvPr>
        </p:nvSpPr>
        <p:spPr>
          <a:xfrm>
            <a:off x="457200" y="2817907"/>
            <a:ext cx="5189621" cy="2101850"/>
          </a:xfrm>
          <a:prstGeom prst="rect">
            <a:avLst/>
          </a:prstGeom>
          <a:noFill/>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Franklin Gothic Book"/>
                <a:ea typeface="+mn-ea"/>
                <a:cs typeface="Franklin Gothic Book"/>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Franklin Gothic Book"/>
                <a:ea typeface="+mn-ea"/>
                <a:cs typeface="Franklin Gothic Book"/>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Franklin Gothic Book"/>
                <a:ea typeface="+mn-ea"/>
                <a:cs typeface="Franklin Gothic Book"/>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Franklin Gothic Book"/>
                <a:ea typeface="+mn-ea"/>
                <a:cs typeface="Franklin Gothic Book"/>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Franklin Gothic Book"/>
                <a:ea typeface="+mn-ea"/>
                <a:cs typeface="Franklin Gothic Book"/>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609600" indent="-609600">
              <a:buClr>
                <a:schemeClr val="tx1"/>
              </a:buClr>
              <a:buFontTx/>
              <a:buAutoNum type="arabicPeriod"/>
            </a:pPr>
            <a:r>
              <a:rPr lang="en-US" altLang="en-US" sz="2800" dirty="0">
                <a:latin typeface="Times New Roman" panose="02020603050405020304" pitchFamily="18" charset="0"/>
                <a:cs typeface="Times New Roman" panose="02020603050405020304" pitchFamily="18" charset="0"/>
              </a:rPr>
              <a:t>A</a:t>
            </a:r>
          </a:p>
          <a:p>
            <a:pPr marL="609600" indent="-609600">
              <a:buClr>
                <a:schemeClr val="tx1"/>
              </a:buClr>
              <a:buFontTx/>
              <a:buAutoNum type="arabicPeriod"/>
            </a:pPr>
            <a:r>
              <a:rPr lang="en-US" altLang="en-US" sz="2800" dirty="0">
                <a:latin typeface="Times New Roman" panose="02020603050405020304" pitchFamily="18" charset="0"/>
                <a:cs typeface="Times New Roman" panose="02020603050405020304" pitchFamily="18" charset="0"/>
              </a:rPr>
              <a:t>B</a:t>
            </a:r>
          </a:p>
          <a:p>
            <a:pPr marL="609600" indent="-609600">
              <a:buClr>
                <a:schemeClr val="tx1"/>
              </a:buClr>
              <a:buFontTx/>
              <a:buAutoNum type="arabicPeriod"/>
            </a:pPr>
            <a:r>
              <a:rPr lang="en-US" altLang="en-US" sz="2800" dirty="0">
                <a:latin typeface="Times New Roman" panose="02020603050405020304" pitchFamily="18" charset="0"/>
                <a:cs typeface="Times New Roman" panose="02020603050405020304" pitchFamily="18" charset="0"/>
              </a:rPr>
              <a:t>It is equal at both A and B.</a:t>
            </a:r>
          </a:p>
          <a:p>
            <a:pPr marL="0" indent="0">
              <a:buClr>
                <a:schemeClr val="tx1"/>
              </a:buClr>
              <a:buNone/>
            </a:pPr>
            <a:endParaRPr lang="en-US" altLang="en-US" sz="2800" dirty="0">
              <a:latin typeface="Times New Roman" panose="02020603050405020304" pitchFamily="18" charset="0"/>
              <a:cs typeface="Times New Roman" panose="02020603050405020304" pitchFamily="18" charset="0"/>
            </a:endParaRPr>
          </a:p>
        </p:txBody>
      </p:sp>
      <p:sp>
        <p:nvSpPr>
          <p:cNvPr id="4" name="Rectangle 3"/>
          <p:cNvSpPr/>
          <p:nvPr/>
        </p:nvSpPr>
        <p:spPr>
          <a:xfrm>
            <a:off x="457200" y="1371600"/>
            <a:ext cx="7940842" cy="1384995"/>
          </a:xfrm>
          <a:prstGeom prst="rect">
            <a:avLst/>
          </a:prstGeom>
        </p:spPr>
        <p:txBody>
          <a:bodyPr wrap="square">
            <a:spAutoFit/>
          </a:bodyPr>
          <a:lstStyle/>
          <a:p>
            <a:r>
              <a:rPr lang="en-US" altLang="en-US" sz="2800" dirty="0">
                <a:latin typeface="Times New Roman" panose="02020603050405020304" pitchFamily="18" charset="0"/>
                <a:cs typeface="Times New Roman" panose="02020603050405020304" pitchFamily="18" charset="0"/>
              </a:rPr>
              <a:t>In a particular trial run, a driver traveled at a constant speed of 50 m/s for one complete lap. In this case, the angular speed is greatest at</a:t>
            </a:r>
          </a:p>
        </p:txBody>
      </p:sp>
    </p:spTree>
    <p:extLst>
      <p:ext uri="{BB962C8B-B14F-4D97-AF65-F5344CB8AC3E}">
        <p14:creationId xmlns:p14="http://schemas.microsoft.com/office/powerpoint/2010/main" val="9474685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sz="half" idx="2"/>
          </p:nvPr>
        </p:nvSpPr>
        <p:spPr>
          <a:xfrm>
            <a:off x="457199" y="2526416"/>
            <a:ext cx="8450827" cy="3645784"/>
          </a:xfrm>
        </p:spPr>
        <p:txBody>
          <a:bodyPr>
            <a:noAutofit/>
          </a:bodyPr>
          <a:lstStyle/>
          <a:p>
            <a:pPr marL="609600" indent="-609600">
              <a:buClr>
                <a:schemeClr val="tx1"/>
              </a:buClr>
              <a:buFontTx/>
              <a:buAutoNum type="arabicPeriod"/>
            </a:pPr>
            <a:r>
              <a:rPr lang="en-US" altLang="en-US" dirty="0">
                <a:latin typeface="Times New Roman" panose="02020603050405020304" pitchFamily="18" charset="0"/>
                <a:cs typeface="Times New Roman" panose="02020603050405020304" pitchFamily="18" charset="0"/>
              </a:rPr>
              <a:t>it is outside of the gravitational influence of the Sun.</a:t>
            </a:r>
          </a:p>
          <a:p>
            <a:pPr marL="609600" indent="-609600">
              <a:buClr>
                <a:schemeClr val="tx1"/>
              </a:buClr>
              <a:buFontTx/>
              <a:buAutoNum type="arabicPeriod"/>
            </a:pPr>
            <a:r>
              <a:rPr lang="en-US" altLang="en-US" dirty="0">
                <a:latin typeface="Times New Roman" panose="02020603050405020304" pitchFamily="18" charset="0"/>
                <a:cs typeface="Times New Roman" panose="02020603050405020304" pitchFamily="18" charset="0"/>
              </a:rPr>
              <a:t>the net force on the Earth is zero.</a:t>
            </a:r>
          </a:p>
          <a:p>
            <a:pPr marL="609600" indent="-609600">
              <a:buClr>
                <a:schemeClr val="tx1"/>
              </a:buClr>
              <a:buFontTx/>
              <a:buAutoNum type="arabicPeriod"/>
            </a:pPr>
            <a:r>
              <a:rPr lang="en-US" altLang="en-US" dirty="0">
                <a:latin typeface="Times New Roman" panose="02020603050405020304" pitchFamily="18" charset="0"/>
                <a:cs typeface="Times New Roman" panose="02020603050405020304" pitchFamily="18" charset="0"/>
              </a:rPr>
              <a:t>although the Earth is constantly being pulled  toward the Sun, it is always moving with a velocity component perpendicular to the direction that it is being pulled.</a:t>
            </a:r>
          </a:p>
          <a:p>
            <a:pPr marL="609600" indent="-609600">
              <a:buClr>
                <a:schemeClr val="tx1"/>
              </a:buClr>
              <a:buFontTx/>
              <a:buAutoNum type="arabicPeriod"/>
            </a:pPr>
            <a:r>
              <a:rPr lang="en-US" altLang="en-US" dirty="0">
                <a:latin typeface="Times New Roman" panose="02020603050405020304" pitchFamily="18" charset="0"/>
                <a:cs typeface="Times New Roman" panose="02020603050405020304" pitchFamily="18" charset="0"/>
              </a:rPr>
              <a:t>none of these apply.</a:t>
            </a:r>
          </a:p>
        </p:txBody>
      </p:sp>
      <p:sp>
        <p:nvSpPr>
          <p:cNvPr id="4" name="Footer Placeholder 3"/>
          <p:cNvSpPr>
            <a:spLocks noGrp="1"/>
          </p:cNvSpPr>
          <p:nvPr>
            <p:ph type="ftr" sz="quarter" idx="11"/>
          </p:nvPr>
        </p:nvSpPr>
        <p:spPr/>
        <p:txBody>
          <a:bodyPr/>
          <a:lstStyle/>
          <a:p>
            <a:r>
              <a:rPr lang="en-US"/>
              <a:t>©Cengage</a:t>
            </a:r>
            <a:endParaRPr lang="en-US" dirty="0"/>
          </a:p>
        </p:txBody>
      </p:sp>
      <p:sp>
        <p:nvSpPr>
          <p:cNvPr id="7" name="Content Placeholder 6"/>
          <p:cNvSpPr>
            <a:spLocks noGrp="1"/>
          </p:cNvSpPr>
          <p:nvPr>
            <p:ph sz="half" idx="1"/>
          </p:nvPr>
        </p:nvSpPr>
        <p:spPr>
          <a:xfrm>
            <a:off x="457200" y="1371600"/>
            <a:ext cx="8229600" cy="1543051"/>
          </a:xfrm>
        </p:spPr>
        <p:txBody>
          <a:bodyPr>
            <a:normAutofit/>
          </a:bodyPr>
          <a:lstStyle/>
          <a:p>
            <a:pPr marL="0" indent="0">
              <a:buNone/>
            </a:pPr>
            <a:r>
              <a:rPr lang="en-US" altLang="en-US" dirty="0">
                <a:latin typeface="Times New Roman" panose="02020603050405020304" pitchFamily="18" charset="0"/>
                <a:cs typeface="Times New Roman" panose="02020603050405020304" pitchFamily="18" charset="0"/>
              </a:rPr>
              <a:t>The Earth remains in orbit about the Sun, rather than falling in to the Sun, because</a:t>
            </a:r>
            <a:endParaRPr lang="en-US" dirty="0">
              <a:latin typeface="Times New Roman" panose="02020603050405020304" pitchFamily="18" charset="0"/>
              <a:cs typeface="Times New Roman" panose="02020603050405020304" pitchFamily="18" charset="0"/>
            </a:endParaRPr>
          </a:p>
        </p:txBody>
      </p:sp>
      <p:sp>
        <p:nvSpPr>
          <p:cNvPr id="2" name="Title 1"/>
          <p:cNvSpPr>
            <a:spLocks noGrp="1"/>
          </p:cNvSpPr>
          <p:nvPr>
            <p:ph type="title"/>
          </p:nvPr>
        </p:nvSpPr>
        <p:spPr/>
        <p:txBody>
          <a:bodyPr/>
          <a:lstStyle/>
          <a:p>
            <a:r>
              <a:rPr lang="en-US" dirty="0"/>
              <a:t>Reading Question 1-2</a:t>
            </a:r>
          </a:p>
        </p:txBody>
      </p:sp>
    </p:spTree>
    <p:extLst>
      <p:ext uri="{BB962C8B-B14F-4D97-AF65-F5344CB8AC3E}">
        <p14:creationId xmlns:p14="http://schemas.microsoft.com/office/powerpoint/2010/main" val="80940697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1152940"/>
          </a:xfrm>
          <a:prstGeom prst="rect">
            <a:avLst/>
          </a:prstGeom>
        </p:spPr>
      </p:pic>
      <p:sp>
        <p:nvSpPr>
          <p:cNvPr id="2" name="Title 1"/>
          <p:cNvSpPr>
            <a:spLocks noGrp="1"/>
          </p:cNvSpPr>
          <p:nvPr>
            <p:ph type="title"/>
          </p:nvPr>
        </p:nvSpPr>
        <p:spPr/>
        <p:txBody>
          <a:bodyPr/>
          <a:lstStyle/>
          <a:p>
            <a:r>
              <a:rPr lang="en-US" dirty="0"/>
              <a:t>Think – Pair – Share</a:t>
            </a:r>
          </a:p>
        </p:txBody>
      </p:sp>
      <p:sp>
        <p:nvSpPr>
          <p:cNvPr id="3" name="Footer Placeholder 2"/>
          <p:cNvSpPr>
            <a:spLocks noGrp="1"/>
          </p:cNvSpPr>
          <p:nvPr>
            <p:ph type="ftr" sz="quarter" idx="11"/>
          </p:nvPr>
        </p:nvSpPr>
        <p:spPr/>
        <p:txBody>
          <a:bodyPr/>
          <a:lstStyle/>
          <a:p>
            <a:r>
              <a:rPr lang="en-US"/>
              <a:t>©Cengage</a:t>
            </a:r>
            <a:endParaRPr lang="en-US" dirty="0"/>
          </a:p>
        </p:txBody>
      </p:sp>
      <p:sp>
        <p:nvSpPr>
          <p:cNvPr id="5" name="TPAnswers"/>
          <p:cNvSpPr txBox="1">
            <a:spLocks noChangeArrowheads="1"/>
          </p:cNvSpPr>
          <p:nvPr>
            <p:custDataLst>
              <p:tags r:id="rId1"/>
            </p:custDataLst>
          </p:nvPr>
        </p:nvSpPr>
        <p:spPr>
          <a:xfrm>
            <a:off x="457200" y="2975255"/>
            <a:ext cx="7940842" cy="3047530"/>
          </a:xfrm>
          <a:prstGeom prst="rect">
            <a:avLst/>
          </a:prstGeom>
          <a:noFill/>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Franklin Gothic Book"/>
                <a:ea typeface="+mn-ea"/>
                <a:cs typeface="Franklin Gothic Book"/>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Franklin Gothic Book"/>
                <a:ea typeface="+mn-ea"/>
                <a:cs typeface="Franklin Gothic Book"/>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Franklin Gothic Book"/>
                <a:ea typeface="+mn-ea"/>
                <a:cs typeface="Franklin Gothic Book"/>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Franklin Gothic Book"/>
                <a:ea typeface="+mn-ea"/>
                <a:cs typeface="Franklin Gothic Book"/>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Franklin Gothic Book"/>
                <a:ea typeface="+mn-ea"/>
                <a:cs typeface="Franklin Gothic Book"/>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609600" indent="-609600">
              <a:buClr>
                <a:schemeClr val="tx1"/>
              </a:buClr>
              <a:buFontTx/>
              <a:buAutoNum type="arabicPeriod"/>
            </a:pPr>
            <a:r>
              <a:rPr lang="en-US" altLang="en-US" sz="2800" dirty="0">
                <a:latin typeface="Times New Roman" panose="02020603050405020304" pitchFamily="18" charset="0"/>
                <a:cs typeface="Times New Roman" panose="02020603050405020304" pitchFamily="18" charset="0"/>
              </a:rPr>
              <a:t>Its velocity is constant, but its acceleration is changing.</a:t>
            </a:r>
          </a:p>
          <a:p>
            <a:pPr marL="609600" indent="-609600">
              <a:buClr>
                <a:schemeClr val="tx1"/>
              </a:buClr>
              <a:buFontTx/>
              <a:buAutoNum type="arabicPeriod"/>
            </a:pPr>
            <a:r>
              <a:rPr lang="en-US" altLang="en-US" sz="2800" dirty="0">
                <a:latin typeface="Times New Roman" panose="02020603050405020304" pitchFamily="18" charset="0"/>
                <a:cs typeface="Times New Roman" panose="02020603050405020304" pitchFamily="18" charset="0"/>
              </a:rPr>
              <a:t>Its acceleration is constant, but its velocity is changing.</a:t>
            </a:r>
          </a:p>
          <a:p>
            <a:pPr marL="609600" indent="-609600">
              <a:buClr>
                <a:schemeClr val="tx1"/>
              </a:buClr>
              <a:buFontTx/>
              <a:buAutoNum type="arabicPeriod"/>
            </a:pPr>
            <a:r>
              <a:rPr lang="en-US" altLang="en-US" sz="2800" dirty="0">
                <a:latin typeface="Times New Roman" panose="02020603050405020304" pitchFamily="18" charset="0"/>
                <a:cs typeface="Times New Roman" panose="02020603050405020304" pitchFamily="18" charset="0"/>
              </a:rPr>
              <a:t>Both its velocity and acceleration are changing.</a:t>
            </a:r>
          </a:p>
          <a:p>
            <a:pPr marL="609600" indent="-609600">
              <a:buClr>
                <a:schemeClr val="tx1"/>
              </a:buClr>
              <a:buFontTx/>
              <a:buAutoNum type="arabicPeriod"/>
            </a:pPr>
            <a:r>
              <a:rPr lang="en-US" altLang="en-US" sz="2800" dirty="0">
                <a:latin typeface="Times New Roman" panose="02020603050405020304" pitchFamily="18" charset="0"/>
                <a:cs typeface="Times New Roman" panose="02020603050405020304" pitchFamily="18" charset="0"/>
              </a:rPr>
              <a:t>Its velocity and acceleration remain constant.</a:t>
            </a:r>
          </a:p>
        </p:txBody>
      </p:sp>
      <p:sp>
        <p:nvSpPr>
          <p:cNvPr id="4" name="Rectangle 3"/>
          <p:cNvSpPr/>
          <p:nvPr/>
        </p:nvSpPr>
        <p:spPr>
          <a:xfrm>
            <a:off x="457200" y="1371600"/>
            <a:ext cx="7940842" cy="1384995"/>
          </a:xfrm>
          <a:prstGeom prst="rect">
            <a:avLst/>
          </a:prstGeom>
        </p:spPr>
        <p:txBody>
          <a:bodyPr wrap="square">
            <a:spAutoFit/>
          </a:bodyPr>
          <a:lstStyle/>
          <a:p>
            <a:r>
              <a:rPr lang="en-US" altLang="en-US" sz="2800" dirty="0">
                <a:latin typeface="Times New Roman" panose="02020603050405020304" pitchFamily="18" charset="0"/>
                <a:cs typeface="Times New Roman" panose="02020603050405020304" pitchFamily="18" charset="0"/>
              </a:rPr>
              <a:t>An object moves in a circular path with constant speed </a:t>
            </a:r>
            <a:r>
              <a:rPr lang="en-US" altLang="en-US" sz="2800" i="1" dirty="0">
                <a:latin typeface="Times New Roman" panose="02020603050405020304" pitchFamily="18" charset="0"/>
                <a:cs typeface="Times New Roman" panose="02020603050405020304" pitchFamily="18" charset="0"/>
              </a:rPr>
              <a:t>v</a:t>
            </a:r>
            <a:r>
              <a:rPr lang="en-US" altLang="en-US" sz="2800" dirty="0">
                <a:latin typeface="Times New Roman" panose="02020603050405020304" pitchFamily="18" charset="0"/>
                <a:cs typeface="Times New Roman" panose="02020603050405020304" pitchFamily="18" charset="0"/>
              </a:rPr>
              <a:t>. Which of the following statements is true concerning the object?</a:t>
            </a:r>
          </a:p>
        </p:txBody>
      </p:sp>
    </p:spTree>
    <p:extLst>
      <p:ext uri="{BB962C8B-B14F-4D97-AF65-F5344CB8AC3E}">
        <p14:creationId xmlns:p14="http://schemas.microsoft.com/office/powerpoint/2010/main" val="286491439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©Cengage</a:t>
            </a:r>
            <a:endParaRPr lang="en-US" dirty="0"/>
          </a:p>
        </p:txBody>
      </p:sp>
      <p:sp>
        <p:nvSpPr>
          <p:cNvPr id="2" name="Title 1"/>
          <p:cNvSpPr>
            <a:spLocks noGrp="1"/>
          </p:cNvSpPr>
          <p:nvPr>
            <p:ph type="title"/>
          </p:nvPr>
        </p:nvSpPr>
        <p:spPr/>
        <p:txBody>
          <a:bodyPr>
            <a:normAutofit fontScale="90000"/>
          </a:bodyPr>
          <a:lstStyle/>
          <a:p>
            <a:r>
              <a:rPr lang="en-US" dirty="0"/>
              <a:t>Forces Causing Centripetal Acceleration</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26136" y="1488683"/>
            <a:ext cx="4491728" cy="5050229"/>
          </a:xfrm>
          <a:prstGeom prst="rect">
            <a:avLst/>
          </a:prstGeom>
        </p:spPr>
      </p:pic>
    </p:spTree>
    <p:extLst>
      <p:ext uri="{BB962C8B-B14F-4D97-AF65-F5344CB8AC3E}">
        <p14:creationId xmlns:p14="http://schemas.microsoft.com/office/powerpoint/2010/main" val="230229600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©Cengage</a:t>
            </a:r>
            <a:endParaRPr lang="en-US" dirty="0"/>
          </a:p>
        </p:txBody>
      </p:sp>
      <p:sp>
        <p:nvSpPr>
          <p:cNvPr id="2" name="Title 1"/>
          <p:cNvSpPr>
            <a:spLocks noGrp="1"/>
          </p:cNvSpPr>
          <p:nvPr>
            <p:ph type="title"/>
          </p:nvPr>
        </p:nvSpPr>
        <p:spPr/>
        <p:txBody>
          <a:bodyPr>
            <a:normAutofit fontScale="90000"/>
          </a:bodyPr>
          <a:lstStyle/>
          <a:p>
            <a:r>
              <a:rPr lang="en-US" dirty="0"/>
              <a:t>Forces Causing Centripetal Acceleration</a:t>
            </a:r>
          </a:p>
        </p:txBody>
      </p:sp>
      <p:graphicFrame>
        <p:nvGraphicFramePr>
          <p:cNvPr id="5" name="Object 4"/>
          <p:cNvGraphicFramePr>
            <a:graphicFrameLocks noChangeAspect="1"/>
          </p:cNvGraphicFramePr>
          <p:nvPr>
            <p:extLst>
              <p:ext uri="{D42A27DB-BD31-4B8C-83A1-F6EECF244321}">
                <p14:modId xmlns:p14="http://schemas.microsoft.com/office/powerpoint/2010/main" val="460694716"/>
              </p:ext>
            </p:extLst>
          </p:nvPr>
        </p:nvGraphicFramePr>
        <p:xfrm>
          <a:off x="3198018" y="1600200"/>
          <a:ext cx="2747963" cy="1108075"/>
        </p:xfrm>
        <a:graphic>
          <a:graphicData uri="http://schemas.openxmlformats.org/presentationml/2006/ole">
            <mc:AlternateContent xmlns:mc="http://schemas.openxmlformats.org/markup-compatibility/2006">
              <mc:Choice xmlns:v="urn:schemas-microsoft-com:vml" Requires="v">
                <p:oleObj spid="_x0000_s18658" name="Equation" r:id="rId4" imgW="876240" imgH="355320" progId="Equation.DSMT4">
                  <p:embed/>
                </p:oleObj>
              </mc:Choice>
              <mc:Fallback>
                <p:oleObj name="Equation" r:id="rId4" imgW="876240" imgH="355320" progId="Equation.DSMT4">
                  <p:embed/>
                  <p:pic>
                    <p:nvPicPr>
                      <p:cNvPr id="0" name=""/>
                      <p:cNvPicPr>
                        <a:picLocks noChangeAspect="1" noChangeArrowheads="1"/>
                      </p:cNvPicPr>
                      <p:nvPr/>
                    </p:nvPicPr>
                    <p:blipFill>
                      <a:blip r:embed="rId5"/>
                      <a:srcRect/>
                      <a:stretch>
                        <a:fillRect/>
                      </a:stretch>
                    </p:blipFill>
                    <p:spPr bwMode="auto">
                      <a:xfrm>
                        <a:off x="3198018" y="1600200"/>
                        <a:ext cx="2747963" cy="1108075"/>
                      </a:xfrm>
                      <a:prstGeom prst="rect">
                        <a:avLst/>
                      </a:prstGeom>
                      <a:noFill/>
                    </p:spPr>
                  </p:pic>
                </p:oleObj>
              </mc:Fallback>
            </mc:AlternateContent>
          </a:graphicData>
        </a:graphic>
      </p:graphicFrame>
    </p:spTree>
    <p:extLst>
      <p:ext uri="{BB962C8B-B14F-4D97-AF65-F5344CB8AC3E}">
        <p14:creationId xmlns:p14="http://schemas.microsoft.com/office/powerpoint/2010/main" val="318717946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©Cengage</a:t>
            </a:r>
            <a:endParaRPr lang="en-US" dirty="0"/>
          </a:p>
        </p:txBody>
      </p:sp>
      <p:sp>
        <p:nvSpPr>
          <p:cNvPr id="2" name="Title 1"/>
          <p:cNvSpPr>
            <a:spLocks noGrp="1"/>
          </p:cNvSpPr>
          <p:nvPr>
            <p:ph type="title"/>
          </p:nvPr>
        </p:nvSpPr>
        <p:spPr/>
        <p:txBody>
          <a:bodyPr>
            <a:normAutofit fontScale="90000"/>
          </a:bodyPr>
          <a:lstStyle/>
          <a:p>
            <a:r>
              <a:rPr lang="en-US" dirty="0"/>
              <a:t>Forces Causing Centripetal Acceleration</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7684" y="1257282"/>
            <a:ext cx="7508631" cy="4987076"/>
          </a:xfrm>
          <a:prstGeom prst="rect">
            <a:avLst/>
          </a:prstGeom>
        </p:spPr>
      </p:pic>
    </p:spTree>
    <p:extLst>
      <p:ext uri="{BB962C8B-B14F-4D97-AF65-F5344CB8AC3E}">
        <p14:creationId xmlns:p14="http://schemas.microsoft.com/office/powerpoint/2010/main" val="252972267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©Cengage</a:t>
            </a:r>
            <a:endParaRPr lang="en-US" dirty="0"/>
          </a:p>
        </p:txBody>
      </p:sp>
      <p:sp>
        <p:nvSpPr>
          <p:cNvPr id="2" name="Title 1"/>
          <p:cNvSpPr>
            <a:spLocks noGrp="1"/>
          </p:cNvSpPr>
          <p:nvPr>
            <p:ph type="title"/>
          </p:nvPr>
        </p:nvSpPr>
        <p:spPr/>
        <p:txBody>
          <a:bodyPr>
            <a:normAutofit fontScale="90000"/>
          </a:bodyPr>
          <a:lstStyle/>
          <a:p>
            <a:r>
              <a:rPr lang="en-US" dirty="0"/>
              <a:t>Forces Causing Centripetal Acceleration</a:t>
            </a:r>
          </a:p>
        </p:txBody>
      </p:sp>
      <p:graphicFrame>
        <p:nvGraphicFramePr>
          <p:cNvPr id="6" name="Object 5"/>
          <p:cNvGraphicFramePr>
            <a:graphicFrameLocks noChangeAspect="1"/>
          </p:cNvGraphicFramePr>
          <p:nvPr>
            <p:extLst>
              <p:ext uri="{D42A27DB-BD31-4B8C-83A1-F6EECF244321}">
                <p14:modId xmlns:p14="http://schemas.microsoft.com/office/powerpoint/2010/main" val="1391108902"/>
              </p:ext>
            </p:extLst>
          </p:nvPr>
        </p:nvGraphicFramePr>
        <p:xfrm>
          <a:off x="3516312" y="1793740"/>
          <a:ext cx="2111375" cy="1108075"/>
        </p:xfrm>
        <a:graphic>
          <a:graphicData uri="http://schemas.openxmlformats.org/presentationml/2006/ole">
            <mc:AlternateContent xmlns:mc="http://schemas.openxmlformats.org/markup-compatibility/2006">
              <mc:Choice xmlns:v="urn:schemas-microsoft-com:vml" Requires="v">
                <p:oleObj spid="_x0000_s40986" name="Equation" r:id="rId4" imgW="672840" imgH="355320" progId="Equation.DSMT4">
                  <p:embed/>
                </p:oleObj>
              </mc:Choice>
              <mc:Fallback>
                <p:oleObj name="Equation" r:id="rId4" imgW="672840" imgH="355320" progId="Equation.DSMT4">
                  <p:embed/>
                  <p:pic>
                    <p:nvPicPr>
                      <p:cNvPr id="0" name=""/>
                      <p:cNvPicPr>
                        <a:picLocks noChangeAspect="1" noChangeArrowheads="1"/>
                      </p:cNvPicPr>
                      <p:nvPr/>
                    </p:nvPicPr>
                    <p:blipFill>
                      <a:blip r:embed="rId5"/>
                      <a:srcRect/>
                      <a:stretch>
                        <a:fillRect/>
                      </a:stretch>
                    </p:blipFill>
                    <p:spPr bwMode="auto">
                      <a:xfrm>
                        <a:off x="3516312" y="1793740"/>
                        <a:ext cx="2111375" cy="1108075"/>
                      </a:xfrm>
                      <a:prstGeom prst="rect">
                        <a:avLst/>
                      </a:prstGeom>
                      <a:noFill/>
                    </p:spPr>
                  </p:pic>
                </p:oleObj>
              </mc:Fallback>
            </mc:AlternateContent>
          </a:graphicData>
        </a:graphic>
      </p:graphicFrame>
    </p:spTree>
    <p:extLst>
      <p:ext uri="{BB962C8B-B14F-4D97-AF65-F5344CB8AC3E}">
        <p14:creationId xmlns:p14="http://schemas.microsoft.com/office/powerpoint/2010/main" val="109462290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1134533"/>
          </a:xfrm>
          <a:prstGeom prst="rect">
            <a:avLst/>
          </a:prstGeom>
        </p:spPr>
      </p:pic>
      <p:sp>
        <p:nvSpPr>
          <p:cNvPr id="4" name="Footer Placeholder 3"/>
          <p:cNvSpPr>
            <a:spLocks noGrp="1"/>
          </p:cNvSpPr>
          <p:nvPr>
            <p:ph type="ftr" sz="quarter" idx="11"/>
          </p:nvPr>
        </p:nvSpPr>
        <p:spPr/>
        <p:txBody>
          <a:bodyPr/>
          <a:lstStyle/>
          <a:p>
            <a:r>
              <a:rPr lang="en-US"/>
              <a:t>©Cengage</a:t>
            </a:r>
            <a:endParaRPr lang="en-US" dirty="0"/>
          </a:p>
        </p:txBody>
      </p:sp>
      <p:sp>
        <p:nvSpPr>
          <p:cNvPr id="2" name="Title 1"/>
          <p:cNvSpPr>
            <a:spLocks noGrp="1"/>
          </p:cNvSpPr>
          <p:nvPr>
            <p:ph type="title"/>
          </p:nvPr>
        </p:nvSpPr>
        <p:spPr/>
        <p:txBody>
          <a:bodyPr>
            <a:normAutofit fontScale="90000"/>
          </a:bodyPr>
          <a:lstStyle/>
          <a:p>
            <a:r>
              <a:rPr lang="en-US" dirty="0"/>
              <a:t>Problem-Solving Strategy: Forces that Cause Centripetal Acceleration</a:t>
            </a:r>
          </a:p>
        </p:txBody>
      </p:sp>
      <p:sp>
        <p:nvSpPr>
          <p:cNvPr id="14" name="Rectangle 13"/>
          <p:cNvSpPr/>
          <p:nvPr/>
        </p:nvSpPr>
        <p:spPr>
          <a:xfrm>
            <a:off x="457200" y="1371600"/>
            <a:ext cx="7931316" cy="4401205"/>
          </a:xfrm>
          <a:prstGeom prst="rect">
            <a:avLst/>
          </a:prstGeom>
        </p:spPr>
        <p:txBody>
          <a:bodyPr wrap="square">
            <a:spAutoFit/>
          </a:bodyPr>
          <a:lstStyle/>
          <a:p>
            <a:pPr marL="342900" indent="-342900">
              <a:buAutoNum type="arabicPeriod"/>
            </a:pPr>
            <a:r>
              <a:rPr lang="en-US" sz="2800" dirty="0">
                <a:latin typeface="Times New Roman" panose="02020603050405020304" pitchFamily="18" charset="0"/>
                <a:cs typeface="Times New Roman" panose="02020603050405020304" pitchFamily="18" charset="0"/>
              </a:rPr>
              <a:t> Draw a free-body diagram </a:t>
            </a:r>
          </a:p>
          <a:p>
            <a:pPr marL="342900" indent="-342900">
              <a:buAutoNum type="arabicPeriod"/>
            </a:pPr>
            <a:r>
              <a:rPr lang="en-US" sz="2800" dirty="0">
                <a:latin typeface="Times New Roman" panose="02020603050405020304" pitchFamily="18" charset="0"/>
                <a:cs typeface="Times New Roman" panose="02020603050405020304" pitchFamily="18" charset="0"/>
              </a:rPr>
              <a:t> Choose a coordinate system </a:t>
            </a:r>
          </a:p>
          <a:p>
            <a:pPr marL="342900" indent="-342900">
              <a:buAutoNum type="arabicPeriod"/>
            </a:pPr>
            <a:r>
              <a:rPr lang="en-US" sz="2800" dirty="0">
                <a:latin typeface="Times New Roman" panose="02020603050405020304" pitchFamily="18" charset="0"/>
                <a:cs typeface="Times New Roman" panose="02020603050405020304" pitchFamily="18" charset="0"/>
              </a:rPr>
              <a:t> Find the net force </a:t>
            </a:r>
            <a:r>
              <a:rPr lang="en-US" sz="2800" i="1" dirty="0">
                <a:latin typeface="Times New Roman" panose="02020603050405020304" pitchFamily="18" charset="0"/>
                <a:cs typeface="Times New Roman" panose="02020603050405020304" pitchFamily="18" charset="0"/>
              </a:rPr>
              <a:t>F</a:t>
            </a:r>
            <a:r>
              <a:rPr lang="en-US" sz="2800" i="1" baseline="-25000" dirty="0">
                <a:latin typeface="Times New Roman" panose="02020603050405020304" pitchFamily="18" charset="0"/>
                <a:cs typeface="Times New Roman" panose="02020603050405020304" pitchFamily="18" charset="0"/>
              </a:rPr>
              <a:t>c</a:t>
            </a:r>
            <a:r>
              <a:rPr lang="en-US" sz="2800" i="1"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toward the center</a:t>
            </a:r>
          </a:p>
          <a:p>
            <a:pPr marL="342900" indent="-342900">
              <a:buAutoNum type="arabicPeriod"/>
            </a:pPr>
            <a:endParaRPr lang="en-US" sz="2800" dirty="0">
              <a:latin typeface="Times New Roman" panose="02020603050405020304" pitchFamily="18" charset="0"/>
              <a:cs typeface="Times New Roman" panose="02020603050405020304" pitchFamily="18" charset="0"/>
            </a:endParaRPr>
          </a:p>
          <a:p>
            <a:pPr marL="342900" indent="-342900">
              <a:buAutoNum type="arabicPeriod"/>
            </a:pPr>
            <a:endParaRPr lang="en-US" sz="2800" dirty="0">
              <a:latin typeface="Times New Roman" panose="02020603050405020304" pitchFamily="18" charset="0"/>
              <a:cs typeface="Times New Roman" panose="02020603050405020304" pitchFamily="18" charset="0"/>
            </a:endParaRPr>
          </a:p>
          <a:p>
            <a:pPr marL="465138" indent="-465138">
              <a:buAutoNum type="arabicPeriod"/>
            </a:pPr>
            <a:r>
              <a:rPr lang="en-US" sz="2800" dirty="0">
                <a:latin typeface="Times New Roman" panose="02020603050405020304" pitchFamily="18" charset="0"/>
                <a:cs typeface="Times New Roman" panose="02020603050405020304" pitchFamily="18" charset="0"/>
              </a:rPr>
              <a:t>Use Newton’s second law for the radial, tangential, and normal directions</a:t>
            </a:r>
          </a:p>
          <a:p>
            <a:pPr marL="342900" indent="-342900">
              <a:buAutoNum type="arabicPeriod"/>
            </a:pPr>
            <a:endParaRPr lang="en-US" sz="2800" dirty="0">
              <a:latin typeface="Times New Roman" panose="02020603050405020304" pitchFamily="18" charset="0"/>
              <a:cs typeface="Times New Roman" panose="02020603050405020304" pitchFamily="18" charset="0"/>
            </a:endParaRPr>
          </a:p>
          <a:p>
            <a:pPr marL="342900" indent="-342900">
              <a:buAutoNum type="arabicPeriod"/>
            </a:pPr>
            <a:endParaRPr lang="en-US" sz="2800" dirty="0">
              <a:latin typeface="Times New Roman" panose="02020603050405020304" pitchFamily="18" charset="0"/>
              <a:cs typeface="Times New Roman" panose="02020603050405020304" pitchFamily="18" charset="0"/>
            </a:endParaRPr>
          </a:p>
          <a:p>
            <a:pPr marL="342900" indent="-342900">
              <a:buAutoNum type="arabicPeriod"/>
            </a:pPr>
            <a:r>
              <a:rPr lang="en-US" sz="2800" dirty="0">
                <a:latin typeface="Times New Roman" panose="02020603050405020304" pitchFamily="18" charset="0"/>
                <a:cs typeface="Times New Roman" panose="02020603050405020304" pitchFamily="18" charset="0"/>
              </a:rPr>
              <a:t> Solve </a:t>
            </a:r>
          </a:p>
        </p:txBody>
      </p:sp>
      <p:graphicFrame>
        <p:nvGraphicFramePr>
          <p:cNvPr id="5" name="Object 4"/>
          <p:cNvGraphicFramePr>
            <a:graphicFrameLocks noChangeAspect="1"/>
          </p:cNvGraphicFramePr>
          <p:nvPr>
            <p:extLst>
              <p:ext uri="{D42A27DB-BD31-4B8C-83A1-F6EECF244321}">
                <p14:modId xmlns:p14="http://schemas.microsoft.com/office/powerpoint/2010/main" val="291753019"/>
              </p:ext>
            </p:extLst>
          </p:nvPr>
        </p:nvGraphicFramePr>
        <p:xfrm>
          <a:off x="3795712" y="2854854"/>
          <a:ext cx="1552575" cy="593725"/>
        </p:xfrm>
        <a:graphic>
          <a:graphicData uri="http://schemas.openxmlformats.org/presentationml/2006/ole">
            <mc:AlternateContent xmlns:mc="http://schemas.openxmlformats.org/markup-compatibility/2006">
              <mc:Choice xmlns:v="urn:schemas-microsoft-com:vml" Requires="v">
                <p:oleObj spid="_x0000_s19829" name="Equation" r:id="rId5" imgW="495000" imgH="190440" progId="Equation.DSMT4">
                  <p:embed/>
                </p:oleObj>
              </mc:Choice>
              <mc:Fallback>
                <p:oleObj name="Equation" r:id="rId5" imgW="495000" imgH="190440" progId="Equation.DSMT4">
                  <p:embed/>
                  <p:pic>
                    <p:nvPicPr>
                      <p:cNvPr id="0" name=""/>
                      <p:cNvPicPr>
                        <a:picLocks noChangeAspect="1" noChangeArrowheads="1"/>
                      </p:cNvPicPr>
                      <p:nvPr/>
                    </p:nvPicPr>
                    <p:blipFill>
                      <a:blip r:embed="rId6"/>
                      <a:srcRect/>
                      <a:stretch>
                        <a:fillRect/>
                      </a:stretch>
                    </p:blipFill>
                    <p:spPr bwMode="auto">
                      <a:xfrm>
                        <a:off x="3795712" y="2854854"/>
                        <a:ext cx="1552575" cy="593725"/>
                      </a:xfrm>
                      <a:prstGeom prst="rect">
                        <a:avLst/>
                      </a:prstGeom>
                      <a:noFill/>
                    </p:spPr>
                  </p:pic>
                </p:oleObj>
              </mc:Fallback>
            </mc:AlternateContent>
          </a:graphicData>
        </a:graphic>
      </p:graphicFrame>
      <p:graphicFrame>
        <p:nvGraphicFramePr>
          <p:cNvPr id="15" name="Object 14"/>
          <p:cNvGraphicFramePr>
            <a:graphicFrameLocks noChangeAspect="1"/>
          </p:cNvGraphicFramePr>
          <p:nvPr>
            <p:extLst>
              <p:ext uri="{D42A27DB-BD31-4B8C-83A1-F6EECF244321}">
                <p14:modId xmlns:p14="http://schemas.microsoft.com/office/powerpoint/2010/main" val="3842952582"/>
              </p:ext>
            </p:extLst>
          </p:nvPr>
        </p:nvGraphicFramePr>
        <p:xfrm>
          <a:off x="1048543" y="4634970"/>
          <a:ext cx="5494338" cy="593725"/>
        </p:xfrm>
        <a:graphic>
          <a:graphicData uri="http://schemas.openxmlformats.org/presentationml/2006/ole">
            <mc:AlternateContent xmlns:mc="http://schemas.openxmlformats.org/markup-compatibility/2006">
              <mc:Choice xmlns:v="urn:schemas-microsoft-com:vml" Requires="v">
                <p:oleObj spid="_x0000_s19830" name="Equation" r:id="rId7" imgW="1752480" imgH="190440" progId="Equation.DSMT4">
                  <p:embed/>
                </p:oleObj>
              </mc:Choice>
              <mc:Fallback>
                <p:oleObj name="Equation" r:id="rId7" imgW="1752480" imgH="190440" progId="Equation.DSMT4">
                  <p:embed/>
                  <p:pic>
                    <p:nvPicPr>
                      <p:cNvPr id="0" name=""/>
                      <p:cNvPicPr>
                        <a:picLocks noChangeAspect="1" noChangeArrowheads="1"/>
                      </p:cNvPicPr>
                      <p:nvPr/>
                    </p:nvPicPr>
                    <p:blipFill>
                      <a:blip r:embed="rId8"/>
                      <a:srcRect/>
                      <a:stretch>
                        <a:fillRect/>
                      </a:stretch>
                    </p:blipFill>
                    <p:spPr bwMode="auto">
                      <a:xfrm>
                        <a:off x="1048543" y="4634970"/>
                        <a:ext cx="5494338" cy="593725"/>
                      </a:xfrm>
                      <a:prstGeom prst="rect">
                        <a:avLst/>
                      </a:prstGeom>
                      <a:noFill/>
                    </p:spPr>
                  </p:pic>
                </p:oleObj>
              </mc:Fallback>
            </mc:AlternateContent>
          </a:graphicData>
        </a:graphic>
      </p:graphicFrame>
      <p:graphicFrame>
        <p:nvGraphicFramePr>
          <p:cNvPr id="16" name="Object 15"/>
          <p:cNvGraphicFramePr>
            <a:graphicFrameLocks noChangeAspect="1"/>
          </p:cNvGraphicFramePr>
          <p:nvPr>
            <p:extLst>
              <p:ext uri="{D42A27DB-BD31-4B8C-83A1-F6EECF244321}">
                <p14:modId xmlns:p14="http://schemas.microsoft.com/office/powerpoint/2010/main" val="1521555208"/>
              </p:ext>
            </p:extLst>
          </p:nvPr>
        </p:nvGraphicFramePr>
        <p:xfrm>
          <a:off x="6994691" y="4377001"/>
          <a:ext cx="1393825" cy="1109662"/>
        </p:xfrm>
        <a:graphic>
          <a:graphicData uri="http://schemas.openxmlformats.org/presentationml/2006/ole">
            <mc:AlternateContent xmlns:mc="http://schemas.openxmlformats.org/markup-compatibility/2006">
              <mc:Choice xmlns:v="urn:schemas-microsoft-com:vml" Requires="v">
                <p:oleObj spid="_x0000_s19831" name="Equation" r:id="rId9" imgW="444240" imgH="355320" progId="Equation.DSMT4">
                  <p:embed/>
                </p:oleObj>
              </mc:Choice>
              <mc:Fallback>
                <p:oleObj name="Equation" r:id="rId9" imgW="444240" imgH="355320" progId="Equation.DSMT4">
                  <p:embed/>
                  <p:pic>
                    <p:nvPicPr>
                      <p:cNvPr id="0" name=""/>
                      <p:cNvPicPr>
                        <a:picLocks noChangeAspect="1" noChangeArrowheads="1"/>
                      </p:cNvPicPr>
                      <p:nvPr/>
                    </p:nvPicPr>
                    <p:blipFill>
                      <a:blip r:embed="rId10"/>
                      <a:srcRect/>
                      <a:stretch>
                        <a:fillRect/>
                      </a:stretch>
                    </p:blipFill>
                    <p:spPr bwMode="auto">
                      <a:xfrm>
                        <a:off x="6994691" y="4377001"/>
                        <a:ext cx="1393825" cy="1109662"/>
                      </a:xfrm>
                      <a:prstGeom prst="rect">
                        <a:avLst/>
                      </a:prstGeom>
                      <a:noFill/>
                    </p:spPr>
                  </p:pic>
                </p:oleObj>
              </mc:Fallback>
            </mc:AlternateContent>
          </a:graphicData>
        </a:graphic>
      </p:graphicFrame>
    </p:spTree>
    <p:extLst>
      <p:ext uri="{BB962C8B-B14F-4D97-AF65-F5344CB8AC3E}">
        <p14:creationId xmlns:p14="http://schemas.microsoft.com/office/powerpoint/2010/main" val="5893424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©Cengage</a:t>
            </a:r>
            <a:endParaRPr lang="en-US" dirty="0"/>
          </a:p>
        </p:txBody>
      </p:sp>
      <p:sp>
        <p:nvSpPr>
          <p:cNvPr id="2" name="Title 1"/>
          <p:cNvSpPr>
            <a:spLocks noGrp="1"/>
          </p:cNvSpPr>
          <p:nvPr>
            <p:ph type="title"/>
          </p:nvPr>
        </p:nvSpPr>
        <p:spPr/>
        <p:txBody>
          <a:bodyPr>
            <a:normAutofit/>
          </a:bodyPr>
          <a:lstStyle/>
          <a:p>
            <a:r>
              <a:rPr lang="en-US" dirty="0"/>
              <a:t>Fictitious Forces</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2452" y="1358167"/>
            <a:ext cx="6019096" cy="5363308"/>
          </a:xfrm>
          <a:prstGeom prst="rect">
            <a:avLst/>
          </a:prstGeom>
        </p:spPr>
      </p:pic>
    </p:spTree>
    <p:extLst>
      <p:ext uri="{BB962C8B-B14F-4D97-AF65-F5344CB8AC3E}">
        <p14:creationId xmlns:p14="http://schemas.microsoft.com/office/powerpoint/2010/main" val="340037971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©Cengage</a:t>
            </a:r>
            <a:endParaRPr lang="en-US" dirty="0"/>
          </a:p>
        </p:txBody>
      </p:sp>
      <p:sp>
        <p:nvSpPr>
          <p:cNvPr id="2" name="Title 1"/>
          <p:cNvSpPr>
            <a:spLocks noGrp="1"/>
          </p:cNvSpPr>
          <p:nvPr>
            <p:ph type="title"/>
          </p:nvPr>
        </p:nvSpPr>
        <p:spPr/>
        <p:txBody>
          <a:bodyPr>
            <a:normAutofit/>
          </a:bodyPr>
          <a:lstStyle/>
          <a:p>
            <a:r>
              <a:rPr lang="en-US" dirty="0"/>
              <a:t>Newtonian Gravitation</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97814" y="1595071"/>
            <a:ext cx="6348372" cy="4761279"/>
          </a:xfrm>
          <a:prstGeom prst="rect">
            <a:avLst/>
          </a:prstGeom>
        </p:spPr>
      </p:pic>
    </p:spTree>
    <p:extLst>
      <p:ext uri="{BB962C8B-B14F-4D97-AF65-F5344CB8AC3E}">
        <p14:creationId xmlns:p14="http://schemas.microsoft.com/office/powerpoint/2010/main" val="204610655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8309" y="1347451"/>
            <a:ext cx="4064119" cy="3485760"/>
          </a:xfrm>
          <a:prstGeom prst="rect">
            <a:avLst/>
          </a:prstGeom>
        </p:spPr>
      </p:pic>
      <p:sp>
        <p:nvSpPr>
          <p:cNvPr id="2" name="Title 1"/>
          <p:cNvSpPr>
            <a:spLocks noGrp="1"/>
          </p:cNvSpPr>
          <p:nvPr>
            <p:ph type="title"/>
          </p:nvPr>
        </p:nvSpPr>
        <p:spPr/>
        <p:txBody>
          <a:bodyPr>
            <a:normAutofit/>
          </a:bodyPr>
          <a:lstStyle/>
          <a:p>
            <a:r>
              <a:rPr lang="en-US" dirty="0"/>
              <a:t>Newtonian Gravitation</a:t>
            </a:r>
          </a:p>
        </p:txBody>
      </p:sp>
      <p:graphicFrame>
        <p:nvGraphicFramePr>
          <p:cNvPr id="5" name="Object 4"/>
          <p:cNvGraphicFramePr>
            <a:graphicFrameLocks noChangeAspect="1"/>
          </p:cNvGraphicFramePr>
          <p:nvPr>
            <p:extLst>
              <p:ext uri="{D42A27DB-BD31-4B8C-83A1-F6EECF244321}">
                <p14:modId xmlns:p14="http://schemas.microsoft.com/office/powerpoint/2010/main" val="2082816584"/>
              </p:ext>
            </p:extLst>
          </p:nvPr>
        </p:nvGraphicFramePr>
        <p:xfrm>
          <a:off x="5507037" y="1600200"/>
          <a:ext cx="2109787" cy="1068388"/>
        </p:xfrm>
        <a:graphic>
          <a:graphicData uri="http://schemas.openxmlformats.org/presentationml/2006/ole">
            <mc:AlternateContent xmlns:mc="http://schemas.openxmlformats.org/markup-compatibility/2006">
              <mc:Choice xmlns:v="urn:schemas-microsoft-com:vml" Requires="v">
                <p:oleObj spid="_x0000_s42038" name="Equation" r:id="rId5" imgW="672840" imgH="342720" progId="Equation.DSMT4">
                  <p:embed/>
                </p:oleObj>
              </mc:Choice>
              <mc:Fallback>
                <p:oleObj name="Equation" r:id="rId5" imgW="672840" imgH="342720" progId="Equation.DSMT4">
                  <p:embed/>
                  <p:pic>
                    <p:nvPicPr>
                      <p:cNvPr id="0" name=""/>
                      <p:cNvPicPr>
                        <a:picLocks noChangeAspect="1" noChangeArrowheads="1"/>
                      </p:cNvPicPr>
                      <p:nvPr/>
                    </p:nvPicPr>
                    <p:blipFill>
                      <a:blip r:embed="rId6"/>
                      <a:srcRect/>
                      <a:stretch>
                        <a:fillRect/>
                      </a:stretch>
                    </p:blipFill>
                    <p:spPr bwMode="auto">
                      <a:xfrm>
                        <a:off x="5507037" y="1600200"/>
                        <a:ext cx="2109787" cy="1068388"/>
                      </a:xfrm>
                      <a:prstGeom prst="rect">
                        <a:avLst/>
                      </a:prstGeom>
                      <a:noFill/>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1439130800"/>
              </p:ext>
            </p:extLst>
          </p:nvPr>
        </p:nvGraphicFramePr>
        <p:xfrm>
          <a:off x="4571999" y="3123497"/>
          <a:ext cx="3979862" cy="1227138"/>
        </p:xfrm>
        <a:graphic>
          <a:graphicData uri="http://schemas.openxmlformats.org/presentationml/2006/ole">
            <mc:AlternateContent xmlns:mc="http://schemas.openxmlformats.org/markup-compatibility/2006">
              <mc:Choice xmlns:v="urn:schemas-microsoft-com:vml" Requires="v">
                <p:oleObj spid="_x0000_s42039" name="Equation" r:id="rId7" imgW="1269720" imgH="393480" progId="Equation.DSMT4">
                  <p:embed/>
                </p:oleObj>
              </mc:Choice>
              <mc:Fallback>
                <p:oleObj name="Equation" r:id="rId7" imgW="1269720" imgH="393480" progId="Equation.DSMT4">
                  <p:embed/>
                  <p:pic>
                    <p:nvPicPr>
                      <p:cNvPr id="0" name=""/>
                      <p:cNvPicPr>
                        <a:picLocks noChangeAspect="1" noChangeArrowheads="1"/>
                      </p:cNvPicPr>
                      <p:nvPr/>
                    </p:nvPicPr>
                    <p:blipFill>
                      <a:blip r:embed="rId8"/>
                      <a:srcRect/>
                      <a:stretch>
                        <a:fillRect/>
                      </a:stretch>
                    </p:blipFill>
                    <p:spPr bwMode="auto">
                      <a:xfrm>
                        <a:off x="4571999" y="3123497"/>
                        <a:ext cx="3979862" cy="1227138"/>
                      </a:xfrm>
                      <a:prstGeom prst="rect">
                        <a:avLst/>
                      </a:prstGeom>
                      <a:noFill/>
                    </p:spPr>
                  </p:pic>
                </p:oleObj>
              </mc:Fallback>
            </mc:AlternateContent>
          </a:graphicData>
        </a:graphic>
      </p:graphicFrame>
      <p:sp>
        <p:nvSpPr>
          <p:cNvPr id="7" name="Rectangle 6"/>
          <p:cNvSpPr/>
          <p:nvPr/>
        </p:nvSpPr>
        <p:spPr>
          <a:xfrm>
            <a:off x="690971" y="4833210"/>
            <a:ext cx="7860890" cy="1815882"/>
          </a:xfrm>
          <a:prstGeom prst="rect">
            <a:avLst/>
          </a:prstGeom>
        </p:spPr>
        <p:txBody>
          <a:bodyPr wrap="square">
            <a:spAutoFit/>
          </a:bodyPr>
          <a:lstStyle/>
          <a:p>
            <a:pPr algn="ctr"/>
            <a:r>
              <a:rPr lang="en-US" sz="2800" dirty="0">
                <a:latin typeface="Times New Roman" panose="02020603050405020304" pitchFamily="18" charset="0"/>
                <a:cs typeface="Times New Roman" panose="02020603050405020304" pitchFamily="18" charset="0"/>
              </a:rPr>
              <a:t> The gravitational force exerted by a uniform sphere on a particle outside the sphere is the same as the force exerted if the entire mass of the sphere were concentrated at its center.</a:t>
            </a:r>
          </a:p>
        </p:txBody>
      </p:sp>
    </p:spTree>
    <p:extLst>
      <p:ext uri="{BB962C8B-B14F-4D97-AF65-F5344CB8AC3E}">
        <p14:creationId xmlns:p14="http://schemas.microsoft.com/office/powerpoint/2010/main" val="727783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©Cengage</a:t>
            </a:r>
            <a:endParaRPr lang="en-US" dirty="0"/>
          </a:p>
        </p:txBody>
      </p:sp>
      <p:sp>
        <p:nvSpPr>
          <p:cNvPr id="2" name="Title 1"/>
          <p:cNvSpPr>
            <a:spLocks noGrp="1"/>
          </p:cNvSpPr>
          <p:nvPr>
            <p:ph type="title"/>
          </p:nvPr>
        </p:nvSpPr>
        <p:spPr/>
        <p:txBody>
          <a:bodyPr>
            <a:normAutofit/>
          </a:bodyPr>
          <a:lstStyle/>
          <a:p>
            <a:r>
              <a:rPr lang="en-US" dirty="0"/>
              <a:t>Newtonian Gravitation</a:t>
            </a:r>
          </a:p>
        </p:txBody>
      </p:sp>
      <p:pic>
        <p:nvPicPr>
          <p:cNvPr id="6" name="Picture 5"/>
          <p:cNvPicPr>
            <a:picLocks noChangeAspect="1"/>
          </p:cNvPicPr>
          <p:nvPr/>
        </p:nvPicPr>
        <p:blipFill>
          <a:blip r:embed="rId3"/>
          <a:stretch>
            <a:fillRect/>
          </a:stretch>
        </p:blipFill>
        <p:spPr>
          <a:xfrm>
            <a:off x="2802885" y="1454655"/>
            <a:ext cx="3527576" cy="5266820"/>
          </a:xfrm>
          <a:prstGeom prst="rect">
            <a:avLst/>
          </a:prstGeom>
        </p:spPr>
      </p:pic>
    </p:spTree>
    <p:extLst>
      <p:ext uri="{BB962C8B-B14F-4D97-AF65-F5344CB8AC3E}">
        <p14:creationId xmlns:p14="http://schemas.microsoft.com/office/powerpoint/2010/main" val="25121933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sz="half" idx="2"/>
          </p:nvPr>
        </p:nvSpPr>
        <p:spPr>
          <a:xfrm>
            <a:off x="457199" y="2526416"/>
            <a:ext cx="8568813" cy="3645784"/>
          </a:xfrm>
        </p:spPr>
        <p:txBody>
          <a:bodyPr>
            <a:noAutofit/>
          </a:bodyPr>
          <a:lstStyle/>
          <a:p>
            <a:pPr marL="609600" indent="-609600">
              <a:buClr>
                <a:schemeClr val="tx1"/>
              </a:buClr>
              <a:buFontTx/>
              <a:buAutoNum type="arabicPeriod"/>
            </a:pPr>
            <a:r>
              <a:rPr lang="en-US" altLang="en-US" dirty="0">
                <a:latin typeface="Times New Roman" panose="02020603050405020304" pitchFamily="18" charset="0"/>
                <a:cs typeface="Times New Roman" panose="02020603050405020304" pitchFamily="18" charset="0"/>
              </a:rPr>
              <a:t>it is outside of the gravitational influence of the Sun.</a:t>
            </a:r>
          </a:p>
          <a:p>
            <a:pPr marL="609600" indent="-609600">
              <a:buClr>
                <a:schemeClr val="tx1"/>
              </a:buClr>
              <a:buFontTx/>
              <a:buAutoNum type="arabicPeriod"/>
            </a:pPr>
            <a:r>
              <a:rPr lang="en-US" altLang="en-US" dirty="0">
                <a:latin typeface="Times New Roman" panose="02020603050405020304" pitchFamily="18" charset="0"/>
                <a:cs typeface="Times New Roman" panose="02020603050405020304" pitchFamily="18" charset="0"/>
              </a:rPr>
              <a:t>the net force on the Earth is zero.</a:t>
            </a:r>
          </a:p>
          <a:p>
            <a:pPr marL="609600" indent="-609600">
              <a:buClr>
                <a:schemeClr val="tx1"/>
              </a:buClr>
              <a:buFontTx/>
              <a:buAutoNum type="arabicPeriod"/>
            </a:pPr>
            <a:r>
              <a:rPr lang="en-US" altLang="en-US" b="1" dirty="0">
                <a:latin typeface="Times New Roman" panose="02020603050405020304" pitchFamily="18" charset="0"/>
                <a:cs typeface="Times New Roman" panose="02020603050405020304" pitchFamily="18" charset="0"/>
              </a:rPr>
              <a:t>although the Earth is constantly being pulled toward the Sun, it is always moving with a velocity component perpendicular to the   direction that it is being pulled.</a:t>
            </a:r>
          </a:p>
          <a:p>
            <a:pPr marL="609600" indent="-609600">
              <a:buClr>
                <a:schemeClr val="tx1"/>
              </a:buClr>
              <a:buFontTx/>
              <a:buAutoNum type="arabicPeriod"/>
            </a:pPr>
            <a:r>
              <a:rPr lang="en-US" altLang="en-US" dirty="0">
                <a:latin typeface="Times New Roman" panose="02020603050405020304" pitchFamily="18" charset="0"/>
                <a:cs typeface="Times New Roman" panose="02020603050405020304" pitchFamily="18" charset="0"/>
              </a:rPr>
              <a:t>none of these apply.</a:t>
            </a:r>
          </a:p>
        </p:txBody>
      </p:sp>
      <p:sp>
        <p:nvSpPr>
          <p:cNvPr id="4" name="Footer Placeholder 3"/>
          <p:cNvSpPr>
            <a:spLocks noGrp="1"/>
          </p:cNvSpPr>
          <p:nvPr>
            <p:ph type="ftr" sz="quarter" idx="11"/>
          </p:nvPr>
        </p:nvSpPr>
        <p:spPr/>
        <p:txBody>
          <a:bodyPr/>
          <a:lstStyle/>
          <a:p>
            <a:r>
              <a:rPr lang="en-US"/>
              <a:t>©Cengage</a:t>
            </a:r>
            <a:endParaRPr lang="en-US" dirty="0"/>
          </a:p>
        </p:txBody>
      </p:sp>
      <p:sp>
        <p:nvSpPr>
          <p:cNvPr id="7" name="Content Placeholder 6"/>
          <p:cNvSpPr>
            <a:spLocks noGrp="1"/>
          </p:cNvSpPr>
          <p:nvPr>
            <p:ph sz="half" idx="1"/>
          </p:nvPr>
        </p:nvSpPr>
        <p:spPr>
          <a:xfrm>
            <a:off x="457200" y="1371600"/>
            <a:ext cx="8229600" cy="1543051"/>
          </a:xfrm>
        </p:spPr>
        <p:txBody>
          <a:bodyPr>
            <a:normAutofit/>
          </a:bodyPr>
          <a:lstStyle/>
          <a:p>
            <a:pPr marL="0" indent="0">
              <a:buNone/>
            </a:pPr>
            <a:r>
              <a:rPr lang="en-US" altLang="en-US" dirty="0">
                <a:latin typeface="Times New Roman" panose="02020603050405020304" pitchFamily="18" charset="0"/>
                <a:cs typeface="Times New Roman" panose="02020603050405020304" pitchFamily="18" charset="0"/>
              </a:rPr>
              <a:t>The Earth remains in orbit about the Sun, rather than falling in to the Sun, because</a:t>
            </a:r>
            <a:endParaRPr lang="en-US" dirty="0">
              <a:latin typeface="Times New Roman" panose="02020603050405020304" pitchFamily="18" charset="0"/>
              <a:cs typeface="Times New Roman" panose="02020603050405020304" pitchFamily="18" charset="0"/>
            </a:endParaRPr>
          </a:p>
        </p:txBody>
      </p:sp>
      <p:sp>
        <p:nvSpPr>
          <p:cNvPr id="2" name="Title 1"/>
          <p:cNvSpPr>
            <a:spLocks noGrp="1"/>
          </p:cNvSpPr>
          <p:nvPr>
            <p:ph type="title"/>
          </p:nvPr>
        </p:nvSpPr>
        <p:spPr/>
        <p:txBody>
          <a:bodyPr/>
          <a:lstStyle/>
          <a:p>
            <a:r>
              <a:rPr lang="en-US" dirty="0"/>
              <a:t>Reading Question 1-2</a:t>
            </a:r>
          </a:p>
        </p:txBody>
      </p:sp>
    </p:spTree>
    <p:extLst>
      <p:ext uri="{BB962C8B-B14F-4D97-AF65-F5344CB8AC3E}">
        <p14:creationId xmlns:p14="http://schemas.microsoft.com/office/powerpoint/2010/main" val="261780092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1152940"/>
          </a:xfrm>
          <a:prstGeom prst="rect">
            <a:avLst/>
          </a:prstGeom>
        </p:spPr>
      </p:pic>
      <p:sp>
        <p:nvSpPr>
          <p:cNvPr id="2" name="Title 1"/>
          <p:cNvSpPr>
            <a:spLocks noGrp="1"/>
          </p:cNvSpPr>
          <p:nvPr>
            <p:ph type="title"/>
          </p:nvPr>
        </p:nvSpPr>
        <p:spPr/>
        <p:txBody>
          <a:bodyPr/>
          <a:lstStyle/>
          <a:p>
            <a:r>
              <a:rPr lang="en-US" dirty="0"/>
              <a:t>Think – Pair – Share</a:t>
            </a:r>
          </a:p>
        </p:txBody>
      </p:sp>
      <p:sp>
        <p:nvSpPr>
          <p:cNvPr id="5" name="TPAnswers"/>
          <p:cNvSpPr txBox="1">
            <a:spLocks noChangeArrowheads="1"/>
          </p:cNvSpPr>
          <p:nvPr>
            <p:custDataLst>
              <p:tags r:id="rId1"/>
            </p:custDataLst>
          </p:nvPr>
        </p:nvSpPr>
        <p:spPr>
          <a:xfrm>
            <a:off x="457200" y="4740518"/>
            <a:ext cx="7724274" cy="2001716"/>
          </a:xfrm>
          <a:prstGeom prst="rect">
            <a:avLst/>
          </a:prstGeom>
          <a:noFill/>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Franklin Gothic Book"/>
                <a:ea typeface="+mn-ea"/>
                <a:cs typeface="Franklin Gothic Book"/>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Franklin Gothic Book"/>
                <a:ea typeface="+mn-ea"/>
                <a:cs typeface="Franklin Gothic Book"/>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Franklin Gothic Book"/>
                <a:ea typeface="+mn-ea"/>
                <a:cs typeface="Franklin Gothic Book"/>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Franklin Gothic Book"/>
                <a:ea typeface="+mn-ea"/>
                <a:cs typeface="Franklin Gothic Book"/>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Franklin Gothic Book"/>
                <a:ea typeface="+mn-ea"/>
                <a:cs typeface="Franklin Gothic Book"/>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Tx/>
              <a:buAutoNum type="arabicPeriod"/>
            </a:pPr>
            <a:r>
              <a:rPr lang="en-US" altLang="en-US" sz="2600" dirty="0">
                <a:latin typeface="Times New Roman" panose="02020603050405020304" pitchFamily="18" charset="0"/>
                <a:cs typeface="Times New Roman" panose="02020603050405020304" pitchFamily="18" charset="0"/>
              </a:rPr>
              <a:t> Statements a and b are false.</a:t>
            </a:r>
          </a:p>
          <a:p>
            <a:pPr>
              <a:buFontTx/>
              <a:buAutoNum type="arabicPeriod"/>
            </a:pPr>
            <a:r>
              <a:rPr lang="en-US" altLang="en-US" sz="2600" dirty="0">
                <a:latin typeface="Times New Roman" panose="02020603050405020304" pitchFamily="18" charset="0"/>
                <a:cs typeface="Times New Roman" panose="02020603050405020304" pitchFamily="18" charset="0"/>
              </a:rPr>
              <a:t> Statements a, b, and c are all false.</a:t>
            </a:r>
          </a:p>
          <a:p>
            <a:pPr>
              <a:buFontTx/>
              <a:buAutoNum type="arabicPeriod"/>
            </a:pPr>
            <a:r>
              <a:rPr lang="en-US" altLang="en-US" sz="2600" dirty="0">
                <a:latin typeface="Times New Roman" panose="02020603050405020304" pitchFamily="18" charset="0"/>
                <a:cs typeface="Times New Roman" panose="02020603050405020304" pitchFamily="18" charset="0"/>
              </a:rPr>
              <a:t> Statements a and c are false.</a:t>
            </a:r>
          </a:p>
          <a:p>
            <a:pPr>
              <a:buFontTx/>
              <a:buAutoNum type="arabicPeriod"/>
            </a:pPr>
            <a:r>
              <a:rPr lang="en-US" altLang="en-US" sz="2600" dirty="0">
                <a:latin typeface="Times New Roman" panose="02020603050405020304" pitchFamily="18" charset="0"/>
                <a:cs typeface="Times New Roman" panose="02020603050405020304" pitchFamily="18" charset="0"/>
              </a:rPr>
              <a:t> Statements b and c are false.</a:t>
            </a:r>
          </a:p>
        </p:txBody>
      </p:sp>
      <p:sp>
        <p:nvSpPr>
          <p:cNvPr id="4" name="Rectangle 3"/>
          <p:cNvSpPr/>
          <p:nvPr/>
        </p:nvSpPr>
        <p:spPr>
          <a:xfrm>
            <a:off x="457200" y="1371600"/>
            <a:ext cx="7940842" cy="3293209"/>
          </a:xfrm>
          <a:prstGeom prst="rect">
            <a:avLst/>
          </a:prstGeom>
        </p:spPr>
        <p:txBody>
          <a:bodyPr wrap="square">
            <a:spAutoFit/>
          </a:bodyPr>
          <a:lstStyle/>
          <a:p>
            <a:r>
              <a:rPr lang="en-US" altLang="en-US" sz="2600" dirty="0">
                <a:latin typeface="Times New Roman" panose="02020603050405020304" pitchFamily="18" charset="0"/>
                <a:cs typeface="Times New Roman" panose="02020603050405020304" pitchFamily="18" charset="0"/>
              </a:rPr>
              <a:t>A ball is falling toward the ground. Which of the following statements are false?</a:t>
            </a:r>
            <a:br>
              <a:rPr lang="en-US" altLang="en-US" sz="2600" dirty="0">
                <a:latin typeface="Times New Roman" panose="02020603050405020304" pitchFamily="18" charset="0"/>
                <a:cs typeface="Times New Roman" panose="02020603050405020304" pitchFamily="18" charset="0"/>
              </a:rPr>
            </a:br>
            <a:r>
              <a:rPr lang="en-US" altLang="en-US" sz="2600" dirty="0">
                <a:latin typeface="Times New Roman" panose="02020603050405020304" pitchFamily="18" charset="0"/>
                <a:cs typeface="Times New Roman" panose="02020603050405020304" pitchFamily="18" charset="0"/>
              </a:rPr>
              <a:t>a) The force that the ball exerts on the Earth is equal in magnitude to the force that the Earth exerts on the ball.</a:t>
            </a:r>
            <a:br>
              <a:rPr lang="en-US" altLang="en-US" sz="2600" dirty="0">
                <a:latin typeface="Times New Roman" panose="02020603050405020304" pitchFamily="18" charset="0"/>
                <a:cs typeface="Times New Roman" panose="02020603050405020304" pitchFamily="18" charset="0"/>
              </a:rPr>
            </a:br>
            <a:r>
              <a:rPr lang="en-US" altLang="en-US" sz="2600" dirty="0">
                <a:latin typeface="Times New Roman" panose="02020603050405020304" pitchFamily="18" charset="0"/>
                <a:cs typeface="Times New Roman" panose="02020603050405020304" pitchFamily="18" charset="0"/>
              </a:rPr>
              <a:t>b) The ball undergoes the same acceleration as Earth.</a:t>
            </a:r>
            <a:br>
              <a:rPr lang="en-US" altLang="en-US" sz="2600" dirty="0">
                <a:latin typeface="Times New Roman" panose="02020603050405020304" pitchFamily="18" charset="0"/>
                <a:cs typeface="Times New Roman" panose="02020603050405020304" pitchFamily="18" charset="0"/>
              </a:rPr>
            </a:br>
            <a:r>
              <a:rPr lang="en-US" altLang="en-US" sz="2600" dirty="0">
                <a:latin typeface="Times New Roman" panose="02020603050405020304" pitchFamily="18" charset="0"/>
                <a:cs typeface="Times New Roman" panose="02020603050405020304" pitchFamily="18" charset="0"/>
              </a:rPr>
              <a:t>c) The magnitude of the force the Earth exerts on the ball is greater than the magnitude of the force the ball exerts on the Earth.</a:t>
            </a:r>
          </a:p>
        </p:txBody>
      </p:sp>
    </p:spTree>
    <p:extLst>
      <p:ext uri="{BB962C8B-B14F-4D97-AF65-F5344CB8AC3E}">
        <p14:creationId xmlns:p14="http://schemas.microsoft.com/office/powerpoint/2010/main" val="251352751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1152940"/>
          </a:xfrm>
          <a:prstGeom prst="rect">
            <a:avLst/>
          </a:prstGeom>
        </p:spPr>
      </p:pic>
      <p:sp>
        <p:nvSpPr>
          <p:cNvPr id="2" name="Title 1"/>
          <p:cNvSpPr>
            <a:spLocks noGrp="1"/>
          </p:cNvSpPr>
          <p:nvPr>
            <p:ph type="title"/>
          </p:nvPr>
        </p:nvSpPr>
        <p:spPr/>
        <p:txBody>
          <a:bodyPr/>
          <a:lstStyle/>
          <a:p>
            <a:r>
              <a:rPr lang="en-US" dirty="0"/>
              <a:t>Think – Pair – Share</a:t>
            </a:r>
          </a:p>
        </p:txBody>
      </p:sp>
      <p:sp>
        <p:nvSpPr>
          <p:cNvPr id="5" name="TPAnswers"/>
          <p:cNvSpPr txBox="1">
            <a:spLocks noChangeArrowheads="1"/>
          </p:cNvSpPr>
          <p:nvPr>
            <p:custDataLst>
              <p:tags r:id="rId1"/>
            </p:custDataLst>
          </p:nvPr>
        </p:nvSpPr>
        <p:spPr>
          <a:xfrm>
            <a:off x="457200" y="3013063"/>
            <a:ext cx="7940842" cy="3844938"/>
          </a:xfrm>
          <a:prstGeom prst="rect">
            <a:avLst/>
          </a:prstGeom>
          <a:noFill/>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Franklin Gothic Book"/>
                <a:ea typeface="+mn-ea"/>
                <a:cs typeface="Franklin Gothic Book"/>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Franklin Gothic Book"/>
                <a:ea typeface="+mn-ea"/>
                <a:cs typeface="Franklin Gothic Book"/>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Franklin Gothic Book"/>
                <a:ea typeface="+mn-ea"/>
                <a:cs typeface="Franklin Gothic Book"/>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Franklin Gothic Book"/>
                <a:ea typeface="+mn-ea"/>
                <a:cs typeface="Franklin Gothic Book"/>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Franklin Gothic Book"/>
                <a:ea typeface="+mn-ea"/>
                <a:cs typeface="Franklin Gothic Book"/>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609600" indent="-609600">
              <a:buClr>
                <a:schemeClr val="tx1"/>
              </a:buClr>
              <a:buFontTx/>
              <a:buAutoNum type="arabicPeriod"/>
            </a:pPr>
            <a:r>
              <a:rPr lang="en-US" altLang="en-US" sz="2200" dirty="0">
                <a:latin typeface="Times New Roman" panose="02020603050405020304" pitchFamily="18" charset="0"/>
                <a:cs typeface="Times New Roman" panose="02020603050405020304" pitchFamily="18" charset="0"/>
              </a:rPr>
              <a:t>four times as large as the gravitational force exerted by the planet on Moon 1.</a:t>
            </a:r>
          </a:p>
          <a:p>
            <a:pPr marL="609600" indent="-609600">
              <a:buClr>
                <a:schemeClr val="tx1"/>
              </a:buClr>
              <a:buFontTx/>
              <a:buAutoNum type="arabicPeriod"/>
            </a:pPr>
            <a:r>
              <a:rPr lang="en-US" altLang="en-US" sz="2200" dirty="0">
                <a:latin typeface="Times New Roman" panose="02020603050405020304" pitchFamily="18" charset="0"/>
                <a:cs typeface="Times New Roman" panose="02020603050405020304" pitchFamily="18" charset="0"/>
              </a:rPr>
              <a:t>twice as large as the gravitational force exerted by the planet on Moon 1.</a:t>
            </a:r>
          </a:p>
          <a:p>
            <a:pPr marL="609600" indent="-609600">
              <a:buClr>
                <a:schemeClr val="tx1"/>
              </a:buClr>
              <a:buFontTx/>
              <a:buAutoNum type="arabicPeriod"/>
            </a:pPr>
            <a:r>
              <a:rPr lang="en-US" altLang="en-US" sz="2200" dirty="0">
                <a:latin typeface="Times New Roman" panose="02020603050405020304" pitchFamily="18" charset="0"/>
                <a:cs typeface="Times New Roman" panose="02020603050405020304" pitchFamily="18" charset="0"/>
              </a:rPr>
              <a:t>the same as the gravitational force exerted by the planet on Moon 1.</a:t>
            </a:r>
          </a:p>
          <a:p>
            <a:pPr marL="609600" indent="-609600">
              <a:buClr>
                <a:schemeClr val="tx1"/>
              </a:buClr>
              <a:buFontTx/>
              <a:buAutoNum type="arabicPeriod"/>
            </a:pPr>
            <a:r>
              <a:rPr lang="en-US" altLang="en-US" sz="2200" dirty="0">
                <a:latin typeface="Times New Roman" panose="02020603050405020304" pitchFamily="18" charset="0"/>
                <a:cs typeface="Times New Roman" panose="02020603050405020304" pitchFamily="18" charset="0"/>
              </a:rPr>
              <a:t>half as large as the gravitational force exerted by the planet on Moon 1.</a:t>
            </a:r>
          </a:p>
          <a:p>
            <a:pPr marL="609600" indent="-609600">
              <a:buClr>
                <a:schemeClr val="tx1"/>
              </a:buClr>
              <a:buFontTx/>
              <a:buAutoNum type="arabicPeriod"/>
            </a:pPr>
            <a:r>
              <a:rPr lang="en-US" altLang="en-US" sz="2200" dirty="0">
                <a:latin typeface="Times New Roman" panose="02020603050405020304" pitchFamily="18" charset="0"/>
                <a:cs typeface="Times New Roman" panose="02020603050405020304" pitchFamily="18" charset="0"/>
              </a:rPr>
              <a:t>one-fourth as large as the gravitational force exerted by the planet on Moon 1.</a:t>
            </a:r>
          </a:p>
        </p:txBody>
      </p:sp>
      <p:sp>
        <p:nvSpPr>
          <p:cNvPr id="4" name="Rectangle 3"/>
          <p:cNvSpPr/>
          <p:nvPr/>
        </p:nvSpPr>
        <p:spPr>
          <a:xfrm>
            <a:off x="457200" y="1371600"/>
            <a:ext cx="7940842" cy="1569660"/>
          </a:xfrm>
          <a:prstGeom prst="rect">
            <a:avLst/>
          </a:prstGeom>
        </p:spPr>
        <p:txBody>
          <a:bodyPr wrap="square">
            <a:spAutoFit/>
          </a:bodyPr>
          <a:lstStyle/>
          <a:p>
            <a:r>
              <a:rPr lang="en-US" altLang="en-US" sz="2400" dirty="0">
                <a:latin typeface="Times New Roman" panose="02020603050405020304" pitchFamily="18" charset="0"/>
                <a:cs typeface="Times New Roman" panose="02020603050405020304" pitchFamily="18" charset="0"/>
              </a:rPr>
              <a:t>A planet has two identical moons with identical mass. Moon 1 is in a circular orbit of radius </a:t>
            </a:r>
            <a:r>
              <a:rPr lang="en-US" altLang="en-US" sz="2400" i="1" dirty="0">
                <a:latin typeface="Times New Roman" panose="02020603050405020304" pitchFamily="18" charset="0"/>
                <a:cs typeface="Times New Roman" panose="02020603050405020304" pitchFamily="18" charset="0"/>
              </a:rPr>
              <a:t>r</a:t>
            </a:r>
            <a:r>
              <a:rPr lang="en-US" altLang="en-US" sz="2400" dirty="0">
                <a:latin typeface="Times New Roman" panose="02020603050405020304" pitchFamily="18" charset="0"/>
                <a:cs typeface="Times New Roman" panose="02020603050405020304" pitchFamily="18" charset="0"/>
              </a:rPr>
              <a:t>. Moon 2 is in a circular orbit of radius </a:t>
            </a:r>
            <a:r>
              <a:rPr lang="en-US" altLang="en-US" sz="2400" dirty="0" err="1">
                <a:latin typeface="Times New Roman" panose="02020603050405020304" pitchFamily="18" charset="0"/>
                <a:cs typeface="Times New Roman" panose="02020603050405020304" pitchFamily="18" charset="0"/>
              </a:rPr>
              <a:t>2</a:t>
            </a:r>
            <a:r>
              <a:rPr lang="en-US" altLang="en-US" sz="2400" i="1" dirty="0" err="1">
                <a:latin typeface="Times New Roman" panose="02020603050405020304" pitchFamily="18" charset="0"/>
                <a:cs typeface="Times New Roman" panose="02020603050405020304" pitchFamily="18" charset="0"/>
              </a:rPr>
              <a:t>r</a:t>
            </a:r>
            <a:r>
              <a:rPr lang="en-US" altLang="en-US" sz="2400" dirty="0">
                <a:latin typeface="Times New Roman" panose="02020603050405020304" pitchFamily="18" charset="0"/>
                <a:cs typeface="Times New Roman" panose="02020603050405020304" pitchFamily="18" charset="0"/>
              </a:rPr>
              <a:t>. The magnitude of the gravitational force exerted by the planet on Moon 2 is</a:t>
            </a:r>
          </a:p>
        </p:txBody>
      </p:sp>
    </p:spTree>
    <p:extLst>
      <p:ext uri="{BB962C8B-B14F-4D97-AF65-F5344CB8AC3E}">
        <p14:creationId xmlns:p14="http://schemas.microsoft.com/office/powerpoint/2010/main" val="272754709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©Cengage</a:t>
            </a:r>
            <a:endParaRPr lang="en-US" dirty="0"/>
          </a:p>
        </p:txBody>
      </p:sp>
      <p:sp>
        <p:nvSpPr>
          <p:cNvPr id="2" name="Title 1"/>
          <p:cNvSpPr>
            <a:spLocks noGrp="1"/>
          </p:cNvSpPr>
          <p:nvPr>
            <p:ph type="title"/>
          </p:nvPr>
        </p:nvSpPr>
        <p:spPr/>
        <p:txBody>
          <a:bodyPr>
            <a:normAutofit fontScale="90000"/>
          </a:bodyPr>
          <a:lstStyle/>
          <a:p>
            <a:r>
              <a:rPr lang="en-US" dirty="0"/>
              <a:t>Measurement of the </a:t>
            </a:r>
            <a:br>
              <a:rPr lang="en-US" dirty="0"/>
            </a:br>
            <a:r>
              <a:rPr lang="en-US" dirty="0"/>
              <a:t>Gravitational Constant</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12968" y="1333866"/>
            <a:ext cx="4718064" cy="5205046"/>
          </a:xfrm>
          <a:prstGeom prst="rect">
            <a:avLst/>
          </a:prstGeom>
        </p:spPr>
      </p:pic>
    </p:spTree>
    <p:extLst>
      <p:ext uri="{BB962C8B-B14F-4D97-AF65-F5344CB8AC3E}">
        <p14:creationId xmlns:p14="http://schemas.microsoft.com/office/powerpoint/2010/main" val="419594889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©Cengage</a:t>
            </a:r>
            <a:endParaRPr lang="en-US" dirty="0"/>
          </a:p>
        </p:txBody>
      </p:sp>
      <p:sp>
        <p:nvSpPr>
          <p:cNvPr id="2" name="Title 1"/>
          <p:cNvSpPr>
            <a:spLocks noGrp="1"/>
          </p:cNvSpPr>
          <p:nvPr>
            <p:ph type="title"/>
          </p:nvPr>
        </p:nvSpPr>
        <p:spPr/>
        <p:txBody>
          <a:bodyPr>
            <a:normAutofit fontScale="90000"/>
          </a:bodyPr>
          <a:lstStyle/>
          <a:p>
            <a:r>
              <a:rPr lang="en-US" dirty="0"/>
              <a:t>Gravitational Potential Energy Revisited</a:t>
            </a:r>
          </a:p>
        </p:txBody>
      </p:sp>
      <p:graphicFrame>
        <p:nvGraphicFramePr>
          <p:cNvPr id="5" name="Object 4"/>
          <p:cNvGraphicFramePr>
            <a:graphicFrameLocks noChangeAspect="1"/>
          </p:cNvGraphicFramePr>
          <p:nvPr>
            <p:extLst>
              <p:ext uri="{D42A27DB-BD31-4B8C-83A1-F6EECF244321}">
                <p14:modId xmlns:p14="http://schemas.microsoft.com/office/powerpoint/2010/main" val="3061465436"/>
              </p:ext>
            </p:extLst>
          </p:nvPr>
        </p:nvGraphicFramePr>
        <p:xfrm>
          <a:off x="2419349" y="1371600"/>
          <a:ext cx="4305300" cy="1068387"/>
        </p:xfrm>
        <a:graphic>
          <a:graphicData uri="http://schemas.openxmlformats.org/presentationml/2006/ole">
            <mc:AlternateContent xmlns:mc="http://schemas.openxmlformats.org/markup-compatibility/2006">
              <mc:Choice xmlns:v="urn:schemas-microsoft-com:vml" Requires="v">
                <p:oleObj spid="_x0000_s25713" name="Equation" r:id="rId4" imgW="1371600" imgH="342720" progId="Equation.DSMT4">
                  <p:embed/>
                </p:oleObj>
              </mc:Choice>
              <mc:Fallback>
                <p:oleObj name="Equation" r:id="rId4" imgW="1371600" imgH="342720" progId="Equation.DSMT4">
                  <p:embed/>
                  <p:pic>
                    <p:nvPicPr>
                      <p:cNvPr id="0" name=""/>
                      <p:cNvPicPr>
                        <a:picLocks noChangeAspect="1" noChangeArrowheads="1"/>
                      </p:cNvPicPr>
                      <p:nvPr/>
                    </p:nvPicPr>
                    <p:blipFill>
                      <a:blip r:embed="rId5"/>
                      <a:srcRect/>
                      <a:stretch>
                        <a:fillRect/>
                      </a:stretch>
                    </p:blipFill>
                    <p:spPr bwMode="auto">
                      <a:xfrm>
                        <a:off x="2419349" y="1371600"/>
                        <a:ext cx="4305300" cy="1068387"/>
                      </a:xfrm>
                      <a:prstGeom prst="rect">
                        <a:avLst/>
                      </a:prstGeom>
                      <a:noFill/>
                    </p:spPr>
                  </p:pic>
                </p:oleObj>
              </mc:Fallback>
            </mc:AlternateContent>
          </a:graphicData>
        </a:graphic>
      </p:graphicFrame>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790855" y="2602523"/>
            <a:ext cx="5562288" cy="4255477"/>
          </a:xfrm>
          <a:prstGeom prst="rect">
            <a:avLst/>
          </a:prstGeom>
        </p:spPr>
      </p:pic>
    </p:spTree>
    <p:extLst>
      <p:ext uri="{BB962C8B-B14F-4D97-AF65-F5344CB8AC3E}">
        <p14:creationId xmlns:p14="http://schemas.microsoft.com/office/powerpoint/2010/main" val="22861307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1899137"/>
            <a:ext cx="3279243" cy="4554416"/>
          </a:xfrm>
          <a:prstGeom prst="rect">
            <a:avLst/>
          </a:prstGeom>
        </p:spPr>
      </p:pic>
      <p:sp>
        <p:nvSpPr>
          <p:cNvPr id="2" name="Title 1"/>
          <p:cNvSpPr>
            <a:spLocks noGrp="1"/>
          </p:cNvSpPr>
          <p:nvPr>
            <p:ph type="title"/>
          </p:nvPr>
        </p:nvSpPr>
        <p:spPr/>
        <p:txBody>
          <a:bodyPr>
            <a:normAutofit fontScale="90000"/>
          </a:bodyPr>
          <a:lstStyle/>
          <a:p>
            <a:r>
              <a:rPr lang="en-US" dirty="0"/>
              <a:t>Gravitational Potential Energy Revisited</a:t>
            </a:r>
          </a:p>
        </p:txBody>
      </p:sp>
      <p:graphicFrame>
        <p:nvGraphicFramePr>
          <p:cNvPr id="4" name="Object 3"/>
          <p:cNvGraphicFramePr>
            <a:graphicFrameLocks noChangeAspect="1"/>
          </p:cNvGraphicFramePr>
          <p:nvPr>
            <p:extLst>
              <p:ext uri="{D42A27DB-BD31-4B8C-83A1-F6EECF244321}">
                <p14:modId xmlns:p14="http://schemas.microsoft.com/office/powerpoint/2010/main" val="229638163"/>
              </p:ext>
            </p:extLst>
          </p:nvPr>
        </p:nvGraphicFramePr>
        <p:xfrm>
          <a:off x="5846699" y="1371600"/>
          <a:ext cx="2133308" cy="879728"/>
        </p:xfrm>
        <a:graphic>
          <a:graphicData uri="http://schemas.openxmlformats.org/presentationml/2006/ole">
            <mc:AlternateContent xmlns:mc="http://schemas.openxmlformats.org/markup-compatibility/2006">
              <mc:Choice xmlns:v="urn:schemas-microsoft-com:vml" Requires="v">
                <p:oleObj spid="_x0000_s26950" name="Equation" r:id="rId5" imgW="825480" imgH="342720" progId="Equation.DSMT4">
                  <p:embed/>
                </p:oleObj>
              </mc:Choice>
              <mc:Fallback>
                <p:oleObj name="Equation" r:id="rId5" imgW="825480" imgH="342720" progId="Equation.DSMT4">
                  <p:embed/>
                  <p:pic>
                    <p:nvPicPr>
                      <p:cNvPr id="0" name=""/>
                      <p:cNvPicPr>
                        <a:picLocks noChangeAspect="1" noChangeArrowheads="1"/>
                      </p:cNvPicPr>
                      <p:nvPr/>
                    </p:nvPicPr>
                    <p:blipFill>
                      <a:blip r:embed="rId6"/>
                      <a:srcRect/>
                      <a:stretch>
                        <a:fillRect/>
                      </a:stretch>
                    </p:blipFill>
                    <p:spPr bwMode="auto">
                      <a:xfrm>
                        <a:off x="5846699" y="1371600"/>
                        <a:ext cx="2133308" cy="879728"/>
                      </a:xfrm>
                      <a:prstGeom prst="rect">
                        <a:avLst/>
                      </a:prstGeom>
                      <a:noFill/>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585862687"/>
              </p:ext>
            </p:extLst>
          </p:nvPr>
        </p:nvGraphicFramePr>
        <p:xfrm>
          <a:off x="3484230" y="2633807"/>
          <a:ext cx="5202570" cy="2194263"/>
        </p:xfrm>
        <a:graphic>
          <a:graphicData uri="http://schemas.openxmlformats.org/presentationml/2006/ole">
            <mc:AlternateContent xmlns:mc="http://schemas.openxmlformats.org/markup-compatibility/2006">
              <mc:Choice xmlns:v="urn:schemas-microsoft-com:vml" Requires="v">
                <p:oleObj spid="_x0000_s26951" name="Equation" r:id="rId7" imgW="1942920" imgH="825480" progId="Equation.DSMT4">
                  <p:embed/>
                </p:oleObj>
              </mc:Choice>
              <mc:Fallback>
                <p:oleObj name="Equation" r:id="rId7" imgW="1942920" imgH="825480" progId="Equation.DSMT4">
                  <p:embed/>
                  <p:pic>
                    <p:nvPicPr>
                      <p:cNvPr id="0" name=""/>
                      <p:cNvPicPr>
                        <a:picLocks noChangeAspect="1" noChangeArrowheads="1"/>
                      </p:cNvPicPr>
                      <p:nvPr/>
                    </p:nvPicPr>
                    <p:blipFill>
                      <a:blip r:embed="rId8"/>
                      <a:srcRect/>
                      <a:stretch>
                        <a:fillRect/>
                      </a:stretch>
                    </p:blipFill>
                    <p:spPr bwMode="auto">
                      <a:xfrm>
                        <a:off x="3484230" y="2633807"/>
                        <a:ext cx="5202570" cy="2194263"/>
                      </a:xfrm>
                      <a:prstGeom prst="rect">
                        <a:avLst/>
                      </a:prstGeom>
                      <a:noFill/>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3366378371"/>
              </p:ext>
            </p:extLst>
          </p:nvPr>
        </p:nvGraphicFramePr>
        <p:xfrm>
          <a:off x="5139906" y="5210549"/>
          <a:ext cx="3546894" cy="1060228"/>
        </p:xfrm>
        <a:graphic>
          <a:graphicData uri="http://schemas.openxmlformats.org/presentationml/2006/ole">
            <mc:AlternateContent xmlns:mc="http://schemas.openxmlformats.org/markup-compatibility/2006">
              <mc:Choice xmlns:v="urn:schemas-microsoft-com:vml" Requires="v">
                <p:oleObj spid="_x0000_s26952" name="Equation" r:id="rId9" imgW="1307880" imgH="393480" progId="Equation.DSMT4">
                  <p:embed/>
                </p:oleObj>
              </mc:Choice>
              <mc:Fallback>
                <p:oleObj name="Equation" r:id="rId9" imgW="1307880" imgH="393480" progId="Equation.DSMT4">
                  <p:embed/>
                  <p:pic>
                    <p:nvPicPr>
                      <p:cNvPr id="0" name=""/>
                      <p:cNvPicPr>
                        <a:picLocks noChangeAspect="1" noChangeArrowheads="1"/>
                      </p:cNvPicPr>
                      <p:nvPr/>
                    </p:nvPicPr>
                    <p:blipFill>
                      <a:blip r:embed="rId10"/>
                      <a:srcRect/>
                      <a:stretch>
                        <a:fillRect/>
                      </a:stretch>
                    </p:blipFill>
                    <p:spPr bwMode="auto">
                      <a:xfrm>
                        <a:off x="5139906" y="5210549"/>
                        <a:ext cx="3546894" cy="1060228"/>
                      </a:xfrm>
                      <a:prstGeom prst="rect">
                        <a:avLst/>
                      </a:prstGeom>
                      <a:noFill/>
                    </p:spPr>
                  </p:pic>
                </p:oleObj>
              </mc:Fallback>
            </mc:AlternateContent>
          </a:graphicData>
        </a:graphic>
      </p:graphicFrame>
    </p:spTree>
    <p:extLst>
      <p:ext uri="{BB962C8B-B14F-4D97-AF65-F5344CB8AC3E}">
        <p14:creationId xmlns:p14="http://schemas.microsoft.com/office/powerpoint/2010/main" val="173138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1899137"/>
            <a:ext cx="3279243" cy="4554416"/>
          </a:xfrm>
          <a:prstGeom prst="rect">
            <a:avLst/>
          </a:prstGeom>
        </p:spPr>
      </p:pic>
      <p:sp>
        <p:nvSpPr>
          <p:cNvPr id="2" name="Title 1"/>
          <p:cNvSpPr>
            <a:spLocks noGrp="1"/>
          </p:cNvSpPr>
          <p:nvPr>
            <p:ph type="title"/>
          </p:nvPr>
        </p:nvSpPr>
        <p:spPr/>
        <p:txBody>
          <a:bodyPr>
            <a:normAutofit fontScale="90000"/>
          </a:bodyPr>
          <a:lstStyle/>
          <a:p>
            <a:r>
              <a:rPr lang="en-US" dirty="0"/>
              <a:t>Gravitational Potential Energy Revisited</a:t>
            </a:r>
          </a:p>
        </p:txBody>
      </p:sp>
      <p:graphicFrame>
        <p:nvGraphicFramePr>
          <p:cNvPr id="7" name="Object 6"/>
          <p:cNvGraphicFramePr>
            <a:graphicFrameLocks noChangeAspect="1"/>
          </p:cNvGraphicFramePr>
          <p:nvPr>
            <p:extLst>
              <p:ext uri="{D42A27DB-BD31-4B8C-83A1-F6EECF244321}">
                <p14:modId xmlns:p14="http://schemas.microsoft.com/office/powerpoint/2010/main" val="3030704238"/>
              </p:ext>
            </p:extLst>
          </p:nvPr>
        </p:nvGraphicFramePr>
        <p:xfrm>
          <a:off x="4471591" y="1371600"/>
          <a:ext cx="3972499" cy="1187449"/>
        </p:xfrm>
        <a:graphic>
          <a:graphicData uri="http://schemas.openxmlformats.org/presentationml/2006/ole">
            <mc:AlternateContent xmlns:mc="http://schemas.openxmlformats.org/markup-compatibility/2006">
              <mc:Choice xmlns:v="urn:schemas-microsoft-com:vml" Requires="v">
                <p:oleObj spid="_x0000_s28108" name="Equation" r:id="rId5" imgW="1307880" imgH="393480" progId="Equation.DSMT4">
                  <p:embed/>
                </p:oleObj>
              </mc:Choice>
              <mc:Fallback>
                <p:oleObj name="Equation" r:id="rId5" imgW="1307880" imgH="393480" progId="Equation.DSMT4">
                  <p:embed/>
                  <p:pic>
                    <p:nvPicPr>
                      <p:cNvPr id="0" name=""/>
                      <p:cNvPicPr>
                        <a:picLocks noChangeAspect="1" noChangeArrowheads="1"/>
                      </p:cNvPicPr>
                      <p:nvPr/>
                    </p:nvPicPr>
                    <p:blipFill>
                      <a:blip r:embed="rId6"/>
                      <a:srcRect/>
                      <a:stretch>
                        <a:fillRect/>
                      </a:stretch>
                    </p:blipFill>
                    <p:spPr bwMode="auto">
                      <a:xfrm>
                        <a:off x="4471591" y="1371600"/>
                        <a:ext cx="3972499" cy="1187449"/>
                      </a:xfrm>
                      <a:prstGeom prst="rect">
                        <a:avLst/>
                      </a:prstGeom>
                      <a:noFill/>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1001616933"/>
              </p:ext>
            </p:extLst>
          </p:nvPr>
        </p:nvGraphicFramePr>
        <p:xfrm>
          <a:off x="4902884" y="2690006"/>
          <a:ext cx="3109912" cy="1227138"/>
        </p:xfrm>
        <a:graphic>
          <a:graphicData uri="http://schemas.openxmlformats.org/presentationml/2006/ole">
            <mc:AlternateContent xmlns:mc="http://schemas.openxmlformats.org/markup-compatibility/2006">
              <mc:Choice xmlns:v="urn:schemas-microsoft-com:vml" Requires="v">
                <p:oleObj spid="_x0000_s28109" name="Equation" r:id="rId7" imgW="990360" imgH="393480" progId="Equation.DSMT4">
                  <p:embed/>
                </p:oleObj>
              </mc:Choice>
              <mc:Fallback>
                <p:oleObj name="Equation" r:id="rId7" imgW="990360" imgH="393480" progId="Equation.DSMT4">
                  <p:embed/>
                  <p:pic>
                    <p:nvPicPr>
                      <p:cNvPr id="0" name=""/>
                      <p:cNvPicPr>
                        <a:picLocks noChangeAspect="1" noChangeArrowheads="1"/>
                      </p:cNvPicPr>
                      <p:nvPr/>
                    </p:nvPicPr>
                    <p:blipFill>
                      <a:blip r:embed="rId8"/>
                      <a:srcRect/>
                      <a:stretch>
                        <a:fillRect/>
                      </a:stretch>
                    </p:blipFill>
                    <p:spPr bwMode="auto">
                      <a:xfrm>
                        <a:off x="4902884" y="2690006"/>
                        <a:ext cx="3109912" cy="1227138"/>
                      </a:xfrm>
                      <a:prstGeom prst="rect">
                        <a:avLst/>
                      </a:prstGeom>
                      <a:noFill/>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2664517872"/>
              </p:ext>
            </p:extLst>
          </p:nvPr>
        </p:nvGraphicFramePr>
        <p:xfrm>
          <a:off x="4876797" y="4048101"/>
          <a:ext cx="3667125" cy="1187450"/>
        </p:xfrm>
        <a:graphic>
          <a:graphicData uri="http://schemas.openxmlformats.org/presentationml/2006/ole">
            <mc:AlternateContent xmlns:mc="http://schemas.openxmlformats.org/markup-compatibility/2006">
              <mc:Choice xmlns:v="urn:schemas-microsoft-com:vml" Requires="v">
                <p:oleObj spid="_x0000_s28110" name="Equation" r:id="rId9" imgW="1168200" imgH="380880" progId="Equation.DSMT4">
                  <p:embed/>
                </p:oleObj>
              </mc:Choice>
              <mc:Fallback>
                <p:oleObj name="Equation" r:id="rId9" imgW="1168200" imgH="380880" progId="Equation.DSMT4">
                  <p:embed/>
                  <p:pic>
                    <p:nvPicPr>
                      <p:cNvPr id="0" name=""/>
                      <p:cNvPicPr>
                        <a:picLocks noChangeAspect="1" noChangeArrowheads="1"/>
                      </p:cNvPicPr>
                      <p:nvPr/>
                    </p:nvPicPr>
                    <p:blipFill>
                      <a:blip r:embed="rId10"/>
                      <a:srcRect/>
                      <a:stretch>
                        <a:fillRect/>
                      </a:stretch>
                    </p:blipFill>
                    <p:spPr bwMode="auto">
                      <a:xfrm>
                        <a:off x="4876797" y="4048101"/>
                        <a:ext cx="3667125" cy="1187450"/>
                      </a:xfrm>
                      <a:prstGeom prst="rect">
                        <a:avLst/>
                      </a:prstGeom>
                      <a:noFill/>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2256593667"/>
              </p:ext>
            </p:extLst>
          </p:nvPr>
        </p:nvGraphicFramePr>
        <p:xfrm>
          <a:off x="3594497" y="5495864"/>
          <a:ext cx="1754188" cy="1187450"/>
        </p:xfrm>
        <a:graphic>
          <a:graphicData uri="http://schemas.openxmlformats.org/presentationml/2006/ole">
            <mc:AlternateContent xmlns:mc="http://schemas.openxmlformats.org/markup-compatibility/2006">
              <mc:Choice xmlns:v="urn:schemas-microsoft-com:vml" Requires="v">
                <p:oleObj spid="_x0000_s28111" name="Equation" r:id="rId11" imgW="558720" imgH="380880" progId="Equation.DSMT4">
                  <p:embed/>
                </p:oleObj>
              </mc:Choice>
              <mc:Fallback>
                <p:oleObj name="Equation" r:id="rId11" imgW="558720" imgH="380880" progId="Equation.DSMT4">
                  <p:embed/>
                  <p:pic>
                    <p:nvPicPr>
                      <p:cNvPr id="0" name=""/>
                      <p:cNvPicPr>
                        <a:picLocks noChangeAspect="1" noChangeArrowheads="1"/>
                      </p:cNvPicPr>
                      <p:nvPr/>
                    </p:nvPicPr>
                    <p:blipFill>
                      <a:blip r:embed="rId12"/>
                      <a:srcRect/>
                      <a:stretch>
                        <a:fillRect/>
                      </a:stretch>
                    </p:blipFill>
                    <p:spPr bwMode="auto">
                      <a:xfrm>
                        <a:off x="3594497" y="5495864"/>
                        <a:ext cx="1754188" cy="1187450"/>
                      </a:xfrm>
                      <a:prstGeom prst="rect">
                        <a:avLst/>
                      </a:prstGeom>
                      <a:noFill/>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3488006201"/>
              </p:ext>
            </p:extLst>
          </p:nvPr>
        </p:nvGraphicFramePr>
        <p:xfrm>
          <a:off x="5423234" y="5788053"/>
          <a:ext cx="3387725" cy="593725"/>
        </p:xfrm>
        <a:graphic>
          <a:graphicData uri="http://schemas.openxmlformats.org/presentationml/2006/ole">
            <mc:AlternateContent xmlns:mc="http://schemas.openxmlformats.org/markup-compatibility/2006">
              <mc:Choice xmlns:v="urn:schemas-microsoft-com:vml" Requires="v">
                <p:oleObj spid="_x0000_s28112" name="Equation" r:id="rId13" imgW="1079280" imgH="190440" progId="Equation.DSMT4">
                  <p:embed/>
                </p:oleObj>
              </mc:Choice>
              <mc:Fallback>
                <p:oleObj name="Equation" r:id="rId13" imgW="1079280" imgH="190440" progId="Equation.DSMT4">
                  <p:embed/>
                  <p:pic>
                    <p:nvPicPr>
                      <p:cNvPr id="0" name=""/>
                      <p:cNvPicPr>
                        <a:picLocks noChangeAspect="1" noChangeArrowheads="1"/>
                      </p:cNvPicPr>
                      <p:nvPr/>
                    </p:nvPicPr>
                    <p:blipFill>
                      <a:blip r:embed="rId14"/>
                      <a:srcRect/>
                      <a:stretch>
                        <a:fillRect/>
                      </a:stretch>
                    </p:blipFill>
                    <p:spPr bwMode="auto">
                      <a:xfrm>
                        <a:off x="5423234" y="5788053"/>
                        <a:ext cx="3387725" cy="593725"/>
                      </a:xfrm>
                      <a:prstGeom prst="rect">
                        <a:avLst/>
                      </a:prstGeom>
                      <a:noFill/>
                    </p:spPr>
                  </p:pic>
                </p:oleObj>
              </mc:Fallback>
            </mc:AlternateContent>
          </a:graphicData>
        </a:graphic>
      </p:graphicFrame>
    </p:spTree>
    <p:extLst>
      <p:ext uri="{BB962C8B-B14F-4D97-AF65-F5344CB8AC3E}">
        <p14:creationId xmlns:p14="http://schemas.microsoft.com/office/powerpoint/2010/main" val="440778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Escape Speed</a:t>
            </a:r>
          </a:p>
        </p:txBody>
      </p:sp>
      <p:sp>
        <p:nvSpPr>
          <p:cNvPr id="3" name="Footer Placeholder 2"/>
          <p:cNvSpPr>
            <a:spLocks noGrp="1"/>
          </p:cNvSpPr>
          <p:nvPr>
            <p:ph type="ftr" sz="quarter" idx="11"/>
          </p:nvPr>
        </p:nvSpPr>
        <p:spPr/>
        <p:txBody>
          <a:bodyPr/>
          <a:lstStyle/>
          <a:p>
            <a:r>
              <a:rPr lang="en-US"/>
              <a:t>©Cengage</a:t>
            </a:r>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4074291874"/>
              </p:ext>
            </p:extLst>
          </p:nvPr>
        </p:nvGraphicFramePr>
        <p:xfrm>
          <a:off x="2200275" y="1600200"/>
          <a:ext cx="4743450" cy="1187450"/>
        </p:xfrm>
        <a:graphic>
          <a:graphicData uri="http://schemas.openxmlformats.org/presentationml/2006/ole">
            <mc:AlternateContent xmlns:mc="http://schemas.openxmlformats.org/markup-compatibility/2006">
              <mc:Choice xmlns:v="urn:schemas-microsoft-com:vml" Requires="v">
                <p:oleObj spid="_x0000_s30020" name="Equation" r:id="rId4" imgW="1511280" imgH="380880" progId="Equation.DSMT4">
                  <p:embed/>
                </p:oleObj>
              </mc:Choice>
              <mc:Fallback>
                <p:oleObj name="Equation" r:id="rId4" imgW="1511280" imgH="380880" progId="Equation.DSMT4">
                  <p:embed/>
                  <p:pic>
                    <p:nvPicPr>
                      <p:cNvPr id="0" name=""/>
                      <p:cNvPicPr>
                        <a:picLocks noChangeAspect="1" noChangeArrowheads="1"/>
                      </p:cNvPicPr>
                      <p:nvPr/>
                    </p:nvPicPr>
                    <p:blipFill>
                      <a:blip r:embed="rId5"/>
                      <a:srcRect/>
                      <a:stretch>
                        <a:fillRect/>
                      </a:stretch>
                    </p:blipFill>
                    <p:spPr bwMode="auto">
                      <a:xfrm>
                        <a:off x="2200275" y="1600200"/>
                        <a:ext cx="4743450" cy="1187450"/>
                      </a:xfrm>
                      <a:prstGeom prst="rect">
                        <a:avLst/>
                      </a:prstGeom>
                      <a:noFill/>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2073006451"/>
              </p:ext>
            </p:extLst>
          </p:nvPr>
        </p:nvGraphicFramePr>
        <p:xfrm>
          <a:off x="2797966" y="3242559"/>
          <a:ext cx="3546475" cy="1187450"/>
        </p:xfrm>
        <a:graphic>
          <a:graphicData uri="http://schemas.openxmlformats.org/presentationml/2006/ole">
            <mc:AlternateContent xmlns:mc="http://schemas.openxmlformats.org/markup-compatibility/2006">
              <mc:Choice xmlns:v="urn:schemas-microsoft-com:vml" Requires="v">
                <p:oleObj spid="_x0000_s30021" name="Equation" r:id="rId6" imgW="1130040" imgH="380880" progId="Equation.DSMT4">
                  <p:embed/>
                </p:oleObj>
              </mc:Choice>
              <mc:Fallback>
                <p:oleObj name="Equation" r:id="rId6" imgW="1130040" imgH="380880" progId="Equation.DSMT4">
                  <p:embed/>
                  <p:pic>
                    <p:nvPicPr>
                      <p:cNvPr id="0" name=""/>
                      <p:cNvPicPr>
                        <a:picLocks noChangeAspect="1" noChangeArrowheads="1"/>
                      </p:cNvPicPr>
                      <p:nvPr/>
                    </p:nvPicPr>
                    <p:blipFill>
                      <a:blip r:embed="rId7"/>
                      <a:srcRect/>
                      <a:stretch>
                        <a:fillRect/>
                      </a:stretch>
                    </p:blipFill>
                    <p:spPr bwMode="auto">
                      <a:xfrm>
                        <a:off x="2797966" y="3242559"/>
                        <a:ext cx="3546475" cy="1187450"/>
                      </a:xfrm>
                      <a:prstGeom prst="rect">
                        <a:avLst/>
                      </a:prstGeom>
                      <a:noFill/>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617685703"/>
              </p:ext>
            </p:extLst>
          </p:nvPr>
        </p:nvGraphicFramePr>
        <p:xfrm>
          <a:off x="3176586" y="4739923"/>
          <a:ext cx="2789237" cy="1306513"/>
        </p:xfrm>
        <a:graphic>
          <a:graphicData uri="http://schemas.openxmlformats.org/presentationml/2006/ole">
            <mc:AlternateContent xmlns:mc="http://schemas.openxmlformats.org/markup-compatibility/2006">
              <mc:Choice xmlns:v="urn:schemas-microsoft-com:vml" Requires="v">
                <p:oleObj spid="_x0000_s30022" name="Equation" r:id="rId8" imgW="888840" imgH="419040" progId="Equation.DSMT4">
                  <p:embed/>
                </p:oleObj>
              </mc:Choice>
              <mc:Fallback>
                <p:oleObj name="Equation" r:id="rId8" imgW="888840" imgH="419040" progId="Equation.DSMT4">
                  <p:embed/>
                  <p:pic>
                    <p:nvPicPr>
                      <p:cNvPr id="0" name=""/>
                      <p:cNvPicPr>
                        <a:picLocks noChangeAspect="1" noChangeArrowheads="1"/>
                      </p:cNvPicPr>
                      <p:nvPr/>
                    </p:nvPicPr>
                    <p:blipFill>
                      <a:blip r:embed="rId9"/>
                      <a:srcRect/>
                      <a:stretch>
                        <a:fillRect/>
                      </a:stretch>
                    </p:blipFill>
                    <p:spPr bwMode="auto">
                      <a:xfrm>
                        <a:off x="3176586" y="4739923"/>
                        <a:ext cx="2789237" cy="1306513"/>
                      </a:xfrm>
                      <a:prstGeom prst="rect">
                        <a:avLst/>
                      </a:prstGeom>
                      <a:noFill/>
                    </p:spPr>
                  </p:pic>
                </p:oleObj>
              </mc:Fallback>
            </mc:AlternateContent>
          </a:graphicData>
        </a:graphic>
      </p:graphicFrame>
    </p:spTree>
    <p:extLst>
      <p:ext uri="{BB962C8B-B14F-4D97-AF65-F5344CB8AC3E}">
        <p14:creationId xmlns:p14="http://schemas.microsoft.com/office/powerpoint/2010/main" val="1101684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Escape Speed</a:t>
            </a:r>
          </a:p>
        </p:txBody>
      </p:sp>
      <p:sp>
        <p:nvSpPr>
          <p:cNvPr id="3" name="Footer Placeholder 2"/>
          <p:cNvSpPr>
            <a:spLocks noGrp="1"/>
          </p:cNvSpPr>
          <p:nvPr>
            <p:ph type="ftr" sz="quarter" idx="11"/>
          </p:nvPr>
        </p:nvSpPr>
        <p:spPr/>
        <p:txBody>
          <a:bodyPr/>
          <a:lstStyle/>
          <a:p>
            <a:r>
              <a:rPr lang="en-US"/>
              <a:t>©Cengage</a:t>
            </a:r>
            <a:endParaRPr lang="en-US" dirty="0"/>
          </a:p>
        </p:txBody>
      </p:sp>
      <p:pic>
        <p:nvPicPr>
          <p:cNvPr id="4" name="Picture 3"/>
          <p:cNvPicPr>
            <a:picLocks noChangeAspect="1"/>
          </p:cNvPicPr>
          <p:nvPr/>
        </p:nvPicPr>
        <p:blipFill>
          <a:blip r:embed="rId3"/>
          <a:stretch>
            <a:fillRect/>
          </a:stretch>
        </p:blipFill>
        <p:spPr>
          <a:xfrm>
            <a:off x="2926686" y="1393017"/>
            <a:ext cx="3290628" cy="5122639"/>
          </a:xfrm>
          <a:prstGeom prst="rect">
            <a:avLst/>
          </a:prstGeom>
        </p:spPr>
      </p:pic>
    </p:spTree>
    <p:extLst>
      <p:ext uri="{BB962C8B-B14F-4D97-AF65-F5344CB8AC3E}">
        <p14:creationId xmlns:p14="http://schemas.microsoft.com/office/powerpoint/2010/main" val="161134372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Kepler’s Laws</a:t>
            </a:r>
          </a:p>
        </p:txBody>
      </p:sp>
      <p:sp>
        <p:nvSpPr>
          <p:cNvPr id="3" name="Footer Placeholder 2"/>
          <p:cNvSpPr>
            <a:spLocks noGrp="1"/>
          </p:cNvSpPr>
          <p:nvPr>
            <p:ph type="ftr" sz="quarter" idx="11"/>
          </p:nvPr>
        </p:nvSpPr>
        <p:spPr/>
        <p:txBody>
          <a:bodyPr/>
          <a:lstStyle/>
          <a:p>
            <a:r>
              <a:rPr lang="en-US"/>
              <a:t>©Cengage</a:t>
            </a:r>
            <a:endParaRPr lang="en-US" dirty="0"/>
          </a:p>
        </p:txBody>
      </p:sp>
      <p:pic>
        <p:nvPicPr>
          <p:cNvPr id="43012" name="Picture 4" descr="File:Heliocentric solar system.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8685" y="2031390"/>
            <a:ext cx="7246629" cy="24351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766412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Kepler’s Laws</a:t>
            </a:r>
          </a:p>
        </p:txBody>
      </p:sp>
      <p:sp>
        <p:nvSpPr>
          <p:cNvPr id="3" name="Footer Placeholder 2"/>
          <p:cNvSpPr>
            <a:spLocks noGrp="1"/>
          </p:cNvSpPr>
          <p:nvPr>
            <p:ph type="ftr" sz="quarter" idx="11"/>
          </p:nvPr>
        </p:nvSpPr>
        <p:spPr/>
        <p:txBody>
          <a:bodyPr/>
          <a:lstStyle/>
          <a:p>
            <a:r>
              <a:rPr lang="en-US"/>
              <a:t>©Cengage</a:t>
            </a:r>
            <a:endParaRPr lang="en-US" dirty="0"/>
          </a:p>
        </p:txBody>
      </p:sp>
      <p:sp>
        <p:nvSpPr>
          <p:cNvPr id="5" name="Rectangle 4"/>
          <p:cNvSpPr/>
          <p:nvPr/>
        </p:nvSpPr>
        <p:spPr>
          <a:xfrm>
            <a:off x="457200" y="1371600"/>
            <a:ext cx="7680086" cy="4241546"/>
          </a:xfrm>
          <a:prstGeom prst="rect">
            <a:avLst/>
          </a:prstGeom>
        </p:spPr>
        <p:txBody>
          <a:bodyPr wrap="square">
            <a:spAutoFit/>
          </a:bodyPr>
          <a:lstStyle/>
          <a:p>
            <a:pPr marL="514350" indent="-514350">
              <a:lnSpc>
                <a:spcPct val="107000"/>
              </a:lnSpc>
              <a:buFont typeface="+mj-lt"/>
              <a:buAutoNum type="arabicPeriod"/>
              <a:tabLst>
                <a:tab pos="1314450" algn="l"/>
              </a:tabLst>
            </a:pPr>
            <a:r>
              <a:rPr lang="en-US" sz="2800" dirty="0">
                <a:latin typeface="Times New Roman" panose="02020603050405020304" pitchFamily="18" charset="0"/>
                <a:ea typeface="Calibri" panose="020F0502020204030204" pitchFamily="34" charset="0"/>
                <a:cs typeface="Times New Roman" panose="02020603050405020304" pitchFamily="18" charset="0"/>
              </a:rPr>
              <a:t>All planets move in elliptical orbits with the Sun at one of the focal points. </a:t>
            </a:r>
          </a:p>
          <a:p>
            <a:pPr marL="514350" indent="-514350">
              <a:lnSpc>
                <a:spcPct val="107000"/>
              </a:lnSpc>
              <a:buFont typeface="+mj-lt"/>
              <a:buAutoNum type="arabicPeriod"/>
              <a:tabLst>
                <a:tab pos="1314450" algn="l"/>
              </a:tabLst>
            </a:pP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marL="514350" indent="-514350">
              <a:lnSpc>
                <a:spcPct val="107000"/>
              </a:lnSpc>
              <a:buFont typeface="+mj-lt"/>
              <a:buAutoNum type="arabicPeriod"/>
              <a:tabLst>
                <a:tab pos="1314450" algn="l"/>
              </a:tabLst>
            </a:pPr>
            <a:r>
              <a:rPr lang="en-US" sz="2800" dirty="0">
                <a:latin typeface="Times New Roman" panose="02020603050405020304" pitchFamily="18" charset="0"/>
                <a:ea typeface="Calibri" panose="020F0502020204030204" pitchFamily="34" charset="0"/>
                <a:cs typeface="Times New Roman" panose="02020603050405020304" pitchFamily="18" charset="0"/>
              </a:rPr>
              <a:t>A line drawn from the Sun to any planet sweeps out equal areas in equal time intervals. </a:t>
            </a:r>
          </a:p>
          <a:p>
            <a:pPr marL="514350" indent="-514350">
              <a:lnSpc>
                <a:spcPct val="107000"/>
              </a:lnSpc>
              <a:buFont typeface="+mj-lt"/>
              <a:buAutoNum type="arabicPeriod"/>
              <a:tabLst>
                <a:tab pos="1314450" algn="l"/>
              </a:tabLst>
            </a:pP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marL="514350" indent="-514350">
              <a:lnSpc>
                <a:spcPct val="107000"/>
              </a:lnSpc>
              <a:buFont typeface="+mj-lt"/>
              <a:buAutoNum type="arabicPeriod"/>
              <a:tabLst>
                <a:tab pos="1314450" algn="l"/>
              </a:tabLst>
            </a:pPr>
            <a:r>
              <a:rPr lang="en-US" sz="2800" dirty="0">
                <a:latin typeface="Times New Roman" panose="02020603050405020304" pitchFamily="18" charset="0"/>
                <a:ea typeface="Calibri" panose="020F0502020204030204" pitchFamily="34" charset="0"/>
                <a:cs typeface="Times New Roman" panose="02020603050405020304" pitchFamily="18" charset="0"/>
              </a:rPr>
              <a:t>The square of the orbital period of any planet is proportional to the cube of the average distance from the planet to the Sun.</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054268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sz="half" idx="2"/>
          </p:nvPr>
        </p:nvSpPr>
        <p:spPr>
          <a:xfrm>
            <a:off x="457200" y="2930526"/>
            <a:ext cx="8229600" cy="3756023"/>
          </a:xfrm>
        </p:spPr>
        <p:txBody>
          <a:bodyPr>
            <a:noAutofit/>
          </a:bodyPr>
          <a:lstStyle/>
          <a:p>
            <a:pPr>
              <a:buFontTx/>
              <a:buAutoNum type="arabicPeriod"/>
            </a:pPr>
            <a:r>
              <a:rPr lang="en-US" altLang="en-US" dirty="0">
                <a:latin typeface="Times New Roman" panose="02020603050405020304" pitchFamily="18" charset="0"/>
                <a:cs typeface="Times New Roman" panose="02020603050405020304" pitchFamily="18" charset="0"/>
              </a:rPr>
              <a:t>It is zero because the space station moves with constant speed.</a:t>
            </a:r>
          </a:p>
          <a:p>
            <a:pPr>
              <a:buFontTx/>
              <a:buAutoNum type="arabicPeriod"/>
            </a:pPr>
            <a:r>
              <a:rPr lang="en-US" altLang="en-US" dirty="0">
                <a:latin typeface="Times New Roman" panose="02020603050405020304" pitchFamily="18" charset="0"/>
                <a:cs typeface="Times New Roman" panose="02020603050405020304" pitchFamily="18" charset="0"/>
              </a:rPr>
              <a:t>It is greater than 9.8 m/</a:t>
            </a:r>
            <a:r>
              <a:rPr lang="en-US" altLang="en-US" dirty="0" err="1">
                <a:latin typeface="Times New Roman" panose="02020603050405020304" pitchFamily="18" charset="0"/>
                <a:cs typeface="Times New Roman" panose="02020603050405020304" pitchFamily="18" charset="0"/>
              </a:rPr>
              <a:t>s</a:t>
            </a:r>
            <a:r>
              <a:rPr lang="en-US" altLang="en-US" baseline="30000" dirty="0" err="1">
                <a:latin typeface="Times New Roman" panose="02020603050405020304" pitchFamily="18" charset="0"/>
                <a:cs typeface="Times New Roman" panose="02020603050405020304" pitchFamily="18" charset="0"/>
              </a:rPr>
              <a:t>2</a:t>
            </a:r>
            <a:r>
              <a:rPr lang="en-US" altLang="en-US" dirty="0">
                <a:latin typeface="Times New Roman" panose="02020603050405020304" pitchFamily="18" charset="0"/>
                <a:cs typeface="Times New Roman" panose="02020603050405020304" pitchFamily="18" charset="0"/>
              </a:rPr>
              <a:t> because the space station is moving so quickly.</a:t>
            </a:r>
          </a:p>
          <a:p>
            <a:pPr>
              <a:buFontTx/>
              <a:buAutoNum type="arabicPeriod"/>
            </a:pPr>
            <a:r>
              <a:rPr lang="en-US" altLang="en-US" dirty="0">
                <a:latin typeface="Times New Roman" panose="02020603050405020304" pitchFamily="18" charset="0"/>
                <a:cs typeface="Times New Roman" panose="02020603050405020304" pitchFamily="18" charset="0"/>
              </a:rPr>
              <a:t>It is less than 9.8 m/</a:t>
            </a:r>
            <a:r>
              <a:rPr lang="en-US" altLang="en-US" dirty="0" err="1">
                <a:latin typeface="Times New Roman" panose="02020603050405020304" pitchFamily="18" charset="0"/>
                <a:cs typeface="Times New Roman" panose="02020603050405020304" pitchFamily="18" charset="0"/>
              </a:rPr>
              <a:t>s</a:t>
            </a:r>
            <a:r>
              <a:rPr lang="en-US" altLang="en-US" baseline="30000" dirty="0" err="1">
                <a:latin typeface="Times New Roman" panose="02020603050405020304" pitchFamily="18" charset="0"/>
                <a:cs typeface="Times New Roman" panose="02020603050405020304" pitchFamily="18" charset="0"/>
              </a:rPr>
              <a:t>2</a:t>
            </a:r>
            <a:r>
              <a:rPr lang="en-US" altLang="en-US" dirty="0">
                <a:latin typeface="Times New Roman" panose="02020603050405020304" pitchFamily="18" charset="0"/>
                <a:cs typeface="Times New Roman" panose="02020603050405020304" pitchFamily="18" charset="0"/>
              </a:rPr>
              <a:t> because the space station is so high above the Earth’s surface.</a:t>
            </a:r>
          </a:p>
          <a:p>
            <a:pPr>
              <a:buFontTx/>
              <a:buAutoNum type="arabicPeriod"/>
            </a:pPr>
            <a:r>
              <a:rPr lang="en-US" altLang="en-US" dirty="0">
                <a:latin typeface="Times New Roman" panose="02020603050405020304" pitchFamily="18" charset="0"/>
                <a:cs typeface="Times New Roman" panose="02020603050405020304" pitchFamily="18" charset="0"/>
              </a:rPr>
              <a:t>It is equal to 9.8 m/</a:t>
            </a:r>
            <a:r>
              <a:rPr lang="en-US" altLang="en-US" dirty="0" err="1">
                <a:latin typeface="Times New Roman" panose="02020603050405020304" pitchFamily="18" charset="0"/>
                <a:cs typeface="Times New Roman" panose="02020603050405020304" pitchFamily="18" charset="0"/>
              </a:rPr>
              <a:t>s</a:t>
            </a:r>
            <a:r>
              <a:rPr lang="en-US" altLang="en-US" baseline="30000" dirty="0" err="1">
                <a:latin typeface="Times New Roman" panose="02020603050405020304" pitchFamily="18" charset="0"/>
                <a:cs typeface="Times New Roman" panose="02020603050405020304" pitchFamily="18" charset="0"/>
              </a:rPr>
              <a:t>2</a:t>
            </a:r>
            <a:r>
              <a:rPr lang="en-US" altLang="en-US" dirty="0">
                <a:latin typeface="Times New Roman" panose="02020603050405020304" pitchFamily="18" charset="0"/>
                <a:cs typeface="Times New Roman" panose="02020603050405020304" pitchFamily="18" charset="0"/>
              </a:rPr>
              <a:t>.</a:t>
            </a:r>
          </a:p>
        </p:txBody>
      </p:sp>
      <p:sp>
        <p:nvSpPr>
          <p:cNvPr id="4" name="Footer Placeholder 3"/>
          <p:cNvSpPr>
            <a:spLocks noGrp="1"/>
          </p:cNvSpPr>
          <p:nvPr>
            <p:ph type="ftr" sz="quarter" idx="11"/>
          </p:nvPr>
        </p:nvSpPr>
        <p:spPr/>
        <p:txBody>
          <a:bodyPr/>
          <a:lstStyle/>
          <a:p>
            <a:r>
              <a:rPr lang="en-US"/>
              <a:t>©Cengage</a:t>
            </a:r>
            <a:endParaRPr lang="en-US" dirty="0"/>
          </a:p>
        </p:txBody>
      </p:sp>
      <p:sp>
        <p:nvSpPr>
          <p:cNvPr id="7" name="Content Placeholder 6"/>
          <p:cNvSpPr>
            <a:spLocks noGrp="1"/>
          </p:cNvSpPr>
          <p:nvPr>
            <p:ph sz="half" idx="1"/>
          </p:nvPr>
        </p:nvSpPr>
        <p:spPr>
          <a:xfrm>
            <a:off x="457200" y="1371600"/>
            <a:ext cx="7715250" cy="1558926"/>
          </a:xfrm>
        </p:spPr>
        <p:txBody>
          <a:bodyPr>
            <a:noAutofit/>
          </a:bodyPr>
          <a:lstStyle/>
          <a:p>
            <a:pPr marL="0" indent="0">
              <a:buNone/>
            </a:pPr>
            <a:r>
              <a:rPr lang="en-US" altLang="en-US" dirty="0">
                <a:latin typeface="Times New Roman" panose="02020603050405020304" pitchFamily="18" charset="0"/>
                <a:cs typeface="Times New Roman" panose="02020603050405020304" pitchFamily="18" charset="0"/>
              </a:rPr>
              <a:t>A space station orbits the Earth with constant speed. What can be said about the space station's acceleration?</a:t>
            </a:r>
            <a:endParaRPr lang="en-US" dirty="0">
              <a:latin typeface="Times New Roman" panose="02020603050405020304" pitchFamily="18" charset="0"/>
              <a:cs typeface="Times New Roman" panose="02020603050405020304" pitchFamily="18" charset="0"/>
            </a:endParaRPr>
          </a:p>
        </p:txBody>
      </p:sp>
      <p:sp>
        <p:nvSpPr>
          <p:cNvPr id="2" name="Title 1"/>
          <p:cNvSpPr>
            <a:spLocks noGrp="1"/>
          </p:cNvSpPr>
          <p:nvPr>
            <p:ph type="title"/>
          </p:nvPr>
        </p:nvSpPr>
        <p:spPr/>
        <p:txBody>
          <a:bodyPr/>
          <a:lstStyle/>
          <a:p>
            <a:r>
              <a:rPr lang="en-US" dirty="0"/>
              <a:t>Reading Question 1-3</a:t>
            </a:r>
          </a:p>
        </p:txBody>
      </p:sp>
    </p:spTree>
    <p:extLst>
      <p:ext uri="{BB962C8B-B14F-4D97-AF65-F5344CB8AC3E}">
        <p14:creationId xmlns:p14="http://schemas.microsoft.com/office/powerpoint/2010/main" val="42309872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Kepler’s First Law</a:t>
            </a:r>
          </a:p>
        </p:txBody>
      </p:sp>
      <p:sp>
        <p:nvSpPr>
          <p:cNvPr id="3" name="Footer Placeholder 2"/>
          <p:cNvSpPr>
            <a:spLocks noGrp="1"/>
          </p:cNvSpPr>
          <p:nvPr>
            <p:ph type="ftr" sz="quarter" idx="11"/>
          </p:nvPr>
        </p:nvSpPr>
        <p:spPr/>
        <p:txBody>
          <a:bodyPr/>
          <a:lstStyle/>
          <a:p>
            <a:r>
              <a:rPr lang="en-US"/>
              <a:t>©Cengage</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27676" y="1565335"/>
            <a:ext cx="4288648" cy="4791015"/>
          </a:xfrm>
          <a:prstGeom prst="rect">
            <a:avLst/>
          </a:prstGeom>
        </p:spPr>
      </p:pic>
    </p:spTree>
    <p:extLst>
      <p:ext uri="{BB962C8B-B14F-4D97-AF65-F5344CB8AC3E}">
        <p14:creationId xmlns:p14="http://schemas.microsoft.com/office/powerpoint/2010/main" val="419241390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Kepler’s Second Law</a:t>
            </a:r>
          </a:p>
        </p:txBody>
      </p:sp>
      <p:sp>
        <p:nvSpPr>
          <p:cNvPr id="3" name="Footer Placeholder 2"/>
          <p:cNvSpPr>
            <a:spLocks noGrp="1"/>
          </p:cNvSpPr>
          <p:nvPr>
            <p:ph type="ftr" sz="quarter" idx="11"/>
          </p:nvPr>
        </p:nvSpPr>
        <p:spPr/>
        <p:txBody>
          <a:bodyPr/>
          <a:lstStyle/>
          <a:p>
            <a:r>
              <a:rPr lang="en-US"/>
              <a:t>©Cengage</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1060" y="1702234"/>
            <a:ext cx="7101880" cy="4097173"/>
          </a:xfrm>
          <a:prstGeom prst="rect">
            <a:avLst/>
          </a:prstGeom>
        </p:spPr>
      </p:pic>
    </p:spTree>
    <p:extLst>
      <p:ext uri="{BB962C8B-B14F-4D97-AF65-F5344CB8AC3E}">
        <p14:creationId xmlns:p14="http://schemas.microsoft.com/office/powerpoint/2010/main" val="221044091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Kepler’s Third Law</a:t>
            </a:r>
          </a:p>
        </p:txBody>
      </p:sp>
      <p:sp>
        <p:nvSpPr>
          <p:cNvPr id="3" name="Footer Placeholder 2"/>
          <p:cNvSpPr>
            <a:spLocks noGrp="1"/>
          </p:cNvSpPr>
          <p:nvPr>
            <p:ph type="ftr" sz="quarter" idx="11"/>
          </p:nvPr>
        </p:nvSpPr>
        <p:spPr/>
        <p:txBody>
          <a:bodyPr/>
          <a:lstStyle/>
          <a:p>
            <a:r>
              <a:rPr lang="en-US"/>
              <a:t>©Cengage</a:t>
            </a:r>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493150315"/>
              </p:ext>
            </p:extLst>
          </p:nvPr>
        </p:nvGraphicFramePr>
        <p:xfrm>
          <a:off x="2400300" y="1371600"/>
          <a:ext cx="4344988" cy="1149350"/>
        </p:xfrm>
        <a:graphic>
          <a:graphicData uri="http://schemas.openxmlformats.org/presentationml/2006/ole">
            <mc:AlternateContent xmlns:mc="http://schemas.openxmlformats.org/markup-compatibility/2006">
              <mc:Choice xmlns:v="urn:schemas-microsoft-com:vml" Requires="v">
                <p:oleObj spid="_x0000_s33151" name="Equation" r:id="rId4" imgW="1384200" imgH="368280" progId="Equation.DSMT4">
                  <p:embed/>
                </p:oleObj>
              </mc:Choice>
              <mc:Fallback>
                <p:oleObj name="Equation" r:id="rId4" imgW="1384200" imgH="368280" progId="Equation.DSMT4">
                  <p:embed/>
                  <p:pic>
                    <p:nvPicPr>
                      <p:cNvPr id="0" name=""/>
                      <p:cNvPicPr>
                        <a:picLocks noChangeAspect="1" noChangeArrowheads="1"/>
                      </p:cNvPicPr>
                      <p:nvPr/>
                    </p:nvPicPr>
                    <p:blipFill>
                      <a:blip r:embed="rId5"/>
                      <a:srcRect/>
                      <a:stretch>
                        <a:fillRect/>
                      </a:stretch>
                    </p:blipFill>
                    <p:spPr bwMode="auto">
                      <a:xfrm>
                        <a:off x="2400300" y="1371600"/>
                        <a:ext cx="4344988" cy="1149350"/>
                      </a:xfrm>
                      <a:prstGeom prst="rect">
                        <a:avLst/>
                      </a:prstGeom>
                      <a:noFill/>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2857677546"/>
              </p:ext>
            </p:extLst>
          </p:nvPr>
        </p:nvGraphicFramePr>
        <p:xfrm>
          <a:off x="1643063" y="2501900"/>
          <a:ext cx="5857875" cy="1704975"/>
        </p:xfrm>
        <a:graphic>
          <a:graphicData uri="http://schemas.openxmlformats.org/presentationml/2006/ole">
            <mc:AlternateContent xmlns:mc="http://schemas.openxmlformats.org/markup-compatibility/2006">
              <mc:Choice xmlns:v="urn:schemas-microsoft-com:vml" Requires="v">
                <p:oleObj spid="_x0000_s33152" name="Equation" r:id="rId6" imgW="1866600" imgH="545760" progId="Equation.DSMT4">
                  <p:embed/>
                </p:oleObj>
              </mc:Choice>
              <mc:Fallback>
                <p:oleObj name="Equation" r:id="rId6" imgW="1866600" imgH="545760" progId="Equation.DSMT4">
                  <p:embed/>
                  <p:pic>
                    <p:nvPicPr>
                      <p:cNvPr id="0" name=""/>
                      <p:cNvPicPr>
                        <a:picLocks noChangeAspect="1" noChangeArrowheads="1"/>
                      </p:cNvPicPr>
                      <p:nvPr/>
                    </p:nvPicPr>
                    <p:blipFill>
                      <a:blip r:embed="rId7"/>
                      <a:srcRect/>
                      <a:stretch>
                        <a:fillRect/>
                      </a:stretch>
                    </p:blipFill>
                    <p:spPr bwMode="auto">
                      <a:xfrm>
                        <a:off x="1643063" y="2501900"/>
                        <a:ext cx="5857875" cy="1704975"/>
                      </a:xfrm>
                      <a:prstGeom prst="rect">
                        <a:avLst/>
                      </a:prstGeom>
                      <a:noFill/>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3272712101"/>
              </p:ext>
            </p:extLst>
          </p:nvPr>
        </p:nvGraphicFramePr>
        <p:xfrm>
          <a:off x="2638425" y="4345213"/>
          <a:ext cx="3867150" cy="1308100"/>
        </p:xfrm>
        <a:graphic>
          <a:graphicData uri="http://schemas.openxmlformats.org/presentationml/2006/ole">
            <mc:AlternateContent xmlns:mc="http://schemas.openxmlformats.org/markup-compatibility/2006">
              <mc:Choice xmlns:v="urn:schemas-microsoft-com:vml" Requires="v">
                <p:oleObj spid="_x0000_s33153" name="Equation" r:id="rId8" imgW="1231560" imgH="419040" progId="Equation.DSMT4">
                  <p:embed/>
                </p:oleObj>
              </mc:Choice>
              <mc:Fallback>
                <p:oleObj name="Equation" r:id="rId8" imgW="1231560" imgH="419040" progId="Equation.DSMT4">
                  <p:embed/>
                  <p:pic>
                    <p:nvPicPr>
                      <p:cNvPr id="0" name=""/>
                      <p:cNvPicPr>
                        <a:picLocks noChangeAspect="1" noChangeArrowheads="1"/>
                      </p:cNvPicPr>
                      <p:nvPr/>
                    </p:nvPicPr>
                    <p:blipFill>
                      <a:blip r:embed="rId9"/>
                      <a:srcRect/>
                      <a:stretch>
                        <a:fillRect/>
                      </a:stretch>
                    </p:blipFill>
                    <p:spPr bwMode="auto">
                      <a:xfrm>
                        <a:off x="2638425" y="4345213"/>
                        <a:ext cx="3867150" cy="1308100"/>
                      </a:xfrm>
                      <a:prstGeom prst="rect">
                        <a:avLst/>
                      </a:prstGeom>
                      <a:noFill/>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1662946173"/>
              </p:ext>
            </p:extLst>
          </p:nvPr>
        </p:nvGraphicFramePr>
        <p:xfrm>
          <a:off x="1981200" y="5629275"/>
          <a:ext cx="5181600" cy="1228725"/>
        </p:xfrm>
        <a:graphic>
          <a:graphicData uri="http://schemas.openxmlformats.org/presentationml/2006/ole">
            <mc:AlternateContent xmlns:mc="http://schemas.openxmlformats.org/markup-compatibility/2006">
              <mc:Choice xmlns:v="urn:schemas-microsoft-com:vml" Requires="v">
                <p:oleObj spid="_x0000_s33154" name="Equation" r:id="rId10" imgW="1650960" imgH="393480" progId="Equation.DSMT4">
                  <p:embed/>
                </p:oleObj>
              </mc:Choice>
              <mc:Fallback>
                <p:oleObj name="Equation" r:id="rId10" imgW="1650960" imgH="393480" progId="Equation.DSMT4">
                  <p:embed/>
                  <p:pic>
                    <p:nvPicPr>
                      <p:cNvPr id="0" name=""/>
                      <p:cNvPicPr>
                        <a:picLocks noChangeAspect="1" noChangeArrowheads="1"/>
                      </p:cNvPicPr>
                      <p:nvPr/>
                    </p:nvPicPr>
                    <p:blipFill>
                      <a:blip r:embed="rId11"/>
                      <a:srcRect/>
                      <a:stretch>
                        <a:fillRect/>
                      </a:stretch>
                    </p:blipFill>
                    <p:spPr bwMode="auto">
                      <a:xfrm>
                        <a:off x="1981200" y="5629275"/>
                        <a:ext cx="5181600" cy="1228725"/>
                      </a:xfrm>
                      <a:prstGeom prst="rect">
                        <a:avLst/>
                      </a:prstGeom>
                      <a:noFill/>
                    </p:spPr>
                  </p:pic>
                </p:oleObj>
              </mc:Fallback>
            </mc:AlternateContent>
          </a:graphicData>
        </a:graphic>
      </p:graphicFrame>
    </p:spTree>
    <p:extLst>
      <p:ext uri="{BB962C8B-B14F-4D97-AF65-F5344CB8AC3E}">
        <p14:creationId xmlns:p14="http://schemas.microsoft.com/office/powerpoint/2010/main" val="2371310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Kepler’s Third Law</a:t>
            </a:r>
          </a:p>
        </p:txBody>
      </p:sp>
      <p:sp>
        <p:nvSpPr>
          <p:cNvPr id="3" name="Footer Placeholder 2"/>
          <p:cNvSpPr>
            <a:spLocks noGrp="1"/>
          </p:cNvSpPr>
          <p:nvPr>
            <p:ph type="ftr" sz="quarter" idx="11"/>
          </p:nvPr>
        </p:nvSpPr>
        <p:spPr/>
        <p:txBody>
          <a:bodyPr/>
          <a:lstStyle/>
          <a:p>
            <a:r>
              <a:rPr lang="en-US"/>
              <a:t>©Cengage</a:t>
            </a:r>
            <a:endParaRPr lang="en-US" dirty="0"/>
          </a:p>
        </p:txBody>
      </p:sp>
      <p:graphicFrame>
        <p:nvGraphicFramePr>
          <p:cNvPr id="8" name="Object 7"/>
          <p:cNvGraphicFramePr>
            <a:graphicFrameLocks noChangeAspect="1"/>
          </p:cNvGraphicFramePr>
          <p:nvPr>
            <p:extLst>
              <p:ext uri="{D42A27DB-BD31-4B8C-83A1-F6EECF244321}">
                <p14:modId xmlns:p14="http://schemas.microsoft.com/office/powerpoint/2010/main" val="3925753711"/>
              </p:ext>
            </p:extLst>
          </p:nvPr>
        </p:nvGraphicFramePr>
        <p:xfrm>
          <a:off x="2638425" y="1600200"/>
          <a:ext cx="3867150" cy="1308100"/>
        </p:xfrm>
        <a:graphic>
          <a:graphicData uri="http://schemas.openxmlformats.org/presentationml/2006/ole">
            <mc:AlternateContent xmlns:mc="http://schemas.openxmlformats.org/markup-compatibility/2006">
              <mc:Choice xmlns:v="urn:schemas-microsoft-com:vml" Requires="v">
                <p:oleObj spid="_x0000_s33888" name="Equation" r:id="rId4" imgW="1231560" imgH="419040" progId="Equation.DSMT4">
                  <p:embed/>
                </p:oleObj>
              </mc:Choice>
              <mc:Fallback>
                <p:oleObj name="Equation" r:id="rId4" imgW="1231560" imgH="419040" progId="Equation.DSMT4">
                  <p:embed/>
                  <p:pic>
                    <p:nvPicPr>
                      <p:cNvPr id="0" name=""/>
                      <p:cNvPicPr>
                        <a:picLocks noChangeAspect="1" noChangeArrowheads="1"/>
                      </p:cNvPicPr>
                      <p:nvPr/>
                    </p:nvPicPr>
                    <p:blipFill>
                      <a:blip r:embed="rId5"/>
                      <a:srcRect/>
                      <a:stretch>
                        <a:fillRect/>
                      </a:stretch>
                    </p:blipFill>
                    <p:spPr bwMode="auto">
                      <a:xfrm>
                        <a:off x="2638425" y="1600200"/>
                        <a:ext cx="3867150" cy="1308100"/>
                      </a:xfrm>
                      <a:prstGeom prst="rect">
                        <a:avLst/>
                      </a:prstGeom>
                      <a:noFill/>
                    </p:spPr>
                  </p:pic>
                </p:oleObj>
              </mc:Fallback>
            </mc:AlternateContent>
          </a:graphicData>
        </a:graphic>
      </p:graphicFrame>
    </p:spTree>
    <p:extLst>
      <p:ext uri="{BB962C8B-B14F-4D97-AF65-F5344CB8AC3E}">
        <p14:creationId xmlns:p14="http://schemas.microsoft.com/office/powerpoint/2010/main" val="336349370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Kepler’s Third Law</a:t>
            </a:r>
          </a:p>
        </p:txBody>
      </p:sp>
      <p:graphicFrame>
        <p:nvGraphicFramePr>
          <p:cNvPr id="8" name="Object 7"/>
          <p:cNvGraphicFramePr>
            <a:graphicFrameLocks noChangeAspect="1"/>
          </p:cNvGraphicFramePr>
          <p:nvPr>
            <p:extLst>
              <p:ext uri="{D42A27DB-BD31-4B8C-83A1-F6EECF244321}">
                <p14:modId xmlns:p14="http://schemas.microsoft.com/office/powerpoint/2010/main" val="863824261"/>
              </p:ext>
            </p:extLst>
          </p:nvPr>
        </p:nvGraphicFramePr>
        <p:xfrm>
          <a:off x="379412" y="1371600"/>
          <a:ext cx="8385175" cy="633413"/>
        </p:xfrm>
        <a:graphic>
          <a:graphicData uri="http://schemas.openxmlformats.org/presentationml/2006/ole">
            <mc:AlternateContent xmlns:mc="http://schemas.openxmlformats.org/markup-compatibility/2006">
              <mc:Choice xmlns:v="urn:schemas-microsoft-com:vml" Requires="v">
                <p:oleObj spid="_x0000_s34910" name="Equation" r:id="rId4" imgW="2666880" imgH="203040" progId="Equation.DSMT4">
                  <p:embed/>
                </p:oleObj>
              </mc:Choice>
              <mc:Fallback>
                <p:oleObj name="Equation" r:id="rId4" imgW="2666880" imgH="203040" progId="Equation.DSMT4">
                  <p:embed/>
                  <p:pic>
                    <p:nvPicPr>
                      <p:cNvPr id="0" name=""/>
                      <p:cNvPicPr>
                        <a:picLocks noChangeAspect="1" noChangeArrowheads="1"/>
                      </p:cNvPicPr>
                      <p:nvPr/>
                    </p:nvPicPr>
                    <p:blipFill>
                      <a:blip r:embed="rId5"/>
                      <a:srcRect/>
                      <a:stretch>
                        <a:fillRect/>
                      </a:stretch>
                    </p:blipFill>
                    <p:spPr bwMode="auto">
                      <a:xfrm>
                        <a:off x="379412" y="1371600"/>
                        <a:ext cx="8385175" cy="633413"/>
                      </a:xfrm>
                      <a:prstGeom prst="rect">
                        <a:avLst/>
                      </a:prstGeom>
                      <a:noFill/>
                    </p:spPr>
                  </p:pic>
                </p:oleObj>
              </mc:Fallback>
            </mc:AlternateContent>
          </a:graphicData>
        </a:graphic>
      </p:graphicFrame>
      <p:pic>
        <p:nvPicPr>
          <p:cNvPr id="5" name="Picture 4"/>
          <p:cNvPicPr>
            <a:picLocks noChangeAspect="1"/>
          </p:cNvPicPr>
          <p:nvPr/>
        </p:nvPicPr>
        <p:blipFill>
          <a:blip r:embed="rId6"/>
          <a:stretch>
            <a:fillRect/>
          </a:stretch>
        </p:blipFill>
        <p:spPr>
          <a:xfrm>
            <a:off x="379412" y="2231322"/>
            <a:ext cx="8431393" cy="4187355"/>
          </a:xfrm>
          <a:prstGeom prst="rect">
            <a:avLst/>
          </a:prstGeom>
        </p:spPr>
      </p:pic>
    </p:spTree>
    <p:extLst>
      <p:ext uri="{BB962C8B-B14F-4D97-AF65-F5344CB8AC3E}">
        <p14:creationId xmlns:p14="http://schemas.microsoft.com/office/powerpoint/2010/main" val="16376127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1152940"/>
          </a:xfrm>
          <a:prstGeom prst="rect">
            <a:avLst/>
          </a:prstGeom>
        </p:spPr>
      </p:pic>
      <p:sp>
        <p:nvSpPr>
          <p:cNvPr id="2" name="Title 1"/>
          <p:cNvSpPr>
            <a:spLocks noGrp="1"/>
          </p:cNvSpPr>
          <p:nvPr>
            <p:ph type="title"/>
          </p:nvPr>
        </p:nvSpPr>
        <p:spPr/>
        <p:txBody>
          <a:bodyPr/>
          <a:lstStyle/>
          <a:p>
            <a:r>
              <a:rPr lang="en-US" dirty="0"/>
              <a:t>Think – Pair – Share</a:t>
            </a:r>
          </a:p>
        </p:txBody>
      </p:sp>
      <p:sp>
        <p:nvSpPr>
          <p:cNvPr id="3" name="Footer Placeholder 2"/>
          <p:cNvSpPr>
            <a:spLocks noGrp="1"/>
          </p:cNvSpPr>
          <p:nvPr>
            <p:ph type="ftr" sz="quarter" idx="11"/>
          </p:nvPr>
        </p:nvSpPr>
        <p:spPr/>
        <p:txBody>
          <a:bodyPr/>
          <a:lstStyle/>
          <a:p>
            <a:r>
              <a:rPr lang="en-US"/>
              <a:t>©Cengage</a:t>
            </a:r>
            <a:endParaRPr lang="en-US" dirty="0"/>
          </a:p>
        </p:txBody>
      </p:sp>
      <p:sp>
        <p:nvSpPr>
          <p:cNvPr id="5" name="TPAnswers"/>
          <p:cNvSpPr txBox="1">
            <a:spLocks noChangeArrowheads="1"/>
          </p:cNvSpPr>
          <p:nvPr>
            <p:custDataLst>
              <p:tags r:id="rId1"/>
            </p:custDataLst>
          </p:nvPr>
        </p:nvSpPr>
        <p:spPr>
          <a:xfrm>
            <a:off x="457200" y="2975255"/>
            <a:ext cx="7315200" cy="2101850"/>
          </a:xfrm>
          <a:prstGeom prst="rect">
            <a:avLst/>
          </a:prstGeom>
          <a:noFill/>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Franklin Gothic Book"/>
                <a:ea typeface="+mn-ea"/>
                <a:cs typeface="Franklin Gothic Book"/>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Franklin Gothic Book"/>
                <a:ea typeface="+mn-ea"/>
                <a:cs typeface="Franklin Gothic Book"/>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Franklin Gothic Book"/>
                <a:ea typeface="+mn-ea"/>
                <a:cs typeface="Franklin Gothic Book"/>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Franklin Gothic Book"/>
                <a:ea typeface="+mn-ea"/>
                <a:cs typeface="Franklin Gothic Book"/>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Franklin Gothic Book"/>
                <a:ea typeface="+mn-ea"/>
                <a:cs typeface="Franklin Gothic Book"/>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609600" indent="-609600">
              <a:buClr>
                <a:schemeClr val="tx1"/>
              </a:buClr>
              <a:buFontTx/>
              <a:buAutoNum type="arabicPeriod"/>
            </a:pPr>
            <a:r>
              <a:rPr lang="en-US" altLang="en-US" sz="2800" dirty="0">
                <a:latin typeface="Times New Roman" panose="02020603050405020304" pitchFamily="18" charset="0"/>
                <a:cs typeface="Times New Roman" panose="02020603050405020304" pitchFamily="18" charset="0"/>
              </a:rPr>
              <a:t>2 years</a:t>
            </a:r>
          </a:p>
          <a:p>
            <a:pPr marL="609600" indent="-609600">
              <a:buClr>
                <a:schemeClr val="tx1"/>
              </a:buClr>
              <a:buFontTx/>
              <a:buAutoNum type="arabicPeriod"/>
            </a:pPr>
            <a:r>
              <a:rPr lang="en-US" altLang="en-US" sz="2800" dirty="0">
                <a:latin typeface="Times New Roman" panose="02020603050405020304" pitchFamily="18" charset="0"/>
                <a:cs typeface="Times New Roman" panose="02020603050405020304" pitchFamily="18" charset="0"/>
              </a:rPr>
              <a:t>4 years</a:t>
            </a:r>
          </a:p>
          <a:p>
            <a:pPr marL="609600" indent="-609600">
              <a:buClr>
                <a:schemeClr val="tx1"/>
              </a:buClr>
              <a:buFontTx/>
              <a:buAutoNum type="arabicPeriod"/>
            </a:pPr>
            <a:r>
              <a:rPr lang="en-US" altLang="en-US" sz="2800" dirty="0">
                <a:latin typeface="Times New Roman" panose="02020603050405020304" pitchFamily="18" charset="0"/>
                <a:cs typeface="Times New Roman" panose="02020603050405020304" pitchFamily="18" charset="0"/>
              </a:rPr>
              <a:t>6 years</a:t>
            </a:r>
          </a:p>
          <a:p>
            <a:pPr marL="609600" indent="-609600">
              <a:buClr>
                <a:schemeClr val="tx1"/>
              </a:buClr>
              <a:buFontTx/>
              <a:buAutoNum type="arabicPeriod"/>
            </a:pPr>
            <a:r>
              <a:rPr lang="en-US" altLang="en-US" sz="2800" dirty="0">
                <a:latin typeface="Times New Roman" panose="02020603050405020304" pitchFamily="18" charset="0"/>
                <a:cs typeface="Times New Roman" panose="02020603050405020304" pitchFamily="18" charset="0"/>
              </a:rPr>
              <a:t>8 years</a:t>
            </a:r>
          </a:p>
        </p:txBody>
      </p:sp>
      <p:sp>
        <p:nvSpPr>
          <p:cNvPr id="4" name="Rectangle 3"/>
          <p:cNvSpPr/>
          <p:nvPr/>
        </p:nvSpPr>
        <p:spPr>
          <a:xfrm>
            <a:off x="457200" y="1371600"/>
            <a:ext cx="7940842" cy="1384995"/>
          </a:xfrm>
          <a:prstGeom prst="rect">
            <a:avLst/>
          </a:prstGeom>
        </p:spPr>
        <p:txBody>
          <a:bodyPr wrap="square">
            <a:spAutoFit/>
          </a:bodyPr>
          <a:lstStyle/>
          <a:p>
            <a:r>
              <a:rPr lang="en-US" altLang="en-US" sz="2800" dirty="0">
                <a:latin typeface="Times New Roman" panose="02020603050405020304" pitchFamily="18" charset="0"/>
                <a:cs typeface="Times New Roman" panose="02020603050405020304" pitchFamily="18" charset="0"/>
              </a:rPr>
              <a:t>Suppose an asteroid has a </a:t>
            </a:r>
            <a:r>
              <a:rPr lang="en-US" altLang="en-US" sz="2800" dirty="0" err="1">
                <a:latin typeface="Times New Roman" panose="02020603050405020304" pitchFamily="18" charset="0"/>
                <a:cs typeface="Times New Roman" panose="02020603050405020304" pitchFamily="18" charset="0"/>
              </a:rPr>
              <a:t>semimajor</a:t>
            </a:r>
            <a:r>
              <a:rPr lang="en-US" altLang="en-US" sz="2800" dirty="0">
                <a:latin typeface="Times New Roman" panose="02020603050405020304" pitchFamily="18" charset="0"/>
                <a:cs typeface="Times New Roman" panose="02020603050405020304" pitchFamily="18" charset="0"/>
              </a:rPr>
              <a:t> axis of 4 AU. How long does it take the asteroid to go around the Sun?</a:t>
            </a:r>
          </a:p>
        </p:txBody>
      </p:sp>
    </p:spTree>
    <p:extLst>
      <p:ext uri="{BB962C8B-B14F-4D97-AF65-F5344CB8AC3E}">
        <p14:creationId xmlns:p14="http://schemas.microsoft.com/office/powerpoint/2010/main" val="213504759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preferRelativeResize="0">
            <a:picLocks/>
          </p:cNvPicPr>
          <p:nvPr/>
        </p:nvPicPr>
        <p:blipFill>
          <a:blip r:embed="rId4">
            <a:extLst>
              <a:ext uri="{28A0092B-C50C-407E-A947-70E740481C1C}">
                <a14:useLocalDpi xmlns:a14="http://schemas.microsoft.com/office/drawing/2010/main" val="0"/>
              </a:ext>
            </a:extLst>
          </a:blip>
          <a:stretch>
            <a:fillRect/>
          </a:stretch>
        </p:blipFill>
        <p:spPr>
          <a:xfrm>
            <a:off x="-2" y="10870"/>
            <a:ext cx="9144000" cy="1143000"/>
          </a:xfrm>
          <a:prstGeom prst="rect">
            <a:avLst/>
          </a:prstGeom>
        </p:spPr>
      </p:pic>
      <p:sp>
        <p:nvSpPr>
          <p:cNvPr id="2" name="Title 1"/>
          <p:cNvSpPr>
            <a:spLocks noGrp="1"/>
          </p:cNvSpPr>
          <p:nvPr>
            <p:ph type="title"/>
          </p:nvPr>
        </p:nvSpPr>
        <p:spPr/>
        <p:txBody>
          <a:bodyPr/>
          <a:lstStyle/>
          <a:p>
            <a:r>
              <a:rPr lang="en-US" dirty="0"/>
              <a:t>Assessing to Learn</a:t>
            </a:r>
          </a:p>
        </p:txBody>
      </p:sp>
      <p:sp>
        <p:nvSpPr>
          <p:cNvPr id="9" name="TPQuestion"/>
          <p:cNvSpPr txBox="1">
            <a:spLocks noChangeArrowheads="1"/>
          </p:cNvSpPr>
          <p:nvPr/>
        </p:nvSpPr>
        <p:spPr>
          <a:xfrm>
            <a:off x="457200" y="1371600"/>
            <a:ext cx="8435502" cy="523220"/>
          </a:xfrm>
          <a:prstGeom prst="rect">
            <a:avLst/>
          </a:prstGeom>
          <a:noFill/>
          <a:ln/>
        </p:spPr>
        <p:txBody>
          <a:bodyPr vert="horz" wrap="square" lIns="91440" tIns="45720" rIns="91440" bIns="45720" rtlCol="0" anchor="ctr">
            <a:spAutoFit/>
          </a:bodyPr>
          <a:lstStyle>
            <a:lvl1pPr algn="ctr" defTabSz="914400" rtl="0" eaLnBrk="1" latinLnBrk="0" hangingPunct="1">
              <a:spcBef>
                <a:spcPct val="0"/>
              </a:spcBef>
              <a:buNone/>
              <a:defRPr sz="4000" b="1" kern="1200">
                <a:solidFill>
                  <a:schemeClr val="bg1"/>
                </a:solidFill>
                <a:latin typeface="Times New Roman" panose="02020603050405020304" pitchFamily="18" charset="0"/>
                <a:ea typeface="Tahoma" panose="020B0604030504040204" pitchFamily="34" charset="0"/>
                <a:cs typeface="Times New Roman" panose="02020603050405020304" pitchFamily="18" charset="0"/>
              </a:defRPr>
            </a:lvl1pPr>
          </a:lstStyle>
          <a:p>
            <a:pPr algn="l"/>
            <a:r>
              <a:rPr lang="en-US" altLang="en-US" sz="2800" b="0" dirty="0">
                <a:solidFill>
                  <a:schemeClr val="tx1"/>
                </a:solidFill>
              </a:rPr>
              <a:t>Estimate the speed of the Earth relative to the Sun in m/s.</a:t>
            </a:r>
          </a:p>
        </p:txBody>
      </p:sp>
      <p:sp>
        <p:nvSpPr>
          <p:cNvPr id="10" name="TPAnswers"/>
          <p:cNvSpPr txBox="1">
            <a:spLocks noChangeArrowheads="1"/>
          </p:cNvSpPr>
          <p:nvPr>
            <p:custDataLst>
              <p:tags r:id="rId1"/>
            </p:custDataLst>
          </p:nvPr>
        </p:nvSpPr>
        <p:spPr>
          <a:xfrm>
            <a:off x="457200" y="2112550"/>
            <a:ext cx="8686798" cy="3108543"/>
          </a:xfrm>
          <a:prstGeom prst="rect">
            <a:avLst/>
          </a:prstGeom>
          <a:noFill/>
        </p:spPr>
        <p:txBody>
          <a:bodyPr wrap="square">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Times New Roman" panose="02020603050405020304" pitchFamily="18" charset="0"/>
                <a:ea typeface="+mn-ea"/>
                <a:cs typeface="Times New Roman" panose="02020603050405020304" pitchFamily="18"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imes New Roman" panose="02020603050405020304" pitchFamily="18" charset="0"/>
                <a:ea typeface="+mn-ea"/>
                <a:cs typeface="Times New Roman" panose="02020603050405020304" pitchFamily="18"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Clr>
                <a:srgbClr val="000000"/>
              </a:buClr>
              <a:buNone/>
              <a:tabLst>
                <a:tab pos="4129088" algn="l"/>
              </a:tabLst>
            </a:pPr>
            <a:r>
              <a:rPr lang="en-US" altLang="en-US" sz="2800" dirty="0"/>
              <a:t>1.  less than 0.003	6.  between 30 and 300</a:t>
            </a:r>
          </a:p>
          <a:p>
            <a:pPr marL="0" indent="0">
              <a:buClr>
                <a:srgbClr val="000000"/>
              </a:buClr>
              <a:buNone/>
              <a:tabLst>
                <a:tab pos="4129088" algn="l"/>
              </a:tabLst>
            </a:pPr>
            <a:r>
              <a:rPr lang="en-US" altLang="en-US" sz="2800" dirty="0"/>
              <a:t>2.  between 0.003 and 0.03	7.  between 300 and 3,000</a:t>
            </a:r>
          </a:p>
          <a:p>
            <a:pPr marL="0" indent="0">
              <a:buClr>
                <a:srgbClr val="000000"/>
              </a:buClr>
              <a:buNone/>
              <a:tabLst>
                <a:tab pos="4129088" algn="l"/>
              </a:tabLst>
            </a:pPr>
            <a:r>
              <a:rPr lang="en-US" altLang="en-US" sz="2800" dirty="0"/>
              <a:t>3.  between 0.03 and 0.3	8.  between 3,000 and 30,000</a:t>
            </a:r>
          </a:p>
          <a:p>
            <a:pPr marL="0" indent="0">
              <a:buClr>
                <a:srgbClr val="000000"/>
              </a:buClr>
              <a:buNone/>
              <a:tabLst>
                <a:tab pos="4129088" algn="l"/>
              </a:tabLst>
            </a:pPr>
            <a:r>
              <a:rPr lang="en-US" altLang="en-US" sz="2800" dirty="0"/>
              <a:t>4.  between 0.3 and 3	9.  more than 30,000</a:t>
            </a:r>
          </a:p>
          <a:p>
            <a:pPr marL="0" indent="0">
              <a:buClr>
                <a:srgbClr val="000000"/>
              </a:buClr>
              <a:buNone/>
              <a:tabLst>
                <a:tab pos="4129088" algn="l"/>
              </a:tabLst>
            </a:pPr>
            <a:r>
              <a:rPr lang="en-US" altLang="en-US" sz="2800" dirty="0"/>
              <a:t>5.  between 3 and 30	10. Impossible to determine</a:t>
            </a:r>
          </a:p>
          <a:p>
            <a:pPr marL="0" indent="0">
              <a:buClr>
                <a:srgbClr val="000000"/>
              </a:buClr>
              <a:buNone/>
            </a:pPr>
            <a:endParaRPr lang="en-US" altLang="en-US" sz="2800" dirty="0"/>
          </a:p>
        </p:txBody>
      </p:sp>
    </p:spTree>
    <p:extLst>
      <p:ext uri="{BB962C8B-B14F-4D97-AF65-F5344CB8AC3E}">
        <p14:creationId xmlns:p14="http://schemas.microsoft.com/office/powerpoint/2010/main" val="164550103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preferRelativeResize="0">
            <a:picLocks/>
          </p:cNvPicPr>
          <p:nvPr/>
        </p:nvPicPr>
        <p:blipFill>
          <a:blip r:embed="rId4">
            <a:extLst>
              <a:ext uri="{28A0092B-C50C-407E-A947-70E740481C1C}">
                <a14:useLocalDpi xmlns:a14="http://schemas.microsoft.com/office/drawing/2010/main" val="0"/>
              </a:ext>
            </a:extLst>
          </a:blip>
          <a:stretch>
            <a:fillRect/>
          </a:stretch>
        </p:blipFill>
        <p:spPr>
          <a:xfrm>
            <a:off x="-2" y="10870"/>
            <a:ext cx="9144000" cy="1143000"/>
          </a:xfrm>
          <a:prstGeom prst="rect">
            <a:avLst/>
          </a:prstGeom>
        </p:spPr>
      </p:pic>
      <p:sp>
        <p:nvSpPr>
          <p:cNvPr id="2" name="Title 1"/>
          <p:cNvSpPr>
            <a:spLocks noGrp="1"/>
          </p:cNvSpPr>
          <p:nvPr>
            <p:ph type="title"/>
          </p:nvPr>
        </p:nvSpPr>
        <p:spPr/>
        <p:txBody>
          <a:bodyPr/>
          <a:lstStyle/>
          <a:p>
            <a:r>
              <a:rPr lang="en-US" dirty="0"/>
              <a:t>Assessing to Learn</a:t>
            </a:r>
          </a:p>
        </p:txBody>
      </p:sp>
      <p:sp>
        <p:nvSpPr>
          <p:cNvPr id="11" name="TPQuestion"/>
          <p:cNvSpPr txBox="1">
            <a:spLocks noChangeArrowheads="1"/>
          </p:cNvSpPr>
          <p:nvPr/>
        </p:nvSpPr>
        <p:spPr>
          <a:xfrm>
            <a:off x="457200" y="1371600"/>
            <a:ext cx="8001000" cy="954107"/>
          </a:xfrm>
          <a:prstGeom prst="rect">
            <a:avLst/>
          </a:prstGeom>
          <a:noFill/>
          <a:ln/>
        </p:spPr>
        <p:txBody>
          <a:bodyPr vert="horz" lIns="91440" tIns="45720" rIns="91440" bIns="45720" rtlCol="0" anchor="ctr">
            <a:spAutoFit/>
          </a:bodyPr>
          <a:lstStyle>
            <a:lvl1pPr algn="ctr" defTabSz="914400" rtl="0" eaLnBrk="1" latinLnBrk="0" hangingPunct="1">
              <a:spcBef>
                <a:spcPct val="0"/>
              </a:spcBef>
              <a:buNone/>
              <a:defRPr sz="4000" b="1" kern="1200">
                <a:solidFill>
                  <a:schemeClr val="bg1"/>
                </a:solidFill>
                <a:latin typeface="Times New Roman" panose="02020603050405020304" pitchFamily="18" charset="0"/>
                <a:ea typeface="Tahoma" panose="020B0604030504040204" pitchFamily="34" charset="0"/>
                <a:cs typeface="Times New Roman" panose="02020603050405020304" pitchFamily="18" charset="0"/>
              </a:defRPr>
            </a:lvl1pPr>
          </a:lstStyle>
          <a:p>
            <a:pPr algn="l"/>
            <a:r>
              <a:rPr lang="en-US" altLang="en-US" sz="2800" b="0" dirty="0">
                <a:solidFill>
                  <a:schemeClr val="tx1"/>
                </a:solidFill>
              </a:rPr>
              <a:t>Estimate the acceleration of the Earth relative to the Sun in m/</a:t>
            </a:r>
            <a:r>
              <a:rPr lang="en-US" altLang="en-US" sz="2800" b="0" dirty="0" err="1">
                <a:solidFill>
                  <a:schemeClr val="tx1"/>
                </a:solidFill>
              </a:rPr>
              <a:t>s</a:t>
            </a:r>
            <a:r>
              <a:rPr lang="en-US" altLang="en-US" sz="2800" b="0" baseline="30000" dirty="0" err="1">
                <a:solidFill>
                  <a:schemeClr val="tx1"/>
                </a:solidFill>
              </a:rPr>
              <a:t>²</a:t>
            </a:r>
            <a:r>
              <a:rPr lang="en-US" altLang="en-US" sz="2800" b="0" dirty="0">
                <a:solidFill>
                  <a:schemeClr val="tx1"/>
                </a:solidFill>
              </a:rPr>
              <a:t>.</a:t>
            </a:r>
          </a:p>
        </p:txBody>
      </p:sp>
      <p:sp>
        <p:nvSpPr>
          <p:cNvPr id="6" name="TPAnswers"/>
          <p:cNvSpPr txBox="1">
            <a:spLocks noChangeArrowheads="1"/>
          </p:cNvSpPr>
          <p:nvPr>
            <p:custDataLst>
              <p:tags r:id="rId1"/>
            </p:custDataLst>
          </p:nvPr>
        </p:nvSpPr>
        <p:spPr>
          <a:xfrm>
            <a:off x="457200" y="2543437"/>
            <a:ext cx="8686798" cy="3108543"/>
          </a:xfrm>
          <a:prstGeom prst="rect">
            <a:avLst/>
          </a:prstGeom>
          <a:noFill/>
        </p:spPr>
        <p:txBody>
          <a:bodyPr wrap="square">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Times New Roman" panose="02020603050405020304" pitchFamily="18" charset="0"/>
                <a:ea typeface="+mn-ea"/>
                <a:cs typeface="Times New Roman" panose="02020603050405020304" pitchFamily="18"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imes New Roman" panose="02020603050405020304" pitchFamily="18" charset="0"/>
                <a:ea typeface="+mn-ea"/>
                <a:cs typeface="Times New Roman" panose="02020603050405020304" pitchFamily="18"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Clr>
                <a:srgbClr val="000000"/>
              </a:buClr>
              <a:buNone/>
              <a:tabLst>
                <a:tab pos="4129088" algn="l"/>
              </a:tabLst>
            </a:pPr>
            <a:r>
              <a:rPr lang="en-US" altLang="en-US" sz="2800" dirty="0"/>
              <a:t>1.  less than 0.003	6.  between 30 and 300</a:t>
            </a:r>
          </a:p>
          <a:p>
            <a:pPr marL="0" indent="0">
              <a:buClr>
                <a:srgbClr val="000000"/>
              </a:buClr>
              <a:buNone/>
              <a:tabLst>
                <a:tab pos="4129088" algn="l"/>
              </a:tabLst>
            </a:pPr>
            <a:r>
              <a:rPr lang="en-US" altLang="en-US" sz="2800" dirty="0"/>
              <a:t>2.  between 0.003 and 0.03	7.  between 300 and 3,000</a:t>
            </a:r>
          </a:p>
          <a:p>
            <a:pPr marL="0" indent="0">
              <a:buClr>
                <a:srgbClr val="000000"/>
              </a:buClr>
              <a:buNone/>
              <a:tabLst>
                <a:tab pos="4129088" algn="l"/>
              </a:tabLst>
            </a:pPr>
            <a:r>
              <a:rPr lang="en-US" altLang="en-US" sz="2800" dirty="0"/>
              <a:t>3.  between 0.03 and 0.3	8.  between 3,000 and 30,000</a:t>
            </a:r>
          </a:p>
          <a:p>
            <a:pPr marL="0" indent="0">
              <a:buClr>
                <a:srgbClr val="000000"/>
              </a:buClr>
              <a:buNone/>
              <a:tabLst>
                <a:tab pos="4129088" algn="l"/>
              </a:tabLst>
            </a:pPr>
            <a:r>
              <a:rPr lang="en-US" altLang="en-US" sz="2800" dirty="0"/>
              <a:t>4.  between 0.3 and 3	9.  more than 30,000</a:t>
            </a:r>
          </a:p>
          <a:p>
            <a:pPr marL="0" indent="0">
              <a:buClr>
                <a:srgbClr val="000000"/>
              </a:buClr>
              <a:buNone/>
              <a:tabLst>
                <a:tab pos="4129088" algn="l"/>
              </a:tabLst>
            </a:pPr>
            <a:r>
              <a:rPr lang="en-US" altLang="en-US" sz="2800" dirty="0"/>
              <a:t>5.  between 3 and 30	10. Impossible to determine</a:t>
            </a:r>
          </a:p>
          <a:p>
            <a:pPr marL="0" indent="0">
              <a:buClr>
                <a:srgbClr val="000000"/>
              </a:buClr>
              <a:buNone/>
            </a:pPr>
            <a:endParaRPr lang="en-US" altLang="en-US" sz="2800" dirty="0"/>
          </a:p>
        </p:txBody>
      </p:sp>
    </p:spTree>
    <p:extLst>
      <p:ext uri="{BB962C8B-B14F-4D97-AF65-F5344CB8AC3E}">
        <p14:creationId xmlns:p14="http://schemas.microsoft.com/office/powerpoint/2010/main" val="236114091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preferRelativeResize="0">
            <a:picLocks/>
          </p:cNvPicPr>
          <p:nvPr/>
        </p:nvPicPr>
        <p:blipFill>
          <a:blip r:embed="rId4">
            <a:extLst>
              <a:ext uri="{28A0092B-C50C-407E-A947-70E740481C1C}">
                <a14:useLocalDpi xmlns:a14="http://schemas.microsoft.com/office/drawing/2010/main" val="0"/>
              </a:ext>
            </a:extLst>
          </a:blip>
          <a:stretch>
            <a:fillRect/>
          </a:stretch>
        </p:blipFill>
        <p:spPr>
          <a:xfrm>
            <a:off x="-2" y="10870"/>
            <a:ext cx="9144000" cy="1143000"/>
          </a:xfrm>
          <a:prstGeom prst="rect">
            <a:avLst/>
          </a:prstGeom>
        </p:spPr>
      </p:pic>
      <p:sp>
        <p:nvSpPr>
          <p:cNvPr id="2" name="Title 1"/>
          <p:cNvSpPr>
            <a:spLocks noGrp="1"/>
          </p:cNvSpPr>
          <p:nvPr>
            <p:ph type="title"/>
          </p:nvPr>
        </p:nvSpPr>
        <p:spPr/>
        <p:txBody>
          <a:bodyPr/>
          <a:lstStyle/>
          <a:p>
            <a:r>
              <a:rPr lang="en-US" dirty="0"/>
              <a:t>Assessing to Learn</a:t>
            </a:r>
          </a:p>
        </p:txBody>
      </p:sp>
      <p:sp>
        <p:nvSpPr>
          <p:cNvPr id="10" name="TPQuestion"/>
          <p:cNvSpPr txBox="1">
            <a:spLocks noChangeArrowheads="1"/>
          </p:cNvSpPr>
          <p:nvPr/>
        </p:nvSpPr>
        <p:spPr>
          <a:xfrm>
            <a:off x="457200" y="1371600"/>
            <a:ext cx="7924800" cy="954107"/>
          </a:xfrm>
          <a:prstGeom prst="rect">
            <a:avLst/>
          </a:prstGeom>
          <a:noFill/>
          <a:ln/>
        </p:spPr>
        <p:txBody>
          <a:bodyPr vert="horz" lIns="91440" tIns="45720" rIns="91440" bIns="45720" rtlCol="0" anchor="ctr">
            <a:spAutoFit/>
          </a:bodyPr>
          <a:lstStyle>
            <a:lvl1pPr algn="ctr" defTabSz="914400" rtl="0" eaLnBrk="1" latinLnBrk="0" hangingPunct="1">
              <a:spcBef>
                <a:spcPct val="0"/>
              </a:spcBef>
              <a:buNone/>
              <a:defRPr sz="4000" b="1" kern="1200">
                <a:solidFill>
                  <a:schemeClr val="bg1"/>
                </a:solidFill>
                <a:latin typeface="Times New Roman" panose="02020603050405020304" pitchFamily="18" charset="0"/>
                <a:ea typeface="Tahoma" panose="020B0604030504040204" pitchFamily="34" charset="0"/>
                <a:cs typeface="Times New Roman" panose="02020603050405020304" pitchFamily="18" charset="0"/>
              </a:defRPr>
            </a:lvl1pPr>
          </a:lstStyle>
          <a:p>
            <a:pPr algn="l"/>
            <a:r>
              <a:rPr lang="en-US" altLang="en-US" sz="2800" b="0" dirty="0">
                <a:solidFill>
                  <a:schemeClr val="tx1"/>
                </a:solidFill>
              </a:rPr>
              <a:t>An object is at rest on the equator. Estimate its speed relative to the center of the Earth in m/s.</a:t>
            </a:r>
          </a:p>
        </p:txBody>
      </p:sp>
      <p:sp>
        <p:nvSpPr>
          <p:cNvPr id="6" name="TPAnswers"/>
          <p:cNvSpPr txBox="1">
            <a:spLocks noChangeArrowheads="1"/>
          </p:cNvSpPr>
          <p:nvPr>
            <p:custDataLst>
              <p:tags r:id="rId1"/>
            </p:custDataLst>
          </p:nvPr>
        </p:nvSpPr>
        <p:spPr>
          <a:xfrm>
            <a:off x="457200" y="2543437"/>
            <a:ext cx="8686798" cy="3108543"/>
          </a:xfrm>
          <a:prstGeom prst="rect">
            <a:avLst/>
          </a:prstGeom>
          <a:noFill/>
        </p:spPr>
        <p:txBody>
          <a:bodyPr wrap="square">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Times New Roman" panose="02020603050405020304" pitchFamily="18" charset="0"/>
                <a:ea typeface="+mn-ea"/>
                <a:cs typeface="Times New Roman" panose="02020603050405020304" pitchFamily="18"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imes New Roman" panose="02020603050405020304" pitchFamily="18" charset="0"/>
                <a:ea typeface="+mn-ea"/>
                <a:cs typeface="Times New Roman" panose="02020603050405020304" pitchFamily="18"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Clr>
                <a:srgbClr val="000000"/>
              </a:buClr>
              <a:buNone/>
              <a:tabLst>
                <a:tab pos="4129088" algn="l"/>
              </a:tabLst>
            </a:pPr>
            <a:r>
              <a:rPr lang="en-US" altLang="en-US" sz="2800" dirty="0"/>
              <a:t>1.  less than 0.001	6.  between 10 and 100</a:t>
            </a:r>
          </a:p>
          <a:p>
            <a:pPr marL="0" indent="0">
              <a:buClr>
                <a:srgbClr val="000000"/>
              </a:buClr>
              <a:buNone/>
              <a:tabLst>
                <a:tab pos="4129088" algn="l"/>
              </a:tabLst>
            </a:pPr>
            <a:r>
              <a:rPr lang="en-US" altLang="en-US" sz="2800" dirty="0"/>
              <a:t>2.  between 0.001 and 0.01	7.  between 100 and 1,000</a:t>
            </a:r>
          </a:p>
          <a:p>
            <a:pPr marL="0" indent="0">
              <a:buClr>
                <a:srgbClr val="000000"/>
              </a:buClr>
              <a:buNone/>
              <a:tabLst>
                <a:tab pos="4129088" algn="l"/>
              </a:tabLst>
            </a:pPr>
            <a:r>
              <a:rPr lang="en-US" altLang="en-US" sz="2800" dirty="0"/>
              <a:t>3.  between 0.01 and 0.1	8.  between 1,000 and 10,000</a:t>
            </a:r>
          </a:p>
          <a:p>
            <a:pPr marL="0" indent="0">
              <a:buClr>
                <a:srgbClr val="000000"/>
              </a:buClr>
              <a:buNone/>
              <a:tabLst>
                <a:tab pos="4129088" algn="l"/>
              </a:tabLst>
            </a:pPr>
            <a:r>
              <a:rPr lang="en-US" altLang="en-US" sz="2800" dirty="0"/>
              <a:t>4.  between 0.1 and 1	9.  more than 10,000</a:t>
            </a:r>
          </a:p>
          <a:p>
            <a:pPr marL="0" indent="0">
              <a:buClr>
                <a:srgbClr val="000000"/>
              </a:buClr>
              <a:buNone/>
              <a:tabLst>
                <a:tab pos="4129088" algn="l"/>
              </a:tabLst>
            </a:pPr>
            <a:r>
              <a:rPr lang="en-US" altLang="en-US" sz="2800" dirty="0"/>
              <a:t>5.  between 1 and 10	10. Impossible to determine</a:t>
            </a:r>
          </a:p>
          <a:p>
            <a:pPr marL="0" indent="0">
              <a:buClr>
                <a:srgbClr val="000000"/>
              </a:buClr>
              <a:buNone/>
            </a:pPr>
            <a:endParaRPr lang="en-US" altLang="en-US" sz="2800" dirty="0"/>
          </a:p>
        </p:txBody>
      </p:sp>
    </p:spTree>
    <p:extLst>
      <p:ext uri="{BB962C8B-B14F-4D97-AF65-F5344CB8AC3E}">
        <p14:creationId xmlns:p14="http://schemas.microsoft.com/office/powerpoint/2010/main" val="54691221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preferRelativeResize="0">
            <a:picLocks/>
          </p:cNvPicPr>
          <p:nvPr/>
        </p:nvPicPr>
        <p:blipFill>
          <a:blip r:embed="rId4">
            <a:extLst>
              <a:ext uri="{28A0092B-C50C-407E-A947-70E740481C1C}">
                <a14:useLocalDpi xmlns:a14="http://schemas.microsoft.com/office/drawing/2010/main" val="0"/>
              </a:ext>
            </a:extLst>
          </a:blip>
          <a:stretch>
            <a:fillRect/>
          </a:stretch>
        </p:blipFill>
        <p:spPr>
          <a:xfrm>
            <a:off x="-2" y="10870"/>
            <a:ext cx="9144000" cy="1143000"/>
          </a:xfrm>
          <a:prstGeom prst="rect">
            <a:avLst/>
          </a:prstGeom>
        </p:spPr>
      </p:pic>
      <p:sp>
        <p:nvSpPr>
          <p:cNvPr id="2" name="Title 1"/>
          <p:cNvSpPr>
            <a:spLocks noGrp="1"/>
          </p:cNvSpPr>
          <p:nvPr>
            <p:ph type="title"/>
          </p:nvPr>
        </p:nvSpPr>
        <p:spPr/>
        <p:txBody>
          <a:bodyPr/>
          <a:lstStyle/>
          <a:p>
            <a:r>
              <a:rPr lang="en-US" dirty="0"/>
              <a:t>Assessing to Learn</a:t>
            </a:r>
          </a:p>
        </p:txBody>
      </p:sp>
      <p:sp>
        <p:nvSpPr>
          <p:cNvPr id="10" name="TPQuestion"/>
          <p:cNvSpPr txBox="1">
            <a:spLocks noChangeArrowheads="1"/>
          </p:cNvSpPr>
          <p:nvPr/>
        </p:nvSpPr>
        <p:spPr>
          <a:xfrm>
            <a:off x="457200" y="1371600"/>
            <a:ext cx="7924800" cy="954107"/>
          </a:xfrm>
          <a:prstGeom prst="rect">
            <a:avLst/>
          </a:prstGeom>
          <a:noFill/>
          <a:ln/>
        </p:spPr>
        <p:txBody>
          <a:bodyPr vert="horz" lIns="91440" tIns="45720" rIns="91440" bIns="45720" rtlCol="0" anchor="ctr">
            <a:spAutoFit/>
          </a:bodyPr>
          <a:lstStyle>
            <a:lvl1pPr algn="ctr" defTabSz="914400" rtl="0" eaLnBrk="1" latinLnBrk="0" hangingPunct="1">
              <a:spcBef>
                <a:spcPct val="0"/>
              </a:spcBef>
              <a:buNone/>
              <a:defRPr sz="4000" b="1" kern="1200">
                <a:solidFill>
                  <a:schemeClr val="bg1"/>
                </a:solidFill>
                <a:latin typeface="Times New Roman" panose="02020603050405020304" pitchFamily="18" charset="0"/>
                <a:ea typeface="Tahoma" panose="020B0604030504040204" pitchFamily="34" charset="0"/>
                <a:cs typeface="Times New Roman" panose="02020603050405020304" pitchFamily="18" charset="0"/>
              </a:defRPr>
            </a:lvl1pPr>
          </a:lstStyle>
          <a:p>
            <a:pPr algn="l"/>
            <a:r>
              <a:rPr lang="en-US" altLang="en-US" sz="2800" b="0" dirty="0">
                <a:solidFill>
                  <a:schemeClr val="tx1"/>
                </a:solidFill>
              </a:rPr>
              <a:t>An object is at rest on the equator. Estimate its acceleration relative to the center of the Earth in m/</a:t>
            </a:r>
            <a:r>
              <a:rPr lang="en-US" altLang="en-US" sz="2800" b="0" dirty="0" err="1">
                <a:solidFill>
                  <a:schemeClr val="tx1"/>
                </a:solidFill>
              </a:rPr>
              <a:t>s²</a:t>
            </a:r>
            <a:r>
              <a:rPr lang="en-US" altLang="en-US" sz="2800" b="0" dirty="0">
                <a:solidFill>
                  <a:schemeClr val="tx1"/>
                </a:solidFill>
              </a:rPr>
              <a:t>.</a:t>
            </a:r>
          </a:p>
        </p:txBody>
      </p:sp>
      <p:sp>
        <p:nvSpPr>
          <p:cNvPr id="6" name="TPAnswers"/>
          <p:cNvSpPr txBox="1">
            <a:spLocks noChangeArrowheads="1"/>
          </p:cNvSpPr>
          <p:nvPr>
            <p:custDataLst>
              <p:tags r:id="rId1"/>
            </p:custDataLst>
          </p:nvPr>
        </p:nvSpPr>
        <p:spPr>
          <a:xfrm>
            <a:off x="457200" y="2543437"/>
            <a:ext cx="8686798" cy="3108543"/>
          </a:xfrm>
          <a:prstGeom prst="rect">
            <a:avLst/>
          </a:prstGeom>
          <a:noFill/>
        </p:spPr>
        <p:txBody>
          <a:bodyPr wrap="square">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Times New Roman" panose="02020603050405020304" pitchFamily="18" charset="0"/>
                <a:ea typeface="+mn-ea"/>
                <a:cs typeface="Times New Roman" panose="02020603050405020304" pitchFamily="18"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imes New Roman" panose="02020603050405020304" pitchFamily="18" charset="0"/>
                <a:ea typeface="+mn-ea"/>
                <a:cs typeface="Times New Roman" panose="02020603050405020304" pitchFamily="18"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Clr>
                <a:srgbClr val="000000"/>
              </a:buClr>
              <a:buNone/>
              <a:tabLst>
                <a:tab pos="4129088" algn="l"/>
              </a:tabLst>
            </a:pPr>
            <a:r>
              <a:rPr lang="en-US" altLang="en-US" sz="2800" dirty="0"/>
              <a:t>1.  less than 0.001	6.  between 10 and 100</a:t>
            </a:r>
          </a:p>
          <a:p>
            <a:pPr marL="0" indent="0">
              <a:buClr>
                <a:srgbClr val="000000"/>
              </a:buClr>
              <a:buNone/>
              <a:tabLst>
                <a:tab pos="4129088" algn="l"/>
              </a:tabLst>
            </a:pPr>
            <a:r>
              <a:rPr lang="en-US" altLang="en-US" sz="2800" dirty="0"/>
              <a:t>2.  between 0.001 and 0.01	7.  between 100 and 1,000</a:t>
            </a:r>
          </a:p>
          <a:p>
            <a:pPr marL="0" indent="0">
              <a:buClr>
                <a:srgbClr val="000000"/>
              </a:buClr>
              <a:buNone/>
              <a:tabLst>
                <a:tab pos="4129088" algn="l"/>
              </a:tabLst>
            </a:pPr>
            <a:r>
              <a:rPr lang="en-US" altLang="en-US" sz="2800" dirty="0"/>
              <a:t>3.  between 0.01 and 0.1	8.  between 1,000 and 10,000</a:t>
            </a:r>
          </a:p>
          <a:p>
            <a:pPr marL="0" indent="0">
              <a:buClr>
                <a:srgbClr val="000000"/>
              </a:buClr>
              <a:buNone/>
              <a:tabLst>
                <a:tab pos="4129088" algn="l"/>
              </a:tabLst>
            </a:pPr>
            <a:r>
              <a:rPr lang="en-US" altLang="en-US" sz="2800" dirty="0"/>
              <a:t>4.  between 0.1 and 1	9.  more than 10,000</a:t>
            </a:r>
          </a:p>
          <a:p>
            <a:pPr marL="0" indent="0">
              <a:buClr>
                <a:srgbClr val="000000"/>
              </a:buClr>
              <a:buNone/>
              <a:tabLst>
                <a:tab pos="4129088" algn="l"/>
              </a:tabLst>
            </a:pPr>
            <a:r>
              <a:rPr lang="en-US" altLang="en-US" sz="2800" dirty="0"/>
              <a:t>5.  between 1 and 10	10. Impossible to determine</a:t>
            </a:r>
          </a:p>
          <a:p>
            <a:pPr marL="0" indent="0">
              <a:buClr>
                <a:srgbClr val="000000"/>
              </a:buClr>
              <a:buNone/>
            </a:pPr>
            <a:endParaRPr lang="en-US" altLang="en-US" sz="2800" dirty="0"/>
          </a:p>
        </p:txBody>
      </p:sp>
    </p:spTree>
    <p:extLst>
      <p:ext uri="{BB962C8B-B14F-4D97-AF65-F5344CB8AC3E}">
        <p14:creationId xmlns:p14="http://schemas.microsoft.com/office/powerpoint/2010/main" val="18601842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sz="half" idx="2"/>
          </p:nvPr>
        </p:nvSpPr>
        <p:spPr>
          <a:xfrm>
            <a:off x="457200" y="2930526"/>
            <a:ext cx="8229600" cy="3756023"/>
          </a:xfrm>
        </p:spPr>
        <p:txBody>
          <a:bodyPr>
            <a:noAutofit/>
          </a:bodyPr>
          <a:lstStyle/>
          <a:p>
            <a:pPr>
              <a:buFontTx/>
              <a:buAutoNum type="arabicPeriod"/>
            </a:pPr>
            <a:r>
              <a:rPr lang="en-US" altLang="en-US" dirty="0">
                <a:latin typeface="Times New Roman" panose="02020603050405020304" pitchFamily="18" charset="0"/>
                <a:cs typeface="Times New Roman" panose="02020603050405020304" pitchFamily="18" charset="0"/>
              </a:rPr>
              <a:t>It is zero because the space station moves with constant speed.</a:t>
            </a:r>
          </a:p>
          <a:p>
            <a:pPr>
              <a:buFontTx/>
              <a:buAutoNum type="arabicPeriod"/>
            </a:pPr>
            <a:r>
              <a:rPr lang="en-US" altLang="en-US" dirty="0">
                <a:latin typeface="Times New Roman" panose="02020603050405020304" pitchFamily="18" charset="0"/>
                <a:cs typeface="Times New Roman" panose="02020603050405020304" pitchFamily="18" charset="0"/>
              </a:rPr>
              <a:t>It is greater than 9.8 m/</a:t>
            </a:r>
            <a:r>
              <a:rPr lang="en-US" altLang="en-US" dirty="0" err="1">
                <a:latin typeface="Times New Roman" panose="02020603050405020304" pitchFamily="18" charset="0"/>
                <a:cs typeface="Times New Roman" panose="02020603050405020304" pitchFamily="18" charset="0"/>
              </a:rPr>
              <a:t>s</a:t>
            </a:r>
            <a:r>
              <a:rPr lang="en-US" altLang="en-US" baseline="30000" dirty="0" err="1">
                <a:latin typeface="Times New Roman" panose="02020603050405020304" pitchFamily="18" charset="0"/>
                <a:cs typeface="Times New Roman" panose="02020603050405020304" pitchFamily="18" charset="0"/>
              </a:rPr>
              <a:t>2</a:t>
            </a:r>
            <a:r>
              <a:rPr lang="en-US" altLang="en-US" dirty="0">
                <a:latin typeface="Times New Roman" panose="02020603050405020304" pitchFamily="18" charset="0"/>
                <a:cs typeface="Times New Roman" panose="02020603050405020304" pitchFamily="18" charset="0"/>
              </a:rPr>
              <a:t> because the space station is moving so quickly.</a:t>
            </a:r>
          </a:p>
          <a:p>
            <a:pPr>
              <a:buFontTx/>
              <a:buAutoNum type="arabicPeriod"/>
            </a:pPr>
            <a:r>
              <a:rPr lang="en-US" altLang="en-US" b="1" dirty="0">
                <a:latin typeface="Times New Roman" panose="02020603050405020304" pitchFamily="18" charset="0"/>
                <a:cs typeface="Times New Roman" panose="02020603050405020304" pitchFamily="18" charset="0"/>
              </a:rPr>
              <a:t>It is less than 9.8 m/</a:t>
            </a:r>
            <a:r>
              <a:rPr lang="en-US" altLang="en-US" b="1" dirty="0" err="1">
                <a:latin typeface="Times New Roman" panose="02020603050405020304" pitchFamily="18" charset="0"/>
                <a:cs typeface="Times New Roman" panose="02020603050405020304" pitchFamily="18" charset="0"/>
              </a:rPr>
              <a:t>s</a:t>
            </a:r>
            <a:r>
              <a:rPr lang="en-US" altLang="en-US" b="1" baseline="30000" dirty="0" err="1">
                <a:latin typeface="Times New Roman" panose="02020603050405020304" pitchFamily="18" charset="0"/>
                <a:cs typeface="Times New Roman" panose="02020603050405020304" pitchFamily="18" charset="0"/>
              </a:rPr>
              <a:t>2</a:t>
            </a:r>
            <a:r>
              <a:rPr lang="en-US" altLang="en-US" b="1" dirty="0">
                <a:latin typeface="Times New Roman" panose="02020603050405020304" pitchFamily="18" charset="0"/>
                <a:cs typeface="Times New Roman" panose="02020603050405020304" pitchFamily="18" charset="0"/>
              </a:rPr>
              <a:t> because the space station is so high above the Earth’s surface.</a:t>
            </a:r>
          </a:p>
          <a:p>
            <a:pPr>
              <a:buFontTx/>
              <a:buAutoNum type="arabicPeriod"/>
            </a:pPr>
            <a:r>
              <a:rPr lang="en-US" altLang="en-US" dirty="0">
                <a:latin typeface="Times New Roman" panose="02020603050405020304" pitchFamily="18" charset="0"/>
                <a:cs typeface="Times New Roman" panose="02020603050405020304" pitchFamily="18" charset="0"/>
              </a:rPr>
              <a:t>It is equal to 9.8 m/</a:t>
            </a:r>
            <a:r>
              <a:rPr lang="en-US" altLang="en-US" dirty="0" err="1">
                <a:latin typeface="Times New Roman" panose="02020603050405020304" pitchFamily="18" charset="0"/>
                <a:cs typeface="Times New Roman" panose="02020603050405020304" pitchFamily="18" charset="0"/>
              </a:rPr>
              <a:t>s</a:t>
            </a:r>
            <a:r>
              <a:rPr lang="en-US" altLang="en-US" baseline="30000" dirty="0" err="1">
                <a:latin typeface="Times New Roman" panose="02020603050405020304" pitchFamily="18" charset="0"/>
                <a:cs typeface="Times New Roman" panose="02020603050405020304" pitchFamily="18" charset="0"/>
              </a:rPr>
              <a:t>2</a:t>
            </a:r>
            <a:r>
              <a:rPr lang="en-US" altLang="en-US" dirty="0">
                <a:latin typeface="Times New Roman" panose="02020603050405020304" pitchFamily="18" charset="0"/>
                <a:cs typeface="Times New Roman" panose="02020603050405020304" pitchFamily="18" charset="0"/>
              </a:rPr>
              <a:t>.</a:t>
            </a:r>
          </a:p>
        </p:txBody>
      </p:sp>
      <p:sp>
        <p:nvSpPr>
          <p:cNvPr id="4" name="Footer Placeholder 3"/>
          <p:cNvSpPr>
            <a:spLocks noGrp="1"/>
          </p:cNvSpPr>
          <p:nvPr>
            <p:ph type="ftr" sz="quarter" idx="11"/>
          </p:nvPr>
        </p:nvSpPr>
        <p:spPr/>
        <p:txBody>
          <a:bodyPr/>
          <a:lstStyle/>
          <a:p>
            <a:r>
              <a:rPr lang="en-US"/>
              <a:t>©Cengage</a:t>
            </a:r>
            <a:endParaRPr lang="en-US" dirty="0"/>
          </a:p>
        </p:txBody>
      </p:sp>
      <p:sp>
        <p:nvSpPr>
          <p:cNvPr id="7" name="Content Placeholder 6"/>
          <p:cNvSpPr>
            <a:spLocks noGrp="1"/>
          </p:cNvSpPr>
          <p:nvPr>
            <p:ph sz="half" idx="1"/>
          </p:nvPr>
        </p:nvSpPr>
        <p:spPr>
          <a:xfrm>
            <a:off x="457200" y="1371600"/>
            <a:ext cx="7715250" cy="1558926"/>
          </a:xfrm>
        </p:spPr>
        <p:txBody>
          <a:bodyPr>
            <a:noAutofit/>
          </a:bodyPr>
          <a:lstStyle/>
          <a:p>
            <a:pPr marL="0" indent="0">
              <a:buNone/>
            </a:pPr>
            <a:r>
              <a:rPr lang="en-US" altLang="en-US" dirty="0">
                <a:latin typeface="Times New Roman" panose="02020603050405020304" pitchFamily="18" charset="0"/>
                <a:cs typeface="Times New Roman" panose="02020603050405020304" pitchFamily="18" charset="0"/>
              </a:rPr>
              <a:t>A space station orbits the Earth with constant speed. What can be said about the space station's acceleration?</a:t>
            </a:r>
            <a:endParaRPr lang="en-US" dirty="0">
              <a:latin typeface="Times New Roman" panose="02020603050405020304" pitchFamily="18" charset="0"/>
              <a:cs typeface="Times New Roman" panose="02020603050405020304" pitchFamily="18" charset="0"/>
            </a:endParaRPr>
          </a:p>
        </p:txBody>
      </p:sp>
      <p:sp>
        <p:nvSpPr>
          <p:cNvPr id="2" name="Title 1"/>
          <p:cNvSpPr>
            <a:spLocks noGrp="1"/>
          </p:cNvSpPr>
          <p:nvPr>
            <p:ph type="title"/>
          </p:nvPr>
        </p:nvSpPr>
        <p:spPr/>
        <p:txBody>
          <a:bodyPr/>
          <a:lstStyle/>
          <a:p>
            <a:r>
              <a:rPr lang="en-US" dirty="0"/>
              <a:t>Reading Question 1-3</a:t>
            </a:r>
          </a:p>
        </p:txBody>
      </p:sp>
    </p:spTree>
    <p:extLst>
      <p:ext uri="{BB962C8B-B14F-4D97-AF65-F5344CB8AC3E}">
        <p14:creationId xmlns:p14="http://schemas.microsoft.com/office/powerpoint/2010/main" val="20471049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preferRelativeResize="0">
            <a:picLocks/>
          </p:cNvPicPr>
          <p:nvPr/>
        </p:nvPicPr>
        <p:blipFill>
          <a:blip r:embed="rId4">
            <a:extLst>
              <a:ext uri="{28A0092B-C50C-407E-A947-70E740481C1C}">
                <a14:useLocalDpi xmlns:a14="http://schemas.microsoft.com/office/drawing/2010/main" val="0"/>
              </a:ext>
            </a:extLst>
          </a:blip>
          <a:stretch>
            <a:fillRect/>
          </a:stretch>
        </p:blipFill>
        <p:spPr>
          <a:xfrm>
            <a:off x="-2" y="10870"/>
            <a:ext cx="9144000" cy="1143000"/>
          </a:xfrm>
          <a:prstGeom prst="rect">
            <a:avLst/>
          </a:prstGeom>
        </p:spPr>
      </p:pic>
      <p:sp>
        <p:nvSpPr>
          <p:cNvPr id="2" name="Title 1"/>
          <p:cNvSpPr>
            <a:spLocks noGrp="1"/>
          </p:cNvSpPr>
          <p:nvPr>
            <p:ph type="title"/>
          </p:nvPr>
        </p:nvSpPr>
        <p:spPr/>
        <p:txBody>
          <a:bodyPr/>
          <a:lstStyle/>
          <a:p>
            <a:r>
              <a:rPr lang="en-US" dirty="0"/>
              <a:t>Assessing to Learn</a:t>
            </a:r>
          </a:p>
        </p:txBody>
      </p:sp>
      <p:sp>
        <p:nvSpPr>
          <p:cNvPr id="8" name="TPQuestion"/>
          <p:cNvSpPr txBox="1">
            <a:spLocks noChangeArrowheads="1"/>
          </p:cNvSpPr>
          <p:nvPr/>
        </p:nvSpPr>
        <p:spPr>
          <a:xfrm>
            <a:off x="457200" y="1371600"/>
            <a:ext cx="7924800" cy="954107"/>
          </a:xfrm>
          <a:prstGeom prst="rect">
            <a:avLst/>
          </a:prstGeom>
          <a:noFill/>
          <a:ln/>
        </p:spPr>
        <p:txBody>
          <a:bodyPr vert="horz" lIns="91440" tIns="45720" rIns="91440" bIns="45720" rtlCol="0" anchor="ctr">
            <a:spAutoFit/>
          </a:bodyPr>
          <a:lstStyle>
            <a:lvl1pPr algn="ctr" defTabSz="914400" rtl="0" eaLnBrk="1" latinLnBrk="0" hangingPunct="1">
              <a:spcBef>
                <a:spcPct val="0"/>
              </a:spcBef>
              <a:buNone/>
              <a:defRPr sz="4000" b="1" kern="1200">
                <a:solidFill>
                  <a:schemeClr val="bg1"/>
                </a:solidFill>
                <a:latin typeface="Times New Roman" panose="02020603050405020304" pitchFamily="18" charset="0"/>
                <a:ea typeface="Tahoma" panose="020B0604030504040204" pitchFamily="34" charset="0"/>
                <a:cs typeface="Times New Roman" panose="02020603050405020304" pitchFamily="18" charset="0"/>
              </a:defRPr>
            </a:lvl1pPr>
          </a:lstStyle>
          <a:p>
            <a:pPr algn="l"/>
            <a:r>
              <a:rPr lang="en-US" altLang="en-US" sz="2800" b="0" dirty="0">
                <a:solidFill>
                  <a:schemeClr val="tx1"/>
                </a:solidFill>
              </a:rPr>
              <a:t>Estimate the speed of the Moon relative to the center of the Earth in m/s.</a:t>
            </a:r>
          </a:p>
        </p:txBody>
      </p:sp>
      <p:sp>
        <p:nvSpPr>
          <p:cNvPr id="10" name="TPAnswers"/>
          <p:cNvSpPr txBox="1">
            <a:spLocks noChangeArrowheads="1"/>
          </p:cNvSpPr>
          <p:nvPr>
            <p:custDataLst>
              <p:tags r:id="rId1"/>
            </p:custDataLst>
          </p:nvPr>
        </p:nvSpPr>
        <p:spPr>
          <a:xfrm>
            <a:off x="457200" y="2543437"/>
            <a:ext cx="8686798" cy="3108543"/>
          </a:xfrm>
          <a:prstGeom prst="rect">
            <a:avLst/>
          </a:prstGeom>
          <a:noFill/>
        </p:spPr>
        <p:txBody>
          <a:bodyPr wrap="square">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Times New Roman" panose="02020603050405020304" pitchFamily="18" charset="0"/>
                <a:ea typeface="+mn-ea"/>
                <a:cs typeface="Times New Roman" panose="02020603050405020304" pitchFamily="18"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imes New Roman" panose="02020603050405020304" pitchFamily="18" charset="0"/>
                <a:ea typeface="+mn-ea"/>
                <a:cs typeface="Times New Roman" panose="02020603050405020304" pitchFamily="18"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Clr>
                <a:srgbClr val="000000"/>
              </a:buClr>
              <a:buNone/>
              <a:tabLst>
                <a:tab pos="4129088" algn="l"/>
              </a:tabLst>
            </a:pPr>
            <a:r>
              <a:rPr lang="en-US" altLang="en-US" sz="2800" dirty="0"/>
              <a:t>1.  less than 0.003	6.  between 30 and 300</a:t>
            </a:r>
          </a:p>
          <a:p>
            <a:pPr marL="0" indent="0">
              <a:buClr>
                <a:srgbClr val="000000"/>
              </a:buClr>
              <a:buNone/>
              <a:tabLst>
                <a:tab pos="4129088" algn="l"/>
              </a:tabLst>
            </a:pPr>
            <a:r>
              <a:rPr lang="en-US" altLang="en-US" sz="2800" dirty="0"/>
              <a:t>2.  between 0.003 and 0.03	7.  between 300 and 3,000</a:t>
            </a:r>
          </a:p>
          <a:p>
            <a:pPr marL="0" indent="0">
              <a:buClr>
                <a:srgbClr val="000000"/>
              </a:buClr>
              <a:buNone/>
              <a:tabLst>
                <a:tab pos="4129088" algn="l"/>
              </a:tabLst>
            </a:pPr>
            <a:r>
              <a:rPr lang="en-US" altLang="en-US" sz="2800" dirty="0"/>
              <a:t>3.  between 0.03 and 0.3	8.  between 3,000 and 30,000</a:t>
            </a:r>
          </a:p>
          <a:p>
            <a:pPr marL="0" indent="0">
              <a:buClr>
                <a:srgbClr val="000000"/>
              </a:buClr>
              <a:buNone/>
              <a:tabLst>
                <a:tab pos="4129088" algn="l"/>
              </a:tabLst>
            </a:pPr>
            <a:r>
              <a:rPr lang="en-US" altLang="en-US" sz="2800" dirty="0"/>
              <a:t>4.  between 0.3 and 3	9.  more than 30,000</a:t>
            </a:r>
          </a:p>
          <a:p>
            <a:pPr marL="0" indent="0">
              <a:buClr>
                <a:srgbClr val="000000"/>
              </a:buClr>
              <a:buNone/>
              <a:tabLst>
                <a:tab pos="4129088" algn="l"/>
              </a:tabLst>
            </a:pPr>
            <a:r>
              <a:rPr lang="en-US" altLang="en-US" sz="2800" dirty="0"/>
              <a:t>5.  between 3 and 30	10. Impossible to determine</a:t>
            </a:r>
          </a:p>
          <a:p>
            <a:pPr marL="0" indent="0">
              <a:buClr>
                <a:srgbClr val="000000"/>
              </a:buClr>
              <a:buNone/>
            </a:pPr>
            <a:endParaRPr lang="en-US" altLang="en-US" sz="2800" dirty="0"/>
          </a:p>
        </p:txBody>
      </p:sp>
    </p:spTree>
    <p:extLst>
      <p:ext uri="{BB962C8B-B14F-4D97-AF65-F5344CB8AC3E}">
        <p14:creationId xmlns:p14="http://schemas.microsoft.com/office/powerpoint/2010/main" val="325134794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preferRelativeResize="0">
            <a:picLocks/>
          </p:cNvPicPr>
          <p:nvPr/>
        </p:nvPicPr>
        <p:blipFill>
          <a:blip r:embed="rId4">
            <a:extLst>
              <a:ext uri="{28A0092B-C50C-407E-A947-70E740481C1C}">
                <a14:useLocalDpi xmlns:a14="http://schemas.microsoft.com/office/drawing/2010/main" val="0"/>
              </a:ext>
            </a:extLst>
          </a:blip>
          <a:stretch>
            <a:fillRect/>
          </a:stretch>
        </p:blipFill>
        <p:spPr>
          <a:xfrm>
            <a:off x="-2" y="10870"/>
            <a:ext cx="9144000" cy="1143000"/>
          </a:xfrm>
          <a:prstGeom prst="rect">
            <a:avLst/>
          </a:prstGeom>
        </p:spPr>
      </p:pic>
      <p:sp>
        <p:nvSpPr>
          <p:cNvPr id="2" name="Title 1"/>
          <p:cNvSpPr>
            <a:spLocks noGrp="1"/>
          </p:cNvSpPr>
          <p:nvPr>
            <p:ph type="title"/>
          </p:nvPr>
        </p:nvSpPr>
        <p:spPr/>
        <p:txBody>
          <a:bodyPr/>
          <a:lstStyle/>
          <a:p>
            <a:r>
              <a:rPr lang="en-US" dirty="0"/>
              <a:t>Assessing to Learn</a:t>
            </a:r>
          </a:p>
        </p:txBody>
      </p:sp>
      <p:sp>
        <p:nvSpPr>
          <p:cNvPr id="13" name="TPQuestion"/>
          <p:cNvSpPr txBox="1">
            <a:spLocks noChangeArrowheads="1"/>
          </p:cNvSpPr>
          <p:nvPr/>
        </p:nvSpPr>
        <p:spPr>
          <a:xfrm>
            <a:off x="457200" y="1371600"/>
            <a:ext cx="7924800" cy="954107"/>
          </a:xfrm>
          <a:prstGeom prst="rect">
            <a:avLst/>
          </a:prstGeom>
          <a:noFill/>
          <a:ln/>
        </p:spPr>
        <p:txBody>
          <a:bodyPr vert="horz" lIns="91440" tIns="45720" rIns="91440" bIns="45720" rtlCol="0" anchor="ctr">
            <a:spAutoFit/>
          </a:bodyPr>
          <a:lstStyle>
            <a:lvl1pPr algn="ctr" defTabSz="914400" rtl="0" eaLnBrk="1" latinLnBrk="0" hangingPunct="1">
              <a:spcBef>
                <a:spcPct val="0"/>
              </a:spcBef>
              <a:buNone/>
              <a:defRPr sz="4000" b="1" kern="1200">
                <a:solidFill>
                  <a:schemeClr val="bg1"/>
                </a:solidFill>
                <a:latin typeface="Times New Roman" panose="02020603050405020304" pitchFamily="18" charset="0"/>
                <a:ea typeface="Tahoma" panose="020B0604030504040204" pitchFamily="34" charset="0"/>
                <a:cs typeface="Times New Roman" panose="02020603050405020304" pitchFamily="18" charset="0"/>
              </a:defRPr>
            </a:lvl1pPr>
          </a:lstStyle>
          <a:p>
            <a:pPr algn="l"/>
            <a:r>
              <a:rPr lang="en-US" altLang="en-US" sz="2800" b="0" dirty="0">
                <a:solidFill>
                  <a:schemeClr val="tx1"/>
                </a:solidFill>
              </a:rPr>
              <a:t>Estimate the acceleration of the Moon relative to the center of the Earth in m/</a:t>
            </a:r>
            <a:r>
              <a:rPr lang="en-US" altLang="en-US" sz="2800" b="0" dirty="0" err="1">
                <a:solidFill>
                  <a:schemeClr val="tx1"/>
                </a:solidFill>
              </a:rPr>
              <a:t>s²</a:t>
            </a:r>
            <a:r>
              <a:rPr lang="en-US" altLang="en-US" sz="2800" b="0" dirty="0">
                <a:solidFill>
                  <a:schemeClr val="tx1"/>
                </a:solidFill>
              </a:rPr>
              <a:t>.</a:t>
            </a:r>
          </a:p>
        </p:txBody>
      </p:sp>
      <p:sp>
        <p:nvSpPr>
          <p:cNvPr id="6" name="TPAnswers"/>
          <p:cNvSpPr txBox="1">
            <a:spLocks noChangeArrowheads="1"/>
          </p:cNvSpPr>
          <p:nvPr>
            <p:custDataLst>
              <p:tags r:id="rId1"/>
            </p:custDataLst>
          </p:nvPr>
        </p:nvSpPr>
        <p:spPr>
          <a:xfrm>
            <a:off x="457200" y="2543437"/>
            <a:ext cx="8686798" cy="3108543"/>
          </a:xfrm>
          <a:prstGeom prst="rect">
            <a:avLst/>
          </a:prstGeom>
          <a:noFill/>
        </p:spPr>
        <p:txBody>
          <a:bodyPr wrap="square">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Times New Roman" panose="02020603050405020304" pitchFamily="18" charset="0"/>
                <a:ea typeface="+mn-ea"/>
                <a:cs typeface="Times New Roman" panose="02020603050405020304" pitchFamily="18"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imes New Roman" panose="02020603050405020304" pitchFamily="18" charset="0"/>
                <a:ea typeface="+mn-ea"/>
                <a:cs typeface="Times New Roman" panose="02020603050405020304" pitchFamily="18"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Clr>
                <a:srgbClr val="000000"/>
              </a:buClr>
              <a:buNone/>
              <a:tabLst>
                <a:tab pos="4129088" algn="l"/>
              </a:tabLst>
            </a:pPr>
            <a:r>
              <a:rPr lang="en-US" altLang="en-US" sz="2800" dirty="0"/>
              <a:t>1.  less than 0.003	6.  between 30 and 300</a:t>
            </a:r>
          </a:p>
          <a:p>
            <a:pPr marL="0" indent="0">
              <a:buClr>
                <a:srgbClr val="000000"/>
              </a:buClr>
              <a:buNone/>
              <a:tabLst>
                <a:tab pos="4129088" algn="l"/>
              </a:tabLst>
            </a:pPr>
            <a:r>
              <a:rPr lang="en-US" altLang="en-US" sz="2800" dirty="0"/>
              <a:t>2.  between 0.003 and 0.03	7.  between 300 and 3,000</a:t>
            </a:r>
          </a:p>
          <a:p>
            <a:pPr marL="0" indent="0">
              <a:buClr>
                <a:srgbClr val="000000"/>
              </a:buClr>
              <a:buNone/>
              <a:tabLst>
                <a:tab pos="4129088" algn="l"/>
              </a:tabLst>
            </a:pPr>
            <a:r>
              <a:rPr lang="en-US" altLang="en-US" sz="2800" dirty="0"/>
              <a:t>3.  between 0.03 and 0.3	8.  between 3,000 and 30,000</a:t>
            </a:r>
          </a:p>
          <a:p>
            <a:pPr marL="0" indent="0">
              <a:buClr>
                <a:srgbClr val="000000"/>
              </a:buClr>
              <a:buNone/>
              <a:tabLst>
                <a:tab pos="4129088" algn="l"/>
              </a:tabLst>
            </a:pPr>
            <a:r>
              <a:rPr lang="en-US" altLang="en-US" sz="2800" dirty="0"/>
              <a:t>4.  between 0.3 and 3	9.  more than 30,000</a:t>
            </a:r>
          </a:p>
          <a:p>
            <a:pPr marL="0" indent="0">
              <a:buClr>
                <a:srgbClr val="000000"/>
              </a:buClr>
              <a:buNone/>
              <a:tabLst>
                <a:tab pos="4129088" algn="l"/>
              </a:tabLst>
            </a:pPr>
            <a:r>
              <a:rPr lang="en-US" altLang="en-US" sz="2800" dirty="0"/>
              <a:t>5.  between 3 and 30	10. Impossible to determine</a:t>
            </a:r>
          </a:p>
          <a:p>
            <a:pPr marL="0" indent="0">
              <a:buClr>
                <a:srgbClr val="000000"/>
              </a:buClr>
              <a:buNone/>
            </a:pPr>
            <a:endParaRPr lang="en-US" altLang="en-US" sz="2800" dirty="0"/>
          </a:p>
        </p:txBody>
      </p:sp>
    </p:spTree>
    <p:extLst>
      <p:ext uri="{BB962C8B-B14F-4D97-AF65-F5344CB8AC3E}">
        <p14:creationId xmlns:p14="http://schemas.microsoft.com/office/powerpoint/2010/main" val="159454597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preferRelativeResize="0">
            <a:picLocks/>
          </p:cNvPicPr>
          <p:nvPr/>
        </p:nvPicPr>
        <p:blipFill>
          <a:blip r:embed="rId3">
            <a:extLst>
              <a:ext uri="{28A0092B-C50C-407E-A947-70E740481C1C}">
                <a14:useLocalDpi xmlns:a14="http://schemas.microsoft.com/office/drawing/2010/main" val="0"/>
              </a:ext>
            </a:extLst>
          </a:blip>
          <a:stretch>
            <a:fillRect/>
          </a:stretch>
        </p:blipFill>
        <p:spPr>
          <a:xfrm>
            <a:off x="-2" y="10870"/>
            <a:ext cx="9144000" cy="1143000"/>
          </a:xfrm>
          <a:prstGeom prst="rect">
            <a:avLst/>
          </a:prstGeom>
        </p:spPr>
      </p:pic>
      <p:sp>
        <p:nvSpPr>
          <p:cNvPr id="2" name="Title 1"/>
          <p:cNvSpPr>
            <a:spLocks noGrp="1"/>
          </p:cNvSpPr>
          <p:nvPr>
            <p:ph type="title"/>
          </p:nvPr>
        </p:nvSpPr>
        <p:spPr/>
        <p:txBody>
          <a:bodyPr/>
          <a:lstStyle/>
          <a:p>
            <a:r>
              <a:rPr lang="en-US" dirty="0"/>
              <a:t>Assessing to Learn</a:t>
            </a:r>
          </a:p>
        </p:txBody>
      </p:sp>
      <p:sp>
        <p:nvSpPr>
          <p:cNvPr id="9" name="TPQuestion"/>
          <p:cNvSpPr txBox="1">
            <a:spLocks noChangeArrowheads="1"/>
          </p:cNvSpPr>
          <p:nvPr/>
        </p:nvSpPr>
        <p:spPr>
          <a:xfrm>
            <a:off x="457200" y="1371600"/>
            <a:ext cx="7848600" cy="2677656"/>
          </a:xfrm>
          <a:prstGeom prst="rect">
            <a:avLst/>
          </a:prstGeom>
          <a:noFill/>
          <a:ln/>
        </p:spPr>
        <p:txBody>
          <a:bodyPr vert="horz" lIns="91440" tIns="45720" rIns="91440" bIns="45720" rtlCol="0" anchor="ctr">
            <a:spAutoFit/>
          </a:bodyPr>
          <a:lstStyle>
            <a:lvl1pPr algn="ctr" defTabSz="914400" rtl="0" eaLnBrk="1" latinLnBrk="0" hangingPunct="1">
              <a:spcBef>
                <a:spcPct val="0"/>
              </a:spcBef>
              <a:buNone/>
              <a:defRPr sz="4000" b="1" kern="1200">
                <a:solidFill>
                  <a:schemeClr val="bg1"/>
                </a:solidFill>
                <a:latin typeface="Times New Roman" panose="02020603050405020304" pitchFamily="18" charset="0"/>
                <a:ea typeface="Tahoma" panose="020B0604030504040204" pitchFamily="34" charset="0"/>
                <a:cs typeface="Times New Roman" panose="02020603050405020304" pitchFamily="18" charset="0"/>
              </a:defRPr>
            </a:lvl1pPr>
          </a:lstStyle>
          <a:p>
            <a:pPr algn="l"/>
            <a:r>
              <a:rPr lang="en-US" altLang="en-US" sz="2800" b="0" dirty="0">
                <a:solidFill>
                  <a:schemeClr val="tx1"/>
                </a:solidFill>
              </a:rPr>
              <a:t>A small ball is released from rest at position A and rolls down a vertical circular track under the influence of gravity. When the ball reaches position B, which of the indicated directions most nearly corresponds to the direction of the normal force on the ball? </a:t>
            </a:r>
          </a:p>
        </p:txBody>
      </p:sp>
      <p:sp>
        <p:nvSpPr>
          <p:cNvPr id="4" name="TextBox 3"/>
          <p:cNvSpPr txBox="1"/>
          <p:nvPr/>
        </p:nvSpPr>
        <p:spPr>
          <a:xfrm>
            <a:off x="6211614" y="5473650"/>
            <a:ext cx="2475186" cy="954107"/>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9. Impossible to determine.</a:t>
            </a:r>
          </a:p>
        </p:txBody>
      </p:sp>
      <p:pic>
        <p:nvPicPr>
          <p:cNvPr id="7" name="Picture 6"/>
          <p:cNvPicPr>
            <a:picLocks noChangeAspect="1"/>
          </p:cNvPicPr>
          <p:nvPr/>
        </p:nvPicPr>
        <p:blipFill>
          <a:blip r:embed="rId4"/>
          <a:stretch>
            <a:fillRect/>
          </a:stretch>
        </p:blipFill>
        <p:spPr>
          <a:xfrm>
            <a:off x="457200" y="4266756"/>
            <a:ext cx="5161905" cy="2380952"/>
          </a:xfrm>
          <a:prstGeom prst="rect">
            <a:avLst/>
          </a:prstGeom>
        </p:spPr>
      </p:pic>
    </p:spTree>
    <p:extLst>
      <p:ext uri="{BB962C8B-B14F-4D97-AF65-F5344CB8AC3E}">
        <p14:creationId xmlns:p14="http://schemas.microsoft.com/office/powerpoint/2010/main" val="221753858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preferRelativeResize="0">
            <a:picLocks/>
          </p:cNvPicPr>
          <p:nvPr/>
        </p:nvPicPr>
        <p:blipFill>
          <a:blip r:embed="rId3">
            <a:extLst>
              <a:ext uri="{28A0092B-C50C-407E-A947-70E740481C1C}">
                <a14:useLocalDpi xmlns:a14="http://schemas.microsoft.com/office/drawing/2010/main" val="0"/>
              </a:ext>
            </a:extLst>
          </a:blip>
          <a:stretch>
            <a:fillRect/>
          </a:stretch>
        </p:blipFill>
        <p:spPr>
          <a:xfrm>
            <a:off x="-2" y="10870"/>
            <a:ext cx="9144000" cy="1143000"/>
          </a:xfrm>
          <a:prstGeom prst="rect">
            <a:avLst/>
          </a:prstGeom>
        </p:spPr>
      </p:pic>
      <p:sp>
        <p:nvSpPr>
          <p:cNvPr id="2" name="Title 1"/>
          <p:cNvSpPr>
            <a:spLocks noGrp="1"/>
          </p:cNvSpPr>
          <p:nvPr>
            <p:ph type="title"/>
          </p:nvPr>
        </p:nvSpPr>
        <p:spPr/>
        <p:txBody>
          <a:bodyPr/>
          <a:lstStyle/>
          <a:p>
            <a:r>
              <a:rPr lang="en-US" dirty="0"/>
              <a:t>Assessing to Learn</a:t>
            </a:r>
          </a:p>
        </p:txBody>
      </p:sp>
      <p:sp>
        <p:nvSpPr>
          <p:cNvPr id="9" name="TPQuestion"/>
          <p:cNvSpPr txBox="1">
            <a:spLocks noChangeArrowheads="1"/>
          </p:cNvSpPr>
          <p:nvPr/>
        </p:nvSpPr>
        <p:spPr>
          <a:xfrm>
            <a:off x="457200" y="1371600"/>
            <a:ext cx="7644319" cy="3108543"/>
          </a:xfrm>
          <a:prstGeom prst="rect">
            <a:avLst/>
          </a:prstGeom>
          <a:noFill/>
          <a:ln/>
        </p:spPr>
        <p:txBody>
          <a:bodyPr vert="horz" wrap="square" lIns="91440" tIns="45720" rIns="91440" bIns="45720" rtlCol="0" anchor="ctr">
            <a:spAutoFit/>
          </a:bodyPr>
          <a:lstStyle>
            <a:lvl1pPr algn="ctr" defTabSz="914400" rtl="0" eaLnBrk="1" latinLnBrk="0" hangingPunct="1">
              <a:spcBef>
                <a:spcPct val="0"/>
              </a:spcBef>
              <a:buNone/>
              <a:defRPr sz="4000" b="1" kern="1200">
                <a:solidFill>
                  <a:schemeClr val="bg1"/>
                </a:solidFill>
                <a:latin typeface="Times New Roman" panose="02020603050405020304" pitchFamily="18" charset="0"/>
                <a:ea typeface="Tahoma" panose="020B0604030504040204" pitchFamily="34" charset="0"/>
                <a:cs typeface="Times New Roman" panose="02020603050405020304" pitchFamily="18" charset="0"/>
              </a:defRPr>
            </a:lvl1pPr>
          </a:lstStyle>
          <a:p>
            <a:pPr algn="l"/>
            <a:r>
              <a:rPr lang="en-US" altLang="en-US" sz="2800" b="0" dirty="0">
                <a:solidFill>
                  <a:schemeClr val="tx1"/>
                </a:solidFill>
              </a:rPr>
              <a:t>A small ball is released from rest at position A and rolls down a vertical circular track under the influence of gravity. When the ball reaches position B, which of the indicated directions most nearly corresponds to the direction of the ball's acceleration?</a:t>
            </a:r>
            <a:br>
              <a:rPr lang="en-US" altLang="en-US" sz="2800" b="0" dirty="0">
                <a:solidFill>
                  <a:schemeClr val="tx1"/>
                </a:solidFill>
              </a:rPr>
            </a:br>
            <a:endParaRPr lang="en-US" altLang="en-US" sz="2800" b="0" dirty="0">
              <a:solidFill>
                <a:schemeClr val="tx1"/>
              </a:solidFill>
            </a:endParaRPr>
          </a:p>
        </p:txBody>
      </p:sp>
      <p:sp>
        <p:nvSpPr>
          <p:cNvPr id="7" name="TextBox 6"/>
          <p:cNvSpPr txBox="1"/>
          <p:nvPr/>
        </p:nvSpPr>
        <p:spPr>
          <a:xfrm>
            <a:off x="6211614" y="5473650"/>
            <a:ext cx="2475186" cy="954107"/>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9. Impossible to determine.</a:t>
            </a:r>
          </a:p>
        </p:txBody>
      </p:sp>
      <p:pic>
        <p:nvPicPr>
          <p:cNvPr id="10" name="Picture 9"/>
          <p:cNvPicPr>
            <a:picLocks noChangeAspect="1"/>
          </p:cNvPicPr>
          <p:nvPr/>
        </p:nvPicPr>
        <p:blipFill>
          <a:blip r:embed="rId4"/>
          <a:stretch>
            <a:fillRect/>
          </a:stretch>
        </p:blipFill>
        <p:spPr>
          <a:xfrm>
            <a:off x="457200" y="4266756"/>
            <a:ext cx="5161905" cy="2380952"/>
          </a:xfrm>
          <a:prstGeom prst="rect">
            <a:avLst/>
          </a:prstGeom>
        </p:spPr>
      </p:pic>
    </p:spTree>
    <p:extLst>
      <p:ext uri="{BB962C8B-B14F-4D97-AF65-F5344CB8AC3E}">
        <p14:creationId xmlns:p14="http://schemas.microsoft.com/office/powerpoint/2010/main" val="373378962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preferRelativeResize="0">
            <a:picLocks/>
          </p:cNvPicPr>
          <p:nvPr/>
        </p:nvPicPr>
        <p:blipFill>
          <a:blip r:embed="rId3">
            <a:extLst>
              <a:ext uri="{28A0092B-C50C-407E-A947-70E740481C1C}">
                <a14:useLocalDpi xmlns:a14="http://schemas.microsoft.com/office/drawing/2010/main" val="0"/>
              </a:ext>
            </a:extLst>
          </a:blip>
          <a:stretch>
            <a:fillRect/>
          </a:stretch>
        </p:blipFill>
        <p:spPr>
          <a:xfrm>
            <a:off x="-2" y="10870"/>
            <a:ext cx="9144000" cy="1143000"/>
          </a:xfrm>
          <a:prstGeom prst="rect">
            <a:avLst/>
          </a:prstGeom>
        </p:spPr>
      </p:pic>
      <p:sp>
        <p:nvSpPr>
          <p:cNvPr id="2" name="Title 1"/>
          <p:cNvSpPr>
            <a:spLocks noGrp="1"/>
          </p:cNvSpPr>
          <p:nvPr>
            <p:ph type="title"/>
          </p:nvPr>
        </p:nvSpPr>
        <p:spPr/>
        <p:txBody>
          <a:bodyPr/>
          <a:lstStyle/>
          <a:p>
            <a:r>
              <a:rPr lang="en-US" dirty="0"/>
              <a:t>Assessing to Learn</a:t>
            </a:r>
          </a:p>
        </p:txBody>
      </p:sp>
      <p:sp>
        <p:nvSpPr>
          <p:cNvPr id="9" name="TPQuestion"/>
          <p:cNvSpPr txBox="1">
            <a:spLocks noChangeArrowheads="1"/>
          </p:cNvSpPr>
          <p:nvPr/>
        </p:nvSpPr>
        <p:spPr>
          <a:xfrm>
            <a:off x="457200" y="1371600"/>
            <a:ext cx="7848600" cy="2677656"/>
          </a:xfrm>
          <a:prstGeom prst="rect">
            <a:avLst/>
          </a:prstGeom>
          <a:noFill/>
          <a:ln/>
        </p:spPr>
        <p:txBody>
          <a:bodyPr vert="horz" lIns="91440" tIns="45720" rIns="91440" bIns="45720" rtlCol="0" anchor="ctr">
            <a:spAutoFit/>
          </a:bodyPr>
          <a:lstStyle>
            <a:lvl1pPr algn="ctr" defTabSz="914400" rtl="0" eaLnBrk="1" latinLnBrk="0" hangingPunct="1">
              <a:spcBef>
                <a:spcPct val="0"/>
              </a:spcBef>
              <a:buNone/>
              <a:defRPr sz="4000" b="1" kern="1200">
                <a:solidFill>
                  <a:schemeClr val="bg1"/>
                </a:solidFill>
                <a:latin typeface="Times New Roman" panose="02020603050405020304" pitchFamily="18" charset="0"/>
                <a:ea typeface="Tahoma" panose="020B0604030504040204" pitchFamily="34" charset="0"/>
                <a:cs typeface="Times New Roman" panose="02020603050405020304" pitchFamily="18" charset="0"/>
              </a:defRPr>
            </a:lvl1pPr>
          </a:lstStyle>
          <a:p>
            <a:pPr algn="l"/>
            <a:r>
              <a:rPr lang="en-US" altLang="en-US" sz="2800" b="0" dirty="0">
                <a:solidFill>
                  <a:schemeClr val="tx1"/>
                </a:solidFill>
              </a:rPr>
              <a:t>A small ball is released from rest at position A and rolls down a vertical circular track under the influence of gravity as depicted below. When the ball reaches position B, which of the indicated directions most nearly corresponds to the direction of the net force on the ball?</a:t>
            </a:r>
          </a:p>
        </p:txBody>
      </p:sp>
      <p:sp>
        <p:nvSpPr>
          <p:cNvPr id="7" name="TextBox 6"/>
          <p:cNvSpPr txBox="1"/>
          <p:nvPr/>
        </p:nvSpPr>
        <p:spPr>
          <a:xfrm>
            <a:off x="6211614" y="5473650"/>
            <a:ext cx="2475186" cy="954107"/>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9. Impossible to determine.</a:t>
            </a:r>
          </a:p>
        </p:txBody>
      </p:sp>
      <p:pic>
        <p:nvPicPr>
          <p:cNvPr id="3" name="Picture 2"/>
          <p:cNvPicPr>
            <a:picLocks noChangeAspect="1"/>
          </p:cNvPicPr>
          <p:nvPr/>
        </p:nvPicPr>
        <p:blipFill>
          <a:blip r:embed="rId4"/>
          <a:stretch>
            <a:fillRect/>
          </a:stretch>
        </p:blipFill>
        <p:spPr>
          <a:xfrm>
            <a:off x="457200" y="4266756"/>
            <a:ext cx="5161905" cy="2380952"/>
          </a:xfrm>
          <a:prstGeom prst="rect">
            <a:avLst/>
          </a:prstGeom>
        </p:spPr>
      </p:pic>
    </p:spTree>
    <p:extLst>
      <p:ext uri="{BB962C8B-B14F-4D97-AF65-F5344CB8AC3E}">
        <p14:creationId xmlns:p14="http://schemas.microsoft.com/office/powerpoint/2010/main" val="78655155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4"/>
          <a:stretch>
            <a:fillRect/>
          </a:stretch>
        </p:blipFill>
        <p:spPr>
          <a:xfrm>
            <a:off x="5096295" y="2152809"/>
            <a:ext cx="3361905" cy="2552381"/>
          </a:xfrm>
          <a:prstGeom prst="rect">
            <a:avLst/>
          </a:prstGeom>
        </p:spPr>
      </p:pic>
      <p:pic>
        <p:nvPicPr>
          <p:cNvPr id="7" name="Picture 6"/>
          <p:cNvPicPr preferRelativeResize="0">
            <a:picLocks/>
          </p:cNvPicPr>
          <p:nvPr/>
        </p:nvPicPr>
        <p:blipFill>
          <a:blip r:embed="rId5">
            <a:extLst>
              <a:ext uri="{28A0092B-C50C-407E-A947-70E740481C1C}">
                <a14:useLocalDpi xmlns:a14="http://schemas.microsoft.com/office/drawing/2010/main" val="0"/>
              </a:ext>
            </a:extLst>
          </a:blip>
          <a:stretch>
            <a:fillRect/>
          </a:stretch>
        </p:blipFill>
        <p:spPr>
          <a:xfrm>
            <a:off x="-2" y="10870"/>
            <a:ext cx="9144000" cy="1143000"/>
          </a:xfrm>
          <a:prstGeom prst="rect">
            <a:avLst/>
          </a:prstGeom>
        </p:spPr>
      </p:pic>
      <p:sp>
        <p:nvSpPr>
          <p:cNvPr id="2" name="Title 1"/>
          <p:cNvSpPr>
            <a:spLocks noGrp="1"/>
          </p:cNvSpPr>
          <p:nvPr>
            <p:ph type="title"/>
          </p:nvPr>
        </p:nvSpPr>
        <p:spPr/>
        <p:txBody>
          <a:bodyPr/>
          <a:lstStyle/>
          <a:p>
            <a:r>
              <a:rPr lang="en-US" dirty="0"/>
              <a:t>Assessing to Learn</a:t>
            </a:r>
          </a:p>
        </p:txBody>
      </p:sp>
      <p:sp>
        <p:nvSpPr>
          <p:cNvPr id="8" name="TPQuestion"/>
          <p:cNvSpPr txBox="1">
            <a:spLocks noChangeArrowheads="1"/>
          </p:cNvSpPr>
          <p:nvPr/>
        </p:nvSpPr>
        <p:spPr>
          <a:xfrm>
            <a:off x="457200" y="1208249"/>
            <a:ext cx="8001000" cy="1200329"/>
          </a:xfrm>
          <a:prstGeom prst="rect">
            <a:avLst/>
          </a:prstGeom>
          <a:noFill/>
          <a:ln/>
        </p:spPr>
        <p:txBody>
          <a:bodyPr vert="horz" lIns="91440" tIns="45720" rIns="91440" bIns="45720" rtlCol="0" anchor="ctr">
            <a:spAutoFit/>
          </a:bodyPr>
          <a:lstStyle>
            <a:lvl1pPr algn="ctr" defTabSz="914400" rtl="0" eaLnBrk="1" latinLnBrk="0" hangingPunct="1">
              <a:spcBef>
                <a:spcPct val="0"/>
              </a:spcBef>
              <a:buNone/>
              <a:defRPr sz="4000" b="1" kern="1200">
                <a:solidFill>
                  <a:schemeClr val="bg1"/>
                </a:solidFill>
                <a:latin typeface="Times New Roman" panose="02020603050405020304" pitchFamily="18" charset="0"/>
                <a:ea typeface="Tahoma" panose="020B0604030504040204" pitchFamily="34" charset="0"/>
                <a:cs typeface="Times New Roman" panose="02020603050405020304" pitchFamily="18" charset="0"/>
              </a:defRPr>
            </a:lvl1pPr>
          </a:lstStyle>
          <a:p>
            <a:pPr algn="l"/>
            <a:r>
              <a:rPr lang="en-US" altLang="en-US" sz="2400" b="0" dirty="0">
                <a:solidFill>
                  <a:schemeClr val="tx1"/>
                </a:solidFill>
              </a:rPr>
              <a:t>A mass of 5 kg is released from rest on a smooth incline making an angle of 37° to the horizontal. The tangential component of acceleration is </a:t>
            </a:r>
            <a:r>
              <a:rPr lang="en-US" altLang="en-US" sz="2400" dirty="0">
                <a:solidFill>
                  <a:schemeClr val="tx1"/>
                </a:solidFill>
              </a:rPr>
              <a:t>closest</a:t>
            </a:r>
            <a:r>
              <a:rPr lang="en-US" altLang="en-US" sz="2400" b="0" dirty="0">
                <a:solidFill>
                  <a:schemeClr val="tx1"/>
                </a:solidFill>
              </a:rPr>
              <a:t> to:</a:t>
            </a:r>
          </a:p>
        </p:txBody>
      </p:sp>
      <p:sp>
        <p:nvSpPr>
          <p:cNvPr id="9" name="TPAnswers"/>
          <p:cNvSpPr txBox="1">
            <a:spLocks noChangeArrowheads="1"/>
          </p:cNvSpPr>
          <p:nvPr>
            <p:custDataLst>
              <p:tags r:id="rId1"/>
            </p:custDataLst>
          </p:nvPr>
        </p:nvSpPr>
        <p:spPr>
          <a:xfrm>
            <a:off x="457200" y="2404322"/>
            <a:ext cx="8229600" cy="4425827"/>
          </a:xfrm>
          <a:prstGeom prst="rect">
            <a:avLst/>
          </a:prstGeom>
          <a:noFill/>
        </p:spPr>
        <p:txBody>
          <a:bodyPr wrap="square">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Times New Roman" panose="02020603050405020304" pitchFamily="18" charset="0"/>
                <a:ea typeface="+mn-ea"/>
                <a:cs typeface="Times New Roman" panose="02020603050405020304" pitchFamily="18"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imes New Roman" panose="02020603050405020304" pitchFamily="18" charset="0"/>
                <a:ea typeface="+mn-ea"/>
                <a:cs typeface="Times New Roman" panose="02020603050405020304" pitchFamily="18"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indent="-457200">
              <a:buClr>
                <a:srgbClr val="000000"/>
              </a:buClr>
              <a:buFontTx/>
              <a:buAutoNum type="arabicPeriod"/>
            </a:pPr>
            <a:r>
              <a:rPr lang="en-US" altLang="en-US" sz="2200" dirty="0"/>
              <a:t>10 m/</a:t>
            </a:r>
            <a:r>
              <a:rPr lang="en-US" altLang="en-US" sz="2200" dirty="0" err="1"/>
              <a:t>s²</a:t>
            </a:r>
            <a:r>
              <a:rPr lang="en-US" altLang="en-US" sz="2200" dirty="0"/>
              <a:t> </a:t>
            </a:r>
          </a:p>
          <a:p>
            <a:pPr marL="457200" indent="-457200">
              <a:buClr>
                <a:srgbClr val="000000"/>
              </a:buClr>
              <a:buFontTx/>
              <a:buAutoNum type="arabicPeriod"/>
            </a:pPr>
            <a:r>
              <a:rPr lang="en-US" altLang="en-US" sz="2200" dirty="0"/>
              <a:t>8 m/</a:t>
            </a:r>
            <a:r>
              <a:rPr lang="en-US" altLang="en-US" sz="2200" dirty="0" err="1"/>
              <a:t>s²</a:t>
            </a:r>
            <a:r>
              <a:rPr lang="en-US" altLang="en-US" sz="2200" dirty="0"/>
              <a:t> </a:t>
            </a:r>
          </a:p>
          <a:p>
            <a:pPr marL="457200" indent="-457200">
              <a:buClr>
                <a:srgbClr val="000000"/>
              </a:buClr>
              <a:buFontTx/>
              <a:buAutoNum type="arabicPeriod"/>
            </a:pPr>
            <a:r>
              <a:rPr lang="en-US" altLang="en-US" sz="2200" dirty="0"/>
              <a:t>6 m/</a:t>
            </a:r>
            <a:r>
              <a:rPr lang="en-US" altLang="en-US" sz="2200" dirty="0" err="1"/>
              <a:t>s²</a:t>
            </a:r>
            <a:r>
              <a:rPr lang="en-US" altLang="en-US" sz="2200" dirty="0"/>
              <a:t> </a:t>
            </a:r>
          </a:p>
          <a:p>
            <a:pPr marL="457200" indent="-457200">
              <a:buClr>
                <a:srgbClr val="000000"/>
              </a:buClr>
              <a:buFontTx/>
              <a:buAutoNum type="arabicPeriod"/>
            </a:pPr>
            <a:r>
              <a:rPr lang="en-US" altLang="en-US" sz="2200" dirty="0"/>
              <a:t>4 m/</a:t>
            </a:r>
            <a:r>
              <a:rPr lang="en-US" altLang="en-US" sz="2200" dirty="0" err="1"/>
              <a:t>s²</a:t>
            </a:r>
            <a:r>
              <a:rPr lang="en-US" altLang="en-US" sz="2200" dirty="0"/>
              <a:t> </a:t>
            </a:r>
          </a:p>
          <a:p>
            <a:pPr marL="457200" indent="-457200">
              <a:buClr>
                <a:srgbClr val="000000"/>
              </a:buClr>
              <a:buFontTx/>
              <a:buAutoNum type="arabicPeriod"/>
            </a:pPr>
            <a:r>
              <a:rPr lang="en-US" altLang="en-US" sz="2200" dirty="0"/>
              <a:t>2 m/</a:t>
            </a:r>
            <a:r>
              <a:rPr lang="en-US" altLang="en-US" sz="2200" dirty="0" err="1"/>
              <a:t>s²</a:t>
            </a:r>
            <a:r>
              <a:rPr lang="en-US" altLang="en-US" sz="2200" dirty="0"/>
              <a:t> </a:t>
            </a:r>
          </a:p>
          <a:p>
            <a:pPr marL="457200" indent="-457200">
              <a:buClr>
                <a:srgbClr val="000000"/>
              </a:buClr>
              <a:buFontTx/>
              <a:buAutoNum type="arabicPeriod"/>
            </a:pPr>
            <a:r>
              <a:rPr lang="en-US" altLang="en-US" sz="2200" dirty="0"/>
              <a:t>0 m/</a:t>
            </a:r>
            <a:r>
              <a:rPr lang="en-US" altLang="en-US" sz="2200" dirty="0" err="1"/>
              <a:t>s²</a:t>
            </a:r>
            <a:r>
              <a:rPr lang="en-US" altLang="en-US" sz="2200" dirty="0"/>
              <a:t> </a:t>
            </a:r>
          </a:p>
          <a:p>
            <a:pPr marL="457200" indent="-457200">
              <a:buClr>
                <a:srgbClr val="000000"/>
              </a:buClr>
              <a:buFontTx/>
              <a:buAutoNum type="arabicPeriod"/>
            </a:pPr>
            <a:r>
              <a:rPr lang="en-US" altLang="en-US" sz="2200" dirty="0"/>
              <a:t>Exactly halfway between 2 of the above answers</a:t>
            </a:r>
          </a:p>
          <a:p>
            <a:pPr marL="457200" indent="-457200">
              <a:buClr>
                <a:srgbClr val="000000"/>
              </a:buClr>
              <a:buFontTx/>
              <a:buAutoNum type="arabicPeriod"/>
            </a:pPr>
            <a:r>
              <a:rPr lang="en-US" altLang="en-US" sz="2200" dirty="0"/>
              <a:t>The negative of one of the answers above</a:t>
            </a:r>
          </a:p>
          <a:p>
            <a:pPr marL="457200" indent="-457200">
              <a:buClr>
                <a:srgbClr val="000000"/>
              </a:buClr>
              <a:buFontTx/>
              <a:buAutoNum type="arabicPeriod"/>
            </a:pPr>
            <a:r>
              <a:rPr lang="en-US" altLang="en-US" sz="2200" dirty="0"/>
              <a:t>It is impossible to determine the tangential component of the block's acceleration</a:t>
            </a:r>
          </a:p>
          <a:p>
            <a:pPr marL="457200" indent="-457200">
              <a:buClr>
                <a:srgbClr val="000000"/>
              </a:buClr>
              <a:buFontTx/>
              <a:buAutoNum type="arabicPeriod"/>
            </a:pPr>
            <a:r>
              <a:rPr lang="en-US" altLang="en-US" sz="2200" dirty="0"/>
              <a:t>I do not know what is meant by "tangential" in this situation</a:t>
            </a:r>
          </a:p>
        </p:txBody>
      </p:sp>
    </p:spTree>
    <p:extLst>
      <p:ext uri="{BB962C8B-B14F-4D97-AF65-F5344CB8AC3E}">
        <p14:creationId xmlns:p14="http://schemas.microsoft.com/office/powerpoint/2010/main" val="201038341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PAnswers"/>
          <p:cNvSpPr txBox="1">
            <a:spLocks noChangeArrowheads="1"/>
          </p:cNvSpPr>
          <p:nvPr>
            <p:custDataLst>
              <p:tags r:id="rId1"/>
            </p:custDataLst>
          </p:nvPr>
        </p:nvSpPr>
        <p:spPr>
          <a:xfrm>
            <a:off x="457200" y="2404322"/>
            <a:ext cx="8229600" cy="4425827"/>
          </a:xfrm>
          <a:prstGeom prst="rect">
            <a:avLst/>
          </a:prstGeom>
          <a:noFill/>
        </p:spPr>
        <p:txBody>
          <a:bodyPr wrap="square">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Times New Roman" panose="02020603050405020304" pitchFamily="18" charset="0"/>
                <a:ea typeface="+mn-ea"/>
                <a:cs typeface="Times New Roman" panose="02020603050405020304" pitchFamily="18"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imes New Roman" panose="02020603050405020304" pitchFamily="18" charset="0"/>
                <a:ea typeface="+mn-ea"/>
                <a:cs typeface="Times New Roman" panose="02020603050405020304" pitchFamily="18"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71488" indent="-471488">
              <a:buClr>
                <a:srgbClr val="000000"/>
              </a:buClr>
              <a:buFontTx/>
              <a:buAutoNum type="arabicPeriod"/>
            </a:pPr>
            <a:r>
              <a:rPr lang="en-US" altLang="en-US" sz="2200" dirty="0"/>
              <a:t>10 m/</a:t>
            </a:r>
            <a:r>
              <a:rPr lang="en-US" altLang="en-US" sz="2200" dirty="0" err="1"/>
              <a:t>s²</a:t>
            </a:r>
            <a:r>
              <a:rPr lang="en-US" altLang="en-US" sz="2200" dirty="0"/>
              <a:t> </a:t>
            </a:r>
          </a:p>
          <a:p>
            <a:pPr marL="471488" indent="-471488">
              <a:buClr>
                <a:srgbClr val="000000"/>
              </a:buClr>
              <a:buFontTx/>
              <a:buAutoNum type="arabicPeriod"/>
            </a:pPr>
            <a:r>
              <a:rPr lang="en-US" altLang="en-US" sz="2200" dirty="0"/>
              <a:t>8 m/</a:t>
            </a:r>
            <a:r>
              <a:rPr lang="en-US" altLang="en-US" sz="2200" dirty="0" err="1"/>
              <a:t>s²</a:t>
            </a:r>
            <a:r>
              <a:rPr lang="en-US" altLang="en-US" sz="2200" dirty="0"/>
              <a:t> </a:t>
            </a:r>
          </a:p>
          <a:p>
            <a:pPr marL="471488" indent="-471488">
              <a:buClr>
                <a:srgbClr val="000000"/>
              </a:buClr>
              <a:buFontTx/>
              <a:buAutoNum type="arabicPeriod"/>
            </a:pPr>
            <a:r>
              <a:rPr lang="en-US" altLang="en-US" sz="2200" dirty="0"/>
              <a:t>6 m/</a:t>
            </a:r>
            <a:r>
              <a:rPr lang="en-US" altLang="en-US" sz="2200" dirty="0" err="1"/>
              <a:t>s²</a:t>
            </a:r>
            <a:r>
              <a:rPr lang="en-US" altLang="en-US" sz="2200" dirty="0"/>
              <a:t> </a:t>
            </a:r>
          </a:p>
          <a:p>
            <a:pPr marL="471488" indent="-471488">
              <a:buClr>
                <a:srgbClr val="000000"/>
              </a:buClr>
              <a:buFontTx/>
              <a:buAutoNum type="arabicPeriod"/>
            </a:pPr>
            <a:r>
              <a:rPr lang="en-US" altLang="en-US" sz="2200" dirty="0"/>
              <a:t>4 m/</a:t>
            </a:r>
            <a:r>
              <a:rPr lang="en-US" altLang="en-US" sz="2200" dirty="0" err="1"/>
              <a:t>s²</a:t>
            </a:r>
            <a:r>
              <a:rPr lang="en-US" altLang="en-US" sz="2200" dirty="0"/>
              <a:t> </a:t>
            </a:r>
          </a:p>
          <a:p>
            <a:pPr marL="471488" indent="-471488">
              <a:buClr>
                <a:srgbClr val="000000"/>
              </a:buClr>
              <a:buFontTx/>
              <a:buAutoNum type="arabicPeriod"/>
            </a:pPr>
            <a:r>
              <a:rPr lang="en-US" altLang="en-US" sz="2200" dirty="0"/>
              <a:t>2 m/</a:t>
            </a:r>
            <a:r>
              <a:rPr lang="en-US" altLang="en-US" sz="2200" dirty="0" err="1"/>
              <a:t>s²</a:t>
            </a:r>
            <a:r>
              <a:rPr lang="en-US" altLang="en-US" sz="2200" dirty="0"/>
              <a:t> </a:t>
            </a:r>
          </a:p>
          <a:p>
            <a:pPr marL="471488" indent="-471488">
              <a:buClr>
                <a:srgbClr val="000000"/>
              </a:buClr>
              <a:buFontTx/>
              <a:buAutoNum type="arabicPeriod"/>
            </a:pPr>
            <a:r>
              <a:rPr lang="en-US" altLang="en-US" sz="2200" dirty="0"/>
              <a:t>0 m/</a:t>
            </a:r>
            <a:r>
              <a:rPr lang="en-US" altLang="en-US" sz="2200" dirty="0" err="1"/>
              <a:t>s²</a:t>
            </a:r>
            <a:r>
              <a:rPr lang="en-US" altLang="en-US" sz="2200" dirty="0"/>
              <a:t> </a:t>
            </a:r>
          </a:p>
          <a:p>
            <a:pPr marL="471488" indent="-471488">
              <a:buClr>
                <a:srgbClr val="000000"/>
              </a:buClr>
              <a:buFontTx/>
              <a:buAutoNum type="arabicPeriod"/>
            </a:pPr>
            <a:r>
              <a:rPr lang="en-US" altLang="en-US" sz="2200" dirty="0"/>
              <a:t>Exactly halfway between 2 of the above answers</a:t>
            </a:r>
          </a:p>
          <a:p>
            <a:pPr marL="471488" indent="-471488">
              <a:buClr>
                <a:srgbClr val="000000"/>
              </a:buClr>
              <a:buFontTx/>
              <a:buAutoNum type="arabicPeriod"/>
            </a:pPr>
            <a:r>
              <a:rPr lang="en-US" altLang="en-US" sz="2200" dirty="0"/>
              <a:t>The negative of one of the answers above</a:t>
            </a:r>
          </a:p>
          <a:p>
            <a:pPr marL="471488" indent="-471488">
              <a:buClr>
                <a:srgbClr val="000000"/>
              </a:buClr>
              <a:buFontTx/>
              <a:buAutoNum type="arabicPeriod"/>
            </a:pPr>
            <a:r>
              <a:rPr lang="en-US" altLang="en-US" sz="2200" dirty="0"/>
              <a:t>It is impossible to determine the tangential component of the block's acceleration</a:t>
            </a:r>
          </a:p>
          <a:p>
            <a:pPr marL="471488" indent="-471488">
              <a:buClr>
                <a:srgbClr val="000000"/>
              </a:buClr>
              <a:buFontTx/>
              <a:buAutoNum type="arabicPeriod"/>
            </a:pPr>
            <a:r>
              <a:rPr lang="en-US" altLang="en-US" sz="2200" dirty="0"/>
              <a:t>I do not know what is meant by "tangential" in this situation</a:t>
            </a:r>
          </a:p>
        </p:txBody>
      </p:sp>
      <p:pic>
        <p:nvPicPr>
          <p:cNvPr id="7" name="Picture 6"/>
          <p:cNvPicPr preferRelativeResize="0">
            <a:picLocks/>
          </p:cNvPicPr>
          <p:nvPr/>
        </p:nvPicPr>
        <p:blipFill>
          <a:blip r:embed="rId4">
            <a:extLst>
              <a:ext uri="{28A0092B-C50C-407E-A947-70E740481C1C}">
                <a14:useLocalDpi xmlns:a14="http://schemas.microsoft.com/office/drawing/2010/main" val="0"/>
              </a:ext>
            </a:extLst>
          </a:blip>
          <a:stretch>
            <a:fillRect/>
          </a:stretch>
        </p:blipFill>
        <p:spPr>
          <a:xfrm>
            <a:off x="-2" y="10870"/>
            <a:ext cx="9144000" cy="1143000"/>
          </a:xfrm>
          <a:prstGeom prst="rect">
            <a:avLst/>
          </a:prstGeom>
        </p:spPr>
      </p:pic>
      <p:sp>
        <p:nvSpPr>
          <p:cNvPr id="2" name="Title 1"/>
          <p:cNvSpPr>
            <a:spLocks noGrp="1"/>
          </p:cNvSpPr>
          <p:nvPr>
            <p:ph type="title"/>
          </p:nvPr>
        </p:nvSpPr>
        <p:spPr/>
        <p:txBody>
          <a:bodyPr/>
          <a:lstStyle/>
          <a:p>
            <a:r>
              <a:rPr lang="en-US" dirty="0"/>
              <a:t>Assessing to Learn</a:t>
            </a:r>
          </a:p>
        </p:txBody>
      </p:sp>
      <p:sp>
        <p:nvSpPr>
          <p:cNvPr id="6" name="TPQuestion"/>
          <p:cNvSpPr txBox="1">
            <a:spLocks noChangeArrowheads="1"/>
          </p:cNvSpPr>
          <p:nvPr/>
        </p:nvSpPr>
        <p:spPr>
          <a:xfrm>
            <a:off x="457200" y="1208249"/>
            <a:ext cx="8001000" cy="1200329"/>
          </a:xfrm>
          <a:prstGeom prst="rect">
            <a:avLst/>
          </a:prstGeom>
          <a:noFill/>
          <a:ln/>
        </p:spPr>
        <p:txBody>
          <a:bodyPr vert="horz" lIns="91440" tIns="45720" rIns="91440" bIns="45720" rtlCol="0" anchor="ctr">
            <a:spAutoFit/>
          </a:bodyPr>
          <a:lstStyle>
            <a:lvl1pPr algn="ctr" defTabSz="914400" rtl="0" eaLnBrk="1" latinLnBrk="0" hangingPunct="1">
              <a:spcBef>
                <a:spcPct val="0"/>
              </a:spcBef>
              <a:buNone/>
              <a:defRPr sz="4000" b="1" kern="1200">
                <a:solidFill>
                  <a:schemeClr val="bg1"/>
                </a:solidFill>
                <a:latin typeface="Times New Roman" panose="02020603050405020304" pitchFamily="18" charset="0"/>
                <a:ea typeface="Tahoma" panose="020B0604030504040204" pitchFamily="34" charset="0"/>
                <a:cs typeface="Times New Roman" panose="02020603050405020304" pitchFamily="18" charset="0"/>
              </a:defRPr>
            </a:lvl1pPr>
          </a:lstStyle>
          <a:p>
            <a:pPr algn="l"/>
            <a:r>
              <a:rPr lang="en-US" altLang="en-US" sz="2400" b="0" dirty="0">
                <a:solidFill>
                  <a:schemeClr val="tx1"/>
                </a:solidFill>
              </a:rPr>
              <a:t>A mass of 5 kg is released from rest on a smooth incline making an angle of 37° to the horizontal. The radial component of acceleration is </a:t>
            </a:r>
            <a:r>
              <a:rPr lang="en-US" altLang="en-US" sz="2400" dirty="0">
                <a:solidFill>
                  <a:schemeClr val="tx1"/>
                </a:solidFill>
              </a:rPr>
              <a:t>closest</a:t>
            </a:r>
            <a:r>
              <a:rPr lang="en-US" altLang="en-US" sz="2400" b="0" dirty="0">
                <a:solidFill>
                  <a:schemeClr val="tx1"/>
                </a:solidFill>
              </a:rPr>
              <a:t> to:</a:t>
            </a:r>
          </a:p>
        </p:txBody>
      </p:sp>
      <p:pic>
        <p:nvPicPr>
          <p:cNvPr id="3" name="Picture 2"/>
          <p:cNvPicPr>
            <a:picLocks noChangeAspect="1"/>
          </p:cNvPicPr>
          <p:nvPr/>
        </p:nvPicPr>
        <p:blipFill>
          <a:blip r:embed="rId5"/>
          <a:stretch>
            <a:fillRect/>
          </a:stretch>
        </p:blipFill>
        <p:spPr>
          <a:xfrm>
            <a:off x="5096295" y="2152809"/>
            <a:ext cx="3361905" cy="2552381"/>
          </a:xfrm>
          <a:prstGeom prst="rect">
            <a:avLst/>
          </a:prstGeom>
        </p:spPr>
      </p:pic>
    </p:spTree>
    <p:extLst>
      <p:ext uri="{BB962C8B-B14F-4D97-AF65-F5344CB8AC3E}">
        <p14:creationId xmlns:p14="http://schemas.microsoft.com/office/powerpoint/2010/main" val="117227098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preferRelativeResize="0">
            <a:picLocks/>
          </p:cNvPicPr>
          <p:nvPr/>
        </p:nvPicPr>
        <p:blipFill>
          <a:blip r:embed="rId3">
            <a:extLst>
              <a:ext uri="{28A0092B-C50C-407E-A947-70E740481C1C}">
                <a14:useLocalDpi xmlns:a14="http://schemas.microsoft.com/office/drawing/2010/main" val="0"/>
              </a:ext>
            </a:extLst>
          </a:blip>
          <a:stretch>
            <a:fillRect/>
          </a:stretch>
        </p:blipFill>
        <p:spPr>
          <a:xfrm>
            <a:off x="-2" y="10870"/>
            <a:ext cx="9144000" cy="1143000"/>
          </a:xfrm>
          <a:prstGeom prst="rect">
            <a:avLst/>
          </a:prstGeom>
        </p:spPr>
      </p:pic>
      <p:sp>
        <p:nvSpPr>
          <p:cNvPr id="2" name="Title 1"/>
          <p:cNvSpPr>
            <a:spLocks noGrp="1"/>
          </p:cNvSpPr>
          <p:nvPr>
            <p:ph type="title"/>
          </p:nvPr>
        </p:nvSpPr>
        <p:spPr/>
        <p:txBody>
          <a:bodyPr/>
          <a:lstStyle/>
          <a:p>
            <a:r>
              <a:rPr lang="en-US" dirty="0"/>
              <a:t>Assessing to Learn</a:t>
            </a:r>
          </a:p>
        </p:txBody>
      </p:sp>
      <p:sp>
        <p:nvSpPr>
          <p:cNvPr id="5" name="TPQuestion"/>
          <p:cNvSpPr txBox="1">
            <a:spLocks noChangeArrowheads="1"/>
          </p:cNvSpPr>
          <p:nvPr/>
        </p:nvSpPr>
        <p:spPr>
          <a:xfrm>
            <a:off x="457200" y="1371600"/>
            <a:ext cx="7772400" cy="2246769"/>
          </a:xfrm>
          <a:prstGeom prst="rect">
            <a:avLst/>
          </a:prstGeom>
          <a:noFill/>
          <a:ln/>
        </p:spPr>
        <p:txBody>
          <a:bodyPr vert="horz" lIns="91440" tIns="45720" rIns="91440" bIns="45720" rtlCol="0" anchor="ctr">
            <a:spAutoFit/>
          </a:bodyPr>
          <a:lstStyle>
            <a:lvl1pPr algn="ctr" defTabSz="914400" rtl="0" eaLnBrk="1" latinLnBrk="0" hangingPunct="1">
              <a:spcBef>
                <a:spcPct val="0"/>
              </a:spcBef>
              <a:buNone/>
              <a:defRPr sz="4000" b="1" kern="1200">
                <a:solidFill>
                  <a:schemeClr val="bg1"/>
                </a:solidFill>
                <a:latin typeface="Times New Roman" panose="02020603050405020304" pitchFamily="18" charset="0"/>
                <a:ea typeface="Tahoma" panose="020B0604030504040204" pitchFamily="34" charset="0"/>
                <a:cs typeface="Times New Roman" panose="02020603050405020304" pitchFamily="18" charset="0"/>
              </a:defRPr>
            </a:lvl1pPr>
          </a:lstStyle>
          <a:p>
            <a:pPr algn="l"/>
            <a:r>
              <a:rPr lang="en-US" altLang="en-US" sz="2800" b="0" dirty="0">
                <a:solidFill>
                  <a:schemeClr val="tx1"/>
                </a:solidFill>
              </a:rPr>
              <a:t>A ball is rolled up an incline so that it goes part-way up and then rolls back down. Which of the graphs below could represent its tangential component of acceleration vs. time, from the instant it is released until it returns to its starting point?</a:t>
            </a:r>
          </a:p>
        </p:txBody>
      </p:sp>
      <p:pic>
        <p:nvPicPr>
          <p:cNvPr id="6" name="Picture 129" descr="g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4444" y="3678794"/>
            <a:ext cx="1209675"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30" descr="g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00844" y="3658012"/>
            <a:ext cx="1209675"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31" descr="g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77244" y="3658012"/>
            <a:ext cx="1209675"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32" descr="g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53644" y="3678794"/>
            <a:ext cx="1209675"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PQuestion"/>
          <p:cNvSpPr txBox="1">
            <a:spLocks noChangeArrowheads="1"/>
          </p:cNvSpPr>
          <p:nvPr/>
        </p:nvSpPr>
        <p:spPr>
          <a:xfrm>
            <a:off x="685798" y="3532049"/>
            <a:ext cx="7772400" cy="523220"/>
          </a:xfrm>
          <a:prstGeom prst="rect">
            <a:avLst/>
          </a:prstGeom>
          <a:noFill/>
          <a:ln/>
        </p:spPr>
        <p:txBody>
          <a:bodyPr vert="horz" lIns="91440" tIns="45720" rIns="91440" bIns="45720" rtlCol="0" anchor="ctr">
            <a:spAutoFit/>
          </a:bodyPr>
          <a:lstStyle>
            <a:lvl1pPr algn="ctr" defTabSz="914400" rtl="0" eaLnBrk="1" latinLnBrk="0" hangingPunct="1">
              <a:spcBef>
                <a:spcPct val="0"/>
              </a:spcBef>
              <a:buNone/>
              <a:defRPr sz="4000" b="1" kern="1200">
                <a:solidFill>
                  <a:schemeClr val="bg1"/>
                </a:solidFill>
                <a:latin typeface="Times New Roman" panose="02020603050405020304" pitchFamily="18" charset="0"/>
                <a:ea typeface="Tahoma" panose="020B0604030504040204" pitchFamily="34" charset="0"/>
                <a:cs typeface="Times New Roman" panose="02020603050405020304" pitchFamily="18" charset="0"/>
              </a:defRPr>
            </a:lvl1pPr>
          </a:lstStyle>
          <a:p>
            <a:pPr algn="l"/>
            <a:r>
              <a:rPr lang="en-US" altLang="en-US" sz="2800" b="0" dirty="0">
                <a:solidFill>
                  <a:schemeClr val="tx1"/>
                </a:solidFill>
              </a:rPr>
              <a:t>1.                2.                3.                4. </a:t>
            </a:r>
          </a:p>
        </p:txBody>
      </p:sp>
      <p:sp>
        <p:nvSpPr>
          <p:cNvPr id="12" name="TPQuestion"/>
          <p:cNvSpPr txBox="1">
            <a:spLocks noChangeArrowheads="1"/>
          </p:cNvSpPr>
          <p:nvPr/>
        </p:nvSpPr>
        <p:spPr>
          <a:xfrm>
            <a:off x="457200" y="4905593"/>
            <a:ext cx="7772400" cy="1815882"/>
          </a:xfrm>
          <a:prstGeom prst="rect">
            <a:avLst/>
          </a:prstGeom>
          <a:noFill/>
          <a:ln/>
        </p:spPr>
        <p:txBody>
          <a:bodyPr vert="horz" lIns="91440" tIns="45720" rIns="91440" bIns="45720" rtlCol="0" anchor="ctr">
            <a:spAutoFit/>
          </a:bodyPr>
          <a:lstStyle>
            <a:lvl1pPr algn="ctr" defTabSz="914400" rtl="0" eaLnBrk="1" latinLnBrk="0" hangingPunct="1">
              <a:spcBef>
                <a:spcPct val="0"/>
              </a:spcBef>
              <a:buNone/>
              <a:defRPr sz="4000" b="1" kern="1200">
                <a:solidFill>
                  <a:schemeClr val="bg1"/>
                </a:solidFill>
                <a:latin typeface="Times New Roman" panose="02020603050405020304" pitchFamily="18" charset="0"/>
                <a:ea typeface="Tahoma" panose="020B0604030504040204" pitchFamily="34" charset="0"/>
                <a:cs typeface="Times New Roman" panose="02020603050405020304" pitchFamily="18" charset="0"/>
              </a:defRPr>
            </a:lvl1pPr>
          </a:lstStyle>
          <a:p>
            <a:pPr algn="l"/>
            <a:r>
              <a:rPr lang="en-US" altLang="en-US" sz="2800" b="0" dirty="0">
                <a:solidFill>
                  <a:schemeClr val="tx1"/>
                </a:solidFill>
              </a:rPr>
              <a:t>5. Graphs 1 and 2          6.  Graphs 3 and 4</a:t>
            </a:r>
          </a:p>
          <a:p>
            <a:pPr algn="l"/>
            <a:r>
              <a:rPr lang="en-US" altLang="en-US" sz="2800" b="0" dirty="0">
                <a:solidFill>
                  <a:schemeClr val="tx1"/>
                </a:solidFill>
              </a:rPr>
              <a:t>7. None of the graphs</a:t>
            </a:r>
          </a:p>
          <a:p>
            <a:pPr algn="l"/>
            <a:r>
              <a:rPr lang="en-US" altLang="en-US" sz="2800" b="0" dirty="0">
                <a:solidFill>
                  <a:schemeClr val="tx1"/>
                </a:solidFill>
              </a:rPr>
              <a:t>8. It’s not clear what is meant by “tangential” in this situation.</a:t>
            </a:r>
          </a:p>
        </p:txBody>
      </p:sp>
    </p:spTree>
    <p:extLst>
      <p:ext uri="{BB962C8B-B14F-4D97-AF65-F5344CB8AC3E}">
        <p14:creationId xmlns:p14="http://schemas.microsoft.com/office/powerpoint/2010/main" val="285167607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preferRelativeResize="0">
            <a:picLocks/>
          </p:cNvPicPr>
          <p:nvPr/>
        </p:nvPicPr>
        <p:blipFill>
          <a:blip r:embed="rId4">
            <a:extLst>
              <a:ext uri="{28A0092B-C50C-407E-A947-70E740481C1C}">
                <a14:useLocalDpi xmlns:a14="http://schemas.microsoft.com/office/drawing/2010/main" val="0"/>
              </a:ext>
            </a:extLst>
          </a:blip>
          <a:stretch>
            <a:fillRect/>
          </a:stretch>
        </p:blipFill>
        <p:spPr>
          <a:xfrm>
            <a:off x="-2" y="10870"/>
            <a:ext cx="9144000" cy="1143000"/>
          </a:xfrm>
          <a:prstGeom prst="rect">
            <a:avLst/>
          </a:prstGeom>
        </p:spPr>
      </p:pic>
      <p:sp>
        <p:nvSpPr>
          <p:cNvPr id="2" name="Title 1"/>
          <p:cNvSpPr>
            <a:spLocks noGrp="1"/>
          </p:cNvSpPr>
          <p:nvPr>
            <p:ph type="title"/>
          </p:nvPr>
        </p:nvSpPr>
        <p:spPr/>
        <p:txBody>
          <a:bodyPr/>
          <a:lstStyle/>
          <a:p>
            <a:r>
              <a:rPr lang="en-US" dirty="0"/>
              <a:t>Assessing to Learn</a:t>
            </a:r>
          </a:p>
        </p:txBody>
      </p:sp>
      <p:sp>
        <p:nvSpPr>
          <p:cNvPr id="5" name="TPQuestion"/>
          <p:cNvSpPr txBox="1">
            <a:spLocks noChangeArrowheads="1"/>
          </p:cNvSpPr>
          <p:nvPr/>
        </p:nvSpPr>
        <p:spPr>
          <a:xfrm>
            <a:off x="457200" y="1371600"/>
            <a:ext cx="8305800" cy="2677656"/>
          </a:xfrm>
          <a:prstGeom prst="rect">
            <a:avLst/>
          </a:prstGeom>
          <a:noFill/>
          <a:ln/>
        </p:spPr>
        <p:txBody>
          <a:bodyPr vert="horz" lIns="91440" tIns="45720" rIns="91440" bIns="45720" rtlCol="0" anchor="ctr">
            <a:spAutoFit/>
          </a:bodyPr>
          <a:lstStyle>
            <a:lvl1pPr algn="ctr" defTabSz="914400" rtl="0" eaLnBrk="1" latinLnBrk="0" hangingPunct="1">
              <a:spcBef>
                <a:spcPct val="0"/>
              </a:spcBef>
              <a:buNone/>
              <a:defRPr sz="4000" b="1" kern="1200">
                <a:solidFill>
                  <a:schemeClr val="bg1"/>
                </a:solidFill>
                <a:latin typeface="Times New Roman" panose="02020603050405020304" pitchFamily="18" charset="0"/>
                <a:ea typeface="Tahoma" panose="020B0604030504040204" pitchFamily="34" charset="0"/>
                <a:cs typeface="Times New Roman" panose="02020603050405020304" pitchFamily="18" charset="0"/>
              </a:defRPr>
            </a:lvl1pPr>
          </a:lstStyle>
          <a:p>
            <a:pPr algn="l"/>
            <a:r>
              <a:rPr lang="en-US" altLang="en-US" sz="2800" b="0" dirty="0">
                <a:solidFill>
                  <a:schemeClr val="tx1"/>
                </a:solidFill>
              </a:rPr>
              <a:t>An iceberg weighing 1,000 tons is floating in the North Atlantic. Consider the gravitational forces on the iceberg due to the Earth, the Moon, and the Sun. Put these gravitational forces in order of increasing magnitude.</a:t>
            </a:r>
            <a:br>
              <a:rPr lang="en-US" altLang="en-US" sz="2800" b="0" dirty="0">
                <a:solidFill>
                  <a:schemeClr val="tx1"/>
                </a:solidFill>
              </a:rPr>
            </a:br>
            <a:r>
              <a:rPr lang="en-US" altLang="en-US" sz="2800" b="0" dirty="0">
                <a:solidFill>
                  <a:schemeClr val="tx1"/>
                </a:solidFill>
              </a:rPr>
              <a:t>You do not need to do any calculations. Use reasoning, or simply guess.</a:t>
            </a:r>
          </a:p>
        </p:txBody>
      </p:sp>
      <p:sp>
        <p:nvSpPr>
          <p:cNvPr id="6" name="TPAnswers"/>
          <p:cNvSpPr txBox="1">
            <a:spLocks noChangeArrowheads="1"/>
          </p:cNvSpPr>
          <p:nvPr>
            <p:custDataLst>
              <p:tags r:id="rId1"/>
            </p:custDataLst>
          </p:nvPr>
        </p:nvSpPr>
        <p:spPr>
          <a:xfrm>
            <a:off x="457200" y="4223060"/>
            <a:ext cx="4648200" cy="2568575"/>
          </a:xfrm>
          <a:prstGeom prst="rect">
            <a:avLst/>
          </a:prstGeom>
          <a:noFill/>
        </p:spPr>
        <p:txBody>
          <a:bodyPr>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Times New Roman" panose="02020603050405020304" pitchFamily="18" charset="0"/>
                <a:ea typeface="+mn-ea"/>
                <a:cs typeface="Times New Roman" panose="02020603050405020304" pitchFamily="18"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imes New Roman" panose="02020603050405020304" pitchFamily="18" charset="0"/>
                <a:ea typeface="+mn-ea"/>
                <a:cs typeface="Times New Roman" panose="02020603050405020304" pitchFamily="18"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609600" indent="-609600">
              <a:lnSpc>
                <a:spcPct val="80000"/>
              </a:lnSpc>
              <a:buClr>
                <a:srgbClr val="000000"/>
              </a:buClr>
              <a:buFontTx/>
              <a:buAutoNum type="arabicPeriod"/>
            </a:pPr>
            <a:r>
              <a:rPr lang="en-US" altLang="en-US" sz="2800" dirty="0"/>
              <a:t>Earth &lt; Moon &lt; Sun</a:t>
            </a:r>
          </a:p>
          <a:p>
            <a:pPr marL="609600" indent="-609600">
              <a:lnSpc>
                <a:spcPct val="80000"/>
              </a:lnSpc>
              <a:buClr>
                <a:srgbClr val="000000"/>
              </a:buClr>
              <a:buFontTx/>
              <a:buAutoNum type="arabicPeriod"/>
            </a:pPr>
            <a:r>
              <a:rPr lang="en-US" altLang="en-US" sz="2800" dirty="0"/>
              <a:t>Earth &lt; Sun &lt; Moon</a:t>
            </a:r>
          </a:p>
          <a:p>
            <a:pPr marL="609600" indent="-609600">
              <a:lnSpc>
                <a:spcPct val="80000"/>
              </a:lnSpc>
              <a:buClr>
                <a:srgbClr val="000000"/>
              </a:buClr>
              <a:buFontTx/>
              <a:buAutoNum type="arabicPeriod"/>
            </a:pPr>
            <a:r>
              <a:rPr lang="en-US" altLang="en-US" sz="2800" dirty="0"/>
              <a:t>Moon &lt; Sun &lt; Earth</a:t>
            </a:r>
          </a:p>
          <a:p>
            <a:pPr marL="609600" indent="-609600">
              <a:lnSpc>
                <a:spcPct val="80000"/>
              </a:lnSpc>
              <a:buClr>
                <a:srgbClr val="000000"/>
              </a:buClr>
              <a:buFontTx/>
              <a:buAutoNum type="arabicPeriod"/>
            </a:pPr>
            <a:r>
              <a:rPr lang="en-US" altLang="en-US" sz="2800" dirty="0"/>
              <a:t>Moon &lt; Earth &lt; Sun</a:t>
            </a:r>
          </a:p>
          <a:p>
            <a:pPr marL="609600" indent="-609600">
              <a:lnSpc>
                <a:spcPct val="80000"/>
              </a:lnSpc>
              <a:buClr>
                <a:srgbClr val="000000"/>
              </a:buClr>
              <a:buFontTx/>
              <a:buAutoNum type="arabicPeriod"/>
            </a:pPr>
            <a:r>
              <a:rPr lang="en-US" altLang="en-US" sz="2800" dirty="0"/>
              <a:t>Sun &lt; Moon &lt; Earth</a:t>
            </a:r>
          </a:p>
          <a:p>
            <a:pPr marL="609600" indent="-609600">
              <a:lnSpc>
                <a:spcPct val="80000"/>
              </a:lnSpc>
              <a:buClr>
                <a:srgbClr val="000000"/>
              </a:buClr>
              <a:buFontTx/>
              <a:buAutoNum type="arabicPeriod"/>
            </a:pPr>
            <a:r>
              <a:rPr lang="en-US" altLang="en-US" sz="2800" dirty="0"/>
              <a:t>Sun &lt; Earth &lt; Moon</a:t>
            </a:r>
          </a:p>
        </p:txBody>
      </p:sp>
    </p:spTree>
    <p:extLst>
      <p:ext uri="{BB962C8B-B14F-4D97-AF65-F5344CB8AC3E}">
        <p14:creationId xmlns:p14="http://schemas.microsoft.com/office/powerpoint/2010/main" val="428457549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preferRelativeResize="0">
            <a:picLocks/>
          </p:cNvPicPr>
          <p:nvPr/>
        </p:nvPicPr>
        <p:blipFill>
          <a:blip r:embed="rId4">
            <a:extLst>
              <a:ext uri="{28A0092B-C50C-407E-A947-70E740481C1C}">
                <a14:useLocalDpi xmlns:a14="http://schemas.microsoft.com/office/drawing/2010/main" val="0"/>
              </a:ext>
            </a:extLst>
          </a:blip>
          <a:stretch>
            <a:fillRect/>
          </a:stretch>
        </p:blipFill>
        <p:spPr>
          <a:xfrm>
            <a:off x="-2" y="10870"/>
            <a:ext cx="9144000" cy="1143000"/>
          </a:xfrm>
          <a:prstGeom prst="rect">
            <a:avLst/>
          </a:prstGeom>
        </p:spPr>
      </p:pic>
      <p:sp>
        <p:nvSpPr>
          <p:cNvPr id="2" name="Title 1"/>
          <p:cNvSpPr>
            <a:spLocks noGrp="1"/>
          </p:cNvSpPr>
          <p:nvPr>
            <p:ph type="title"/>
          </p:nvPr>
        </p:nvSpPr>
        <p:spPr/>
        <p:txBody>
          <a:bodyPr/>
          <a:lstStyle/>
          <a:p>
            <a:r>
              <a:rPr lang="en-US" dirty="0"/>
              <a:t>Assessing to Learn</a:t>
            </a:r>
          </a:p>
        </p:txBody>
      </p:sp>
      <p:sp>
        <p:nvSpPr>
          <p:cNvPr id="3" name="Footer Placeholder 2"/>
          <p:cNvSpPr>
            <a:spLocks noGrp="1"/>
          </p:cNvSpPr>
          <p:nvPr>
            <p:ph type="ftr" sz="quarter" idx="11"/>
          </p:nvPr>
        </p:nvSpPr>
        <p:spPr/>
        <p:txBody>
          <a:bodyPr/>
          <a:lstStyle/>
          <a:p>
            <a:r>
              <a:rPr lang="en-US"/>
              <a:t>©Cengage</a:t>
            </a:r>
            <a:endParaRPr lang="en-US" dirty="0"/>
          </a:p>
        </p:txBody>
      </p:sp>
      <p:sp>
        <p:nvSpPr>
          <p:cNvPr id="5" name="TPQuestion"/>
          <p:cNvSpPr txBox="1">
            <a:spLocks noChangeArrowheads="1"/>
          </p:cNvSpPr>
          <p:nvPr/>
        </p:nvSpPr>
        <p:spPr>
          <a:xfrm>
            <a:off x="457200" y="1371600"/>
            <a:ext cx="7696200" cy="1815882"/>
          </a:xfrm>
          <a:prstGeom prst="rect">
            <a:avLst/>
          </a:prstGeom>
          <a:noFill/>
          <a:ln/>
        </p:spPr>
        <p:txBody>
          <a:bodyPr vert="horz" lIns="91440" tIns="45720" rIns="91440" bIns="45720" rtlCol="0" anchor="ctr">
            <a:spAutoFit/>
          </a:bodyPr>
          <a:lstStyle>
            <a:lvl1pPr algn="ctr" defTabSz="914400" rtl="0" eaLnBrk="1" latinLnBrk="0" hangingPunct="1">
              <a:spcBef>
                <a:spcPct val="0"/>
              </a:spcBef>
              <a:buNone/>
              <a:defRPr sz="4000" b="1" kern="1200">
                <a:solidFill>
                  <a:schemeClr val="bg1"/>
                </a:solidFill>
                <a:latin typeface="Times New Roman" panose="02020603050405020304" pitchFamily="18" charset="0"/>
                <a:ea typeface="Tahoma" panose="020B0604030504040204" pitchFamily="34" charset="0"/>
                <a:cs typeface="Times New Roman" panose="02020603050405020304" pitchFamily="18" charset="0"/>
              </a:defRPr>
            </a:lvl1pPr>
          </a:lstStyle>
          <a:p>
            <a:pPr algn="l"/>
            <a:r>
              <a:rPr lang="en-US" altLang="en-US" sz="2800" b="0" dirty="0">
                <a:solidFill>
                  <a:schemeClr val="tx1"/>
                </a:solidFill>
              </a:rPr>
              <a:t>Two identical objects are released from rest from heights </a:t>
            </a:r>
            <a:r>
              <a:rPr lang="en-US" altLang="en-US" sz="2800" b="0" i="1" dirty="0">
                <a:solidFill>
                  <a:schemeClr val="tx1"/>
                </a:solidFill>
              </a:rPr>
              <a:t>R</a:t>
            </a:r>
            <a:r>
              <a:rPr lang="en-US" altLang="en-US" sz="2800" b="0" dirty="0">
                <a:solidFill>
                  <a:schemeClr val="tx1"/>
                </a:solidFill>
              </a:rPr>
              <a:t> and </a:t>
            </a:r>
            <a:r>
              <a:rPr lang="en-US" altLang="en-US" sz="2800" b="0" dirty="0" err="1">
                <a:solidFill>
                  <a:schemeClr val="tx1"/>
                </a:solidFill>
              </a:rPr>
              <a:t>2</a:t>
            </a:r>
            <a:r>
              <a:rPr lang="en-US" altLang="en-US" sz="2800" b="0" i="1" dirty="0" err="1">
                <a:solidFill>
                  <a:schemeClr val="tx1"/>
                </a:solidFill>
              </a:rPr>
              <a:t>R</a:t>
            </a:r>
            <a:r>
              <a:rPr lang="en-US" altLang="en-US" sz="2800" b="0" dirty="0">
                <a:solidFill>
                  <a:schemeClr val="tx1"/>
                </a:solidFill>
              </a:rPr>
              <a:t> above the surface of the Earth. After traveling a distance </a:t>
            </a:r>
            <a:r>
              <a:rPr lang="en-US" altLang="en-US" sz="2800" b="0" i="1" dirty="0">
                <a:solidFill>
                  <a:schemeClr val="tx1"/>
                </a:solidFill>
              </a:rPr>
              <a:t>R</a:t>
            </a:r>
            <a:r>
              <a:rPr lang="en-US" altLang="en-US" sz="2800" b="0" dirty="0">
                <a:solidFill>
                  <a:schemeClr val="tx1"/>
                </a:solidFill>
              </a:rPr>
              <a:t>/2, which object has the </a:t>
            </a:r>
            <a:r>
              <a:rPr lang="en-US" altLang="en-US" sz="2800" dirty="0">
                <a:solidFill>
                  <a:schemeClr val="tx1"/>
                </a:solidFill>
              </a:rPr>
              <a:t>larger</a:t>
            </a:r>
            <a:r>
              <a:rPr lang="en-US" altLang="en-US" sz="2800" b="0" dirty="0">
                <a:solidFill>
                  <a:schemeClr val="tx1"/>
                </a:solidFill>
              </a:rPr>
              <a:t> speed?</a:t>
            </a:r>
          </a:p>
        </p:txBody>
      </p:sp>
      <p:sp>
        <p:nvSpPr>
          <p:cNvPr id="6" name="TPAnswers"/>
          <p:cNvSpPr txBox="1">
            <a:spLocks noChangeArrowheads="1"/>
          </p:cNvSpPr>
          <p:nvPr>
            <p:custDataLst>
              <p:tags r:id="rId1"/>
            </p:custDataLst>
          </p:nvPr>
        </p:nvSpPr>
        <p:spPr>
          <a:xfrm>
            <a:off x="457200" y="3406149"/>
            <a:ext cx="7363838" cy="1557349"/>
          </a:xfrm>
          <a:prstGeom prst="rect">
            <a:avLst/>
          </a:prstGeom>
          <a:noFill/>
        </p:spPr>
        <p:txBody>
          <a:bodyPr wrap="square">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Times New Roman" panose="02020603050405020304" pitchFamily="18" charset="0"/>
                <a:ea typeface="+mn-ea"/>
                <a:cs typeface="Times New Roman" panose="02020603050405020304" pitchFamily="18"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imes New Roman" panose="02020603050405020304" pitchFamily="18" charset="0"/>
                <a:ea typeface="+mn-ea"/>
                <a:cs typeface="Times New Roman" panose="02020603050405020304" pitchFamily="18"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609600" indent="-609600">
              <a:buClr>
                <a:srgbClr val="000000"/>
              </a:buClr>
              <a:buFontTx/>
              <a:buAutoNum type="arabicPeriod"/>
            </a:pPr>
            <a:r>
              <a:rPr lang="en-US" altLang="en-US" sz="2800" dirty="0"/>
              <a:t>Object a.</a:t>
            </a:r>
          </a:p>
          <a:p>
            <a:pPr marL="609600" indent="-609600">
              <a:buClr>
                <a:srgbClr val="000000"/>
              </a:buClr>
              <a:buFontTx/>
              <a:buAutoNum type="arabicPeriod"/>
            </a:pPr>
            <a:r>
              <a:rPr lang="en-US" altLang="en-US" sz="2800" dirty="0"/>
              <a:t>Object b.</a:t>
            </a:r>
          </a:p>
          <a:p>
            <a:pPr marL="609600" indent="-609600">
              <a:buClr>
                <a:srgbClr val="000000"/>
              </a:buClr>
              <a:buFontTx/>
              <a:buAutoNum type="arabicPeriod"/>
            </a:pPr>
            <a:r>
              <a:rPr lang="en-US" altLang="en-US" sz="2800" dirty="0"/>
              <a:t>Neither; they have the same speed.</a:t>
            </a:r>
          </a:p>
        </p:txBody>
      </p:sp>
      <p:pic>
        <p:nvPicPr>
          <p:cNvPr id="9" name="Picture 8"/>
          <p:cNvPicPr>
            <a:picLocks noChangeAspect="1"/>
          </p:cNvPicPr>
          <p:nvPr/>
        </p:nvPicPr>
        <p:blipFill>
          <a:blip r:embed="rId5"/>
          <a:stretch>
            <a:fillRect/>
          </a:stretch>
        </p:blipFill>
        <p:spPr>
          <a:xfrm>
            <a:off x="2819619" y="5283380"/>
            <a:ext cx="3504762" cy="1438095"/>
          </a:xfrm>
          <a:prstGeom prst="rect">
            <a:avLst/>
          </a:prstGeom>
        </p:spPr>
      </p:pic>
    </p:spTree>
    <p:extLst>
      <p:ext uri="{BB962C8B-B14F-4D97-AF65-F5344CB8AC3E}">
        <p14:creationId xmlns:p14="http://schemas.microsoft.com/office/powerpoint/2010/main" val="39218647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sz="half" idx="2"/>
          </p:nvPr>
        </p:nvSpPr>
        <p:spPr>
          <a:xfrm>
            <a:off x="457200" y="2415291"/>
            <a:ext cx="8235950" cy="2870200"/>
          </a:xfrm>
        </p:spPr>
        <p:txBody>
          <a:bodyPr>
            <a:normAutofit lnSpcReduction="10000"/>
          </a:bodyPr>
          <a:lstStyle/>
          <a:p>
            <a:pPr marL="457200" indent="-457200">
              <a:buClr>
                <a:schemeClr val="tx1"/>
              </a:buClr>
              <a:buFontTx/>
              <a:buAutoNum type="arabicPeriod"/>
            </a:pPr>
            <a:r>
              <a:rPr lang="en-US" altLang="en-US" dirty="0">
                <a:latin typeface="Times New Roman" panose="02020603050405020304" pitchFamily="18" charset="0"/>
                <a:cs typeface="Times New Roman" panose="02020603050405020304" pitchFamily="18" charset="0"/>
              </a:rPr>
              <a:t>affects all objects equally."</a:t>
            </a:r>
          </a:p>
          <a:p>
            <a:pPr marL="457200" indent="-457200">
              <a:buClr>
                <a:schemeClr val="tx1"/>
              </a:buClr>
              <a:buFontTx/>
              <a:buAutoNum type="arabicPeriod"/>
            </a:pPr>
            <a:r>
              <a:rPr lang="en-US" altLang="en-US" dirty="0">
                <a:latin typeface="Times New Roman" panose="02020603050405020304" pitchFamily="18" charset="0"/>
                <a:cs typeface="Times New Roman" panose="02020603050405020304" pitchFamily="18" charset="0"/>
              </a:rPr>
              <a:t>on an object is a function of an object's mass."</a:t>
            </a:r>
          </a:p>
          <a:p>
            <a:pPr marL="457200" indent="-457200">
              <a:buClr>
                <a:schemeClr val="tx1"/>
              </a:buClr>
              <a:buFontTx/>
              <a:buAutoNum type="arabicPeriod"/>
            </a:pPr>
            <a:r>
              <a:rPr lang="en-US" altLang="en-US" dirty="0">
                <a:latin typeface="Times New Roman" panose="02020603050405020304" pitchFamily="18" charset="0"/>
                <a:cs typeface="Times New Roman" panose="02020603050405020304" pitchFamily="18" charset="0"/>
              </a:rPr>
              <a:t>has no effect on the rate at which objects accelerate as they fall."</a:t>
            </a:r>
          </a:p>
          <a:p>
            <a:pPr marL="457200" indent="-457200">
              <a:buClr>
                <a:schemeClr val="tx1"/>
              </a:buClr>
              <a:buFontTx/>
              <a:buAutoNum type="arabicPeriod"/>
            </a:pPr>
            <a:r>
              <a:rPr lang="en-US" altLang="en-US" dirty="0">
                <a:latin typeface="Times New Roman" panose="02020603050405020304" pitchFamily="18" charset="0"/>
                <a:cs typeface="Times New Roman" panose="02020603050405020304" pitchFamily="18" charset="0"/>
              </a:rPr>
              <a:t>is exactly the same size for a given object everywhere on the Earth."</a:t>
            </a:r>
          </a:p>
        </p:txBody>
      </p:sp>
      <p:sp>
        <p:nvSpPr>
          <p:cNvPr id="4" name="Footer Placeholder 3"/>
          <p:cNvSpPr>
            <a:spLocks noGrp="1"/>
          </p:cNvSpPr>
          <p:nvPr>
            <p:ph type="ftr" sz="quarter" idx="11"/>
          </p:nvPr>
        </p:nvSpPr>
        <p:spPr/>
        <p:txBody>
          <a:bodyPr/>
          <a:lstStyle/>
          <a:p>
            <a:r>
              <a:rPr lang="en-US"/>
              <a:t>©Cengage</a:t>
            </a:r>
            <a:endParaRPr lang="en-US" dirty="0"/>
          </a:p>
        </p:txBody>
      </p:sp>
      <p:sp>
        <p:nvSpPr>
          <p:cNvPr id="7" name="Content Placeholder 6"/>
          <p:cNvSpPr>
            <a:spLocks noGrp="1"/>
          </p:cNvSpPr>
          <p:nvPr>
            <p:ph sz="half" idx="1"/>
          </p:nvPr>
        </p:nvSpPr>
        <p:spPr>
          <a:xfrm>
            <a:off x="457200" y="1371600"/>
            <a:ext cx="7696200" cy="1619251"/>
          </a:xfrm>
        </p:spPr>
        <p:txBody>
          <a:bodyPr>
            <a:normAutofit lnSpcReduction="10000"/>
          </a:bodyPr>
          <a:lstStyle/>
          <a:p>
            <a:pPr marL="0" indent="0">
              <a:buNone/>
            </a:pPr>
            <a:r>
              <a:rPr lang="en-US" altLang="en-US" dirty="0">
                <a:latin typeface="Times New Roman" panose="02020603050405020304" pitchFamily="18" charset="0"/>
                <a:cs typeface="Times New Roman" panose="02020603050405020304" pitchFamily="18" charset="0"/>
              </a:rPr>
              <a:t>Select the best phrase to complete the following statement: "The gravitational force of the Earth</a:t>
            </a:r>
            <a:endParaRPr lang="en-US" dirty="0">
              <a:latin typeface="Times New Roman" panose="02020603050405020304" pitchFamily="18" charset="0"/>
              <a:cs typeface="Times New Roman" panose="02020603050405020304" pitchFamily="18" charset="0"/>
            </a:endParaRPr>
          </a:p>
        </p:txBody>
      </p:sp>
      <p:sp>
        <p:nvSpPr>
          <p:cNvPr id="2" name="Title 1"/>
          <p:cNvSpPr>
            <a:spLocks noGrp="1"/>
          </p:cNvSpPr>
          <p:nvPr>
            <p:ph type="title"/>
          </p:nvPr>
        </p:nvSpPr>
        <p:spPr/>
        <p:txBody>
          <a:bodyPr/>
          <a:lstStyle/>
          <a:p>
            <a:r>
              <a:rPr lang="en-US" dirty="0"/>
              <a:t>Reading Question 1-4</a:t>
            </a:r>
          </a:p>
        </p:txBody>
      </p:sp>
    </p:spTree>
    <p:extLst>
      <p:ext uri="{BB962C8B-B14F-4D97-AF65-F5344CB8AC3E}">
        <p14:creationId xmlns:p14="http://schemas.microsoft.com/office/powerpoint/2010/main" val="397112409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preferRelativeResize="0">
            <a:picLocks/>
          </p:cNvPicPr>
          <p:nvPr/>
        </p:nvPicPr>
        <p:blipFill>
          <a:blip r:embed="rId4">
            <a:extLst>
              <a:ext uri="{28A0092B-C50C-407E-A947-70E740481C1C}">
                <a14:useLocalDpi xmlns:a14="http://schemas.microsoft.com/office/drawing/2010/main" val="0"/>
              </a:ext>
            </a:extLst>
          </a:blip>
          <a:stretch>
            <a:fillRect/>
          </a:stretch>
        </p:blipFill>
        <p:spPr>
          <a:xfrm>
            <a:off x="-2" y="10870"/>
            <a:ext cx="9144000" cy="1143000"/>
          </a:xfrm>
          <a:prstGeom prst="rect">
            <a:avLst/>
          </a:prstGeom>
        </p:spPr>
      </p:pic>
      <p:sp>
        <p:nvSpPr>
          <p:cNvPr id="2" name="Title 1"/>
          <p:cNvSpPr>
            <a:spLocks noGrp="1"/>
          </p:cNvSpPr>
          <p:nvPr>
            <p:ph type="title"/>
          </p:nvPr>
        </p:nvSpPr>
        <p:spPr/>
        <p:txBody>
          <a:bodyPr/>
          <a:lstStyle/>
          <a:p>
            <a:r>
              <a:rPr lang="en-US" dirty="0"/>
              <a:t>Assessing to Learn</a:t>
            </a:r>
          </a:p>
        </p:txBody>
      </p:sp>
      <p:sp>
        <p:nvSpPr>
          <p:cNvPr id="3" name="Footer Placeholder 2"/>
          <p:cNvSpPr>
            <a:spLocks noGrp="1"/>
          </p:cNvSpPr>
          <p:nvPr>
            <p:ph type="ftr" sz="quarter" idx="11"/>
          </p:nvPr>
        </p:nvSpPr>
        <p:spPr/>
        <p:txBody>
          <a:bodyPr/>
          <a:lstStyle/>
          <a:p>
            <a:r>
              <a:rPr lang="en-US"/>
              <a:t>©Cengage</a:t>
            </a:r>
            <a:endParaRPr lang="en-US" dirty="0"/>
          </a:p>
        </p:txBody>
      </p:sp>
      <p:sp>
        <p:nvSpPr>
          <p:cNvPr id="5" name="TPQuestion"/>
          <p:cNvSpPr txBox="1">
            <a:spLocks noChangeArrowheads="1"/>
          </p:cNvSpPr>
          <p:nvPr/>
        </p:nvSpPr>
        <p:spPr>
          <a:xfrm>
            <a:off x="457200" y="1371600"/>
            <a:ext cx="7696200" cy="1815882"/>
          </a:xfrm>
          <a:prstGeom prst="rect">
            <a:avLst/>
          </a:prstGeom>
          <a:noFill/>
          <a:ln/>
        </p:spPr>
        <p:txBody>
          <a:bodyPr vert="horz" lIns="91440" tIns="45720" rIns="91440" bIns="45720" rtlCol="0" anchor="ctr">
            <a:spAutoFit/>
          </a:bodyPr>
          <a:lstStyle>
            <a:lvl1pPr algn="ctr" defTabSz="914400" rtl="0" eaLnBrk="1" latinLnBrk="0" hangingPunct="1">
              <a:spcBef>
                <a:spcPct val="0"/>
              </a:spcBef>
              <a:buNone/>
              <a:defRPr sz="4000" b="1" kern="1200">
                <a:solidFill>
                  <a:schemeClr val="bg1"/>
                </a:solidFill>
                <a:latin typeface="Times New Roman" panose="02020603050405020304" pitchFamily="18" charset="0"/>
                <a:ea typeface="Tahoma" panose="020B0604030504040204" pitchFamily="34" charset="0"/>
                <a:cs typeface="Times New Roman" panose="02020603050405020304" pitchFamily="18" charset="0"/>
              </a:defRPr>
            </a:lvl1pPr>
          </a:lstStyle>
          <a:p>
            <a:pPr algn="l"/>
            <a:r>
              <a:rPr lang="en-US" altLang="en-US" sz="2800" b="0" dirty="0">
                <a:solidFill>
                  <a:schemeClr val="tx1"/>
                </a:solidFill>
              </a:rPr>
              <a:t>Two identical objects are released from rest from heights </a:t>
            </a:r>
            <a:r>
              <a:rPr lang="en-US" altLang="en-US" sz="2800" b="0" i="1" dirty="0">
                <a:solidFill>
                  <a:schemeClr val="tx1"/>
                </a:solidFill>
              </a:rPr>
              <a:t>R</a:t>
            </a:r>
            <a:r>
              <a:rPr lang="en-US" altLang="en-US" sz="2800" b="0" dirty="0">
                <a:solidFill>
                  <a:schemeClr val="tx1"/>
                </a:solidFill>
              </a:rPr>
              <a:t> and </a:t>
            </a:r>
            <a:r>
              <a:rPr lang="en-US" altLang="en-US" sz="2800" b="0" dirty="0" err="1">
                <a:solidFill>
                  <a:schemeClr val="tx1"/>
                </a:solidFill>
              </a:rPr>
              <a:t>2</a:t>
            </a:r>
            <a:r>
              <a:rPr lang="en-US" altLang="en-US" sz="2800" b="0" i="1" dirty="0" err="1">
                <a:solidFill>
                  <a:schemeClr val="tx1"/>
                </a:solidFill>
              </a:rPr>
              <a:t>R</a:t>
            </a:r>
            <a:r>
              <a:rPr lang="en-US" altLang="en-US" sz="2800" b="0" dirty="0">
                <a:solidFill>
                  <a:schemeClr val="tx1"/>
                </a:solidFill>
              </a:rPr>
              <a:t> above the surface of the Earth. After traveling a distance </a:t>
            </a:r>
            <a:r>
              <a:rPr lang="en-US" altLang="en-US" sz="2800" b="0" i="1" dirty="0">
                <a:solidFill>
                  <a:schemeClr val="tx1"/>
                </a:solidFill>
              </a:rPr>
              <a:t>R</a:t>
            </a:r>
            <a:r>
              <a:rPr lang="en-US" altLang="en-US" sz="2800" b="0" dirty="0">
                <a:solidFill>
                  <a:schemeClr val="tx1"/>
                </a:solidFill>
              </a:rPr>
              <a:t>/2, which object has the </a:t>
            </a:r>
            <a:r>
              <a:rPr lang="en-US" altLang="en-US" sz="2800" dirty="0">
                <a:solidFill>
                  <a:schemeClr val="tx1"/>
                </a:solidFill>
              </a:rPr>
              <a:t>larger</a:t>
            </a:r>
            <a:r>
              <a:rPr lang="en-US" altLang="en-US" sz="2800" b="0" dirty="0">
                <a:solidFill>
                  <a:schemeClr val="tx1"/>
                </a:solidFill>
              </a:rPr>
              <a:t> energy?</a:t>
            </a:r>
          </a:p>
        </p:txBody>
      </p:sp>
      <p:sp>
        <p:nvSpPr>
          <p:cNvPr id="9" name="TPAnswers"/>
          <p:cNvSpPr txBox="1">
            <a:spLocks noChangeArrowheads="1"/>
          </p:cNvSpPr>
          <p:nvPr>
            <p:custDataLst>
              <p:tags r:id="rId1"/>
            </p:custDataLst>
          </p:nvPr>
        </p:nvSpPr>
        <p:spPr>
          <a:xfrm>
            <a:off x="457200" y="3406149"/>
            <a:ext cx="7363838" cy="1557349"/>
          </a:xfrm>
          <a:prstGeom prst="rect">
            <a:avLst/>
          </a:prstGeom>
          <a:noFill/>
        </p:spPr>
        <p:txBody>
          <a:bodyPr wrap="square">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Times New Roman" panose="02020603050405020304" pitchFamily="18" charset="0"/>
                <a:ea typeface="+mn-ea"/>
                <a:cs typeface="Times New Roman" panose="02020603050405020304" pitchFamily="18"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imes New Roman" panose="02020603050405020304" pitchFamily="18" charset="0"/>
                <a:ea typeface="+mn-ea"/>
                <a:cs typeface="Times New Roman" panose="02020603050405020304" pitchFamily="18"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609600" indent="-609600">
              <a:buClr>
                <a:srgbClr val="000000"/>
              </a:buClr>
              <a:buFontTx/>
              <a:buAutoNum type="arabicPeriod"/>
            </a:pPr>
            <a:r>
              <a:rPr lang="en-US" altLang="en-US" sz="2800" dirty="0"/>
              <a:t>Object a.</a:t>
            </a:r>
          </a:p>
          <a:p>
            <a:pPr marL="609600" indent="-609600">
              <a:buClr>
                <a:srgbClr val="000000"/>
              </a:buClr>
              <a:buFontTx/>
              <a:buAutoNum type="arabicPeriod"/>
            </a:pPr>
            <a:r>
              <a:rPr lang="en-US" altLang="en-US" sz="2800" dirty="0"/>
              <a:t>Object b.</a:t>
            </a:r>
          </a:p>
          <a:p>
            <a:pPr marL="609600" indent="-609600">
              <a:buClr>
                <a:srgbClr val="000000"/>
              </a:buClr>
              <a:buFontTx/>
              <a:buAutoNum type="arabicPeriod"/>
            </a:pPr>
            <a:r>
              <a:rPr lang="en-US" altLang="en-US" sz="2800" dirty="0"/>
              <a:t>Neither; they have the same speed.</a:t>
            </a:r>
          </a:p>
        </p:txBody>
      </p:sp>
      <p:pic>
        <p:nvPicPr>
          <p:cNvPr id="4" name="Picture 3"/>
          <p:cNvPicPr>
            <a:picLocks noChangeAspect="1"/>
          </p:cNvPicPr>
          <p:nvPr/>
        </p:nvPicPr>
        <p:blipFill>
          <a:blip r:embed="rId5"/>
          <a:stretch>
            <a:fillRect/>
          </a:stretch>
        </p:blipFill>
        <p:spPr>
          <a:xfrm>
            <a:off x="2819619" y="5283380"/>
            <a:ext cx="3504762" cy="1438095"/>
          </a:xfrm>
          <a:prstGeom prst="rect">
            <a:avLst/>
          </a:prstGeom>
        </p:spPr>
      </p:pic>
    </p:spTree>
    <p:extLst>
      <p:ext uri="{BB962C8B-B14F-4D97-AF65-F5344CB8AC3E}">
        <p14:creationId xmlns:p14="http://schemas.microsoft.com/office/powerpoint/2010/main" val="117898438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4"/>
          <a:stretch>
            <a:fillRect/>
          </a:stretch>
        </p:blipFill>
        <p:spPr>
          <a:xfrm>
            <a:off x="4720098" y="3816713"/>
            <a:ext cx="4257143" cy="2904762"/>
          </a:xfrm>
          <a:prstGeom prst="rect">
            <a:avLst/>
          </a:prstGeom>
        </p:spPr>
      </p:pic>
      <p:pic>
        <p:nvPicPr>
          <p:cNvPr id="7" name="Picture 6"/>
          <p:cNvPicPr preferRelativeResize="0">
            <a:picLocks/>
          </p:cNvPicPr>
          <p:nvPr/>
        </p:nvPicPr>
        <p:blipFill>
          <a:blip r:embed="rId5">
            <a:extLst>
              <a:ext uri="{28A0092B-C50C-407E-A947-70E740481C1C}">
                <a14:useLocalDpi xmlns:a14="http://schemas.microsoft.com/office/drawing/2010/main" val="0"/>
              </a:ext>
            </a:extLst>
          </a:blip>
          <a:stretch>
            <a:fillRect/>
          </a:stretch>
        </p:blipFill>
        <p:spPr>
          <a:xfrm>
            <a:off x="-2" y="10870"/>
            <a:ext cx="9144000" cy="1143000"/>
          </a:xfrm>
          <a:prstGeom prst="rect">
            <a:avLst/>
          </a:prstGeom>
        </p:spPr>
      </p:pic>
      <p:sp>
        <p:nvSpPr>
          <p:cNvPr id="2" name="Title 1"/>
          <p:cNvSpPr>
            <a:spLocks noGrp="1"/>
          </p:cNvSpPr>
          <p:nvPr>
            <p:ph type="title"/>
          </p:nvPr>
        </p:nvSpPr>
        <p:spPr/>
        <p:txBody>
          <a:bodyPr/>
          <a:lstStyle/>
          <a:p>
            <a:r>
              <a:rPr lang="en-US" dirty="0"/>
              <a:t>Assessing to Learn</a:t>
            </a:r>
          </a:p>
        </p:txBody>
      </p:sp>
      <p:sp>
        <p:nvSpPr>
          <p:cNvPr id="5" name="TPQuestion"/>
          <p:cNvSpPr txBox="1">
            <a:spLocks noChangeArrowheads="1"/>
          </p:cNvSpPr>
          <p:nvPr/>
        </p:nvSpPr>
        <p:spPr>
          <a:xfrm>
            <a:off x="457200" y="1371600"/>
            <a:ext cx="8001000" cy="1384995"/>
          </a:xfrm>
          <a:prstGeom prst="rect">
            <a:avLst/>
          </a:prstGeom>
          <a:noFill/>
          <a:ln/>
        </p:spPr>
        <p:txBody>
          <a:bodyPr vert="horz" lIns="91440" tIns="45720" rIns="91440" bIns="45720" rtlCol="0" anchor="ctr">
            <a:spAutoFit/>
          </a:bodyPr>
          <a:lstStyle>
            <a:lvl1pPr algn="ctr" defTabSz="914400" rtl="0" eaLnBrk="1" latinLnBrk="0" hangingPunct="1">
              <a:spcBef>
                <a:spcPct val="0"/>
              </a:spcBef>
              <a:buNone/>
              <a:defRPr sz="4000" b="1" kern="1200">
                <a:solidFill>
                  <a:schemeClr val="bg1"/>
                </a:solidFill>
                <a:latin typeface="Times New Roman" panose="02020603050405020304" pitchFamily="18" charset="0"/>
                <a:ea typeface="Tahoma" panose="020B0604030504040204" pitchFamily="34" charset="0"/>
                <a:cs typeface="Times New Roman" panose="02020603050405020304" pitchFamily="18" charset="0"/>
              </a:defRPr>
            </a:lvl1pPr>
          </a:lstStyle>
          <a:p>
            <a:pPr algn="l"/>
            <a:r>
              <a:rPr lang="en-US" altLang="en-US" sz="2800" b="0" dirty="0">
                <a:solidFill>
                  <a:schemeClr val="tx1"/>
                </a:solidFill>
              </a:rPr>
              <a:t>A planet has the orbit shown below. Use the 8 labeled points to answer the question. Where is the planet when the total energy of the system is largest?</a:t>
            </a:r>
          </a:p>
        </p:txBody>
      </p:sp>
      <p:sp>
        <p:nvSpPr>
          <p:cNvPr id="6" name="TPAnswers"/>
          <p:cNvSpPr txBox="1">
            <a:spLocks noChangeArrowheads="1"/>
          </p:cNvSpPr>
          <p:nvPr>
            <p:custDataLst>
              <p:tags r:id="rId1"/>
            </p:custDataLst>
          </p:nvPr>
        </p:nvSpPr>
        <p:spPr>
          <a:xfrm>
            <a:off x="457200" y="2959493"/>
            <a:ext cx="8021675" cy="3293209"/>
          </a:xfrm>
          <a:prstGeom prst="rect">
            <a:avLst/>
          </a:prstGeom>
          <a:noFill/>
        </p:spPr>
        <p:txBody>
          <a:bodyPr wrap="square">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Times New Roman" panose="02020603050405020304" pitchFamily="18" charset="0"/>
                <a:ea typeface="+mn-ea"/>
                <a:cs typeface="Times New Roman" panose="02020603050405020304" pitchFamily="18"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imes New Roman" panose="02020603050405020304" pitchFamily="18" charset="0"/>
                <a:ea typeface="+mn-ea"/>
                <a:cs typeface="Times New Roman" panose="02020603050405020304" pitchFamily="18"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Clr>
                <a:srgbClr val="000000"/>
              </a:buClr>
              <a:buNone/>
            </a:pPr>
            <a:r>
              <a:rPr lang="en-US" altLang="en-US" sz="2600" dirty="0"/>
              <a:t>1.  1 only               2.  2 and 8 only          3.  3 and 7 only</a:t>
            </a:r>
          </a:p>
          <a:p>
            <a:pPr marL="0" indent="0">
              <a:buClr>
                <a:srgbClr val="000000"/>
              </a:buClr>
              <a:buNone/>
            </a:pPr>
            <a:r>
              <a:rPr lang="en-US" altLang="en-US" sz="2600" dirty="0"/>
              <a:t>4.  4 and 6 only     5.  5 only                    6.  1 and 5 only</a:t>
            </a:r>
          </a:p>
          <a:p>
            <a:pPr marL="457200" indent="-457200">
              <a:buClr>
                <a:srgbClr val="000000"/>
              </a:buClr>
              <a:buAutoNum type="arabicPeriod" startAt="7"/>
            </a:pPr>
            <a:r>
              <a:rPr lang="en-US" altLang="en-US" sz="2600" dirty="0"/>
              <a:t>2, 4, 6, and 8    </a:t>
            </a:r>
          </a:p>
          <a:p>
            <a:pPr marL="457200" indent="-457200">
              <a:buClr>
                <a:srgbClr val="000000"/>
              </a:buClr>
              <a:buAutoNum type="arabicPeriod" startAt="7"/>
            </a:pPr>
            <a:r>
              <a:rPr lang="en-US" altLang="en-US" sz="2600" dirty="0"/>
              <a:t>The total energy is the same                            everywhere.</a:t>
            </a:r>
          </a:p>
          <a:p>
            <a:pPr marL="0" indent="0">
              <a:buClr>
                <a:srgbClr val="000000"/>
              </a:buClr>
              <a:buNone/>
            </a:pPr>
            <a:r>
              <a:rPr lang="en-US" altLang="en-US" sz="2600" dirty="0"/>
              <a:t>9.  None of the above</a:t>
            </a:r>
          </a:p>
          <a:p>
            <a:pPr marL="0" indent="0">
              <a:buClr>
                <a:srgbClr val="000000"/>
              </a:buClr>
              <a:buNone/>
            </a:pPr>
            <a:r>
              <a:rPr lang="en-US" altLang="en-US" sz="2600" dirty="0"/>
              <a:t>10. Impossible to determine</a:t>
            </a:r>
          </a:p>
        </p:txBody>
      </p:sp>
    </p:spTree>
    <p:extLst>
      <p:ext uri="{BB962C8B-B14F-4D97-AF65-F5344CB8AC3E}">
        <p14:creationId xmlns:p14="http://schemas.microsoft.com/office/powerpoint/2010/main" val="367562330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4"/>
          <a:stretch>
            <a:fillRect/>
          </a:stretch>
        </p:blipFill>
        <p:spPr>
          <a:xfrm>
            <a:off x="4720098" y="3816713"/>
            <a:ext cx="4257143" cy="2904762"/>
          </a:xfrm>
          <a:prstGeom prst="rect">
            <a:avLst/>
          </a:prstGeom>
        </p:spPr>
      </p:pic>
      <p:pic>
        <p:nvPicPr>
          <p:cNvPr id="7" name="Picture 6"/>
          <p:cNvPicPr preferRelativeResize="0">
            <a:picLocks/>
          </p:cNvPicPr>
          <p:nvPr/>
        </p:nvPicPr>
        <p:blipFill>
          <a:blip r:embed="rId5">
            <a:extLst>
              <a:ext uri="{28A0092B-C50C-407E-A947-70E740481C1C}">
                <a14:useLocalDpi xmlns:a14="http://schemas.microsoft.com/office/drawing/2010/main" val="0"/>
              </a:ext>
            </a:extLst>
          </a:blip>
          <a:stretch>
            <a:fillRect/>
          </a:stretch>
        </p:blipFill>
        <p:spPr>
          <a:xfrm>
            <a:off x="-2" y="10870"/>
            <a:ext cx="9144000" cy="1143000"/>
          </a:xfrm>
          <a:prstGeom prst="rect">
            <a:avLst/>
          </a:prstGeom>
        </p:spPr>
      </p:pic>
      <p:sp>
        <p:nvSpPr>
          <p:cNvPr id="2" name="Title 1"/>
          <p:cNvSpPr>
            <a:spLocks noGrp="1"/>
          </p:cNvSpPr>
          <p:nvPr>
            <p:ph type="title"/>
          </p:nvPr>
        </p:nvSpPr>
        <p:spPr/>
        <p:txBody>
          <a:bodyPr/>
          <a:lstStyle/>
          <a:p>
            <a:r>
              <a:rPr lang="en-US" dirty="0"/>
              <a:t>Assessing to Learn</a:t>
            </a:r>
          </a:p>
        </p:txBody>
      </p:sp>
      <p:sp>
        <p:nvSpPr>
          <p:cNvPr id="3" name="Footer Placeholder 2"/>
          <p:cNvSpPr>
            <a:spLocks noGrp="1"/>
          </p:cNvSpPr>
          <p:nvPr>
            <p:ph type="ftr" sz="quarter" idx="11"/>
          </p:nvPr>
        </p:nvSpPr>
        <p:spPr/>
        <p:txBody>
          <a:bodyPr/>
          <a:lstStyle/>
          <a:p>
            <a:r>
              <a:rPr lang="en-US"/>
              <a:t>©Cengage</a:t>
            </a:r>
            <a:endParaRPr lang="en-US" dirty="0"/>
          </a:p>
        </p:txBody>
      </p:sp>
      <p:sp>
        <p:nvSpPr>
          <p:cNvPr id="6" name="TPQuestion"/>
          <p:cNvSpPr txBox="1">
            <a:spLocks noChangeArrowheads="1"/>
          </p:cNvSpPr>
          <p:nvPr/>
        </p:nvSpPr>
        <p:spPr>
          <a:xfrm>
            <a:off x="457200" y="1371600"/>
            <a:ext cx="8001000" cy="1384995"/>
          </a:xfrm>
          <a:prstGeom prst="rect">
            <a:avLst/>
          </a:prstGeom>
          <a:noFill/>
          <a:ln/>
        </p:spPr>
        <p:txBody>
          <a:bodyPr vert="horz" lIns="91440" tIns="45720" rIns="91440" bIns="45720" rtlCol="0" anchor="ctr">
            <a:spAutoFit/>
          </a:bodyPr>
          <a:lstStyle>
            <a:lvl1pPr algn="ctr" defTabSz="914400" rtl="0" eaLnBrk="1" latinLnBrk="0" hangingPunct="1">
              <a:spcBef>
                <a:spcPct val="0"/>
              </a:spcBef>
              <a:buNone/>
              <a:defRPr sz="4000" b="1" kern="1200">
                <a:solidFill>
                  <a:schemeClr val="bg1"/>
                </a:solidFill>
                <a:latin typeface="Times New Roman" panose="02020603050405020304" pitchFamily="18" charset="0"/>
                <a:ea typeface="Tahoma" panose="020B0604030504040204" pitchFamily="34" charset="0"/>
                <a:cs typeface="Times New Roman" panose="02020603050405020304" pitchFamily="18" charset="0"/>
              </a:defRPr>
            </a:lvl1pPr>
          </a:lstStyle>
          <a:p>
            <a:pPr algn="l"/>
            <a:r>
              <a:rPr lang="en-US" altLang="en-US" sz="2800" b="0" dirty="0">
                <a:solidFill>
                  <a:schemeClr val="tx1"/>
                </a:solidFill>
              </a:rPr>
              <a:t>A planet has the orbit shown below. Use the 8 labeled points to answer the question. At which point(s) is the speed of the planet smallest?</a:t>
            </a:r>
          </a:p>
        </p:txBody>
      </p:sp>
      <p:sp>
        <p:nvSpPr>
          <p:cNvPr id="10" name="TPAnswers"/>
          <p:cNvSpPr txBox="1">
            <a:spLocks noChangeArrowheads="1"/>
          </p:cNvSpPr>
          <p:nvPr>
            <p:custDataLst>
              <p:tags r:id="rId1"/>
            </p:custDataLst>
          </p:nvPr>
        </p:nvSpPr>
        <p:spPr>
          <a:xfrm>
            <a:off x="457200" y="2885447"/>
            <a:ext cx="8021675" cy="3293209"/>
          </a:xfrm>
          <a:prstGeom prst="rect">
            <a:avLst/>
          </a:prstGeom>
          <a:noFill/>
        </p:spPr>
        <p:txBody>
          <a:bodyPr wrap="square">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Times New Roman" panose="02020603050405020304" pitchFamily="18" charset="0"/>
                <a:ea typeface="+mn-ea"/>
                <a:cs typeface="Times New Roman" panose="02020603050405020304" pitchFamily="18"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imes New Roman" panose="02020603050405020304" pitchFamily="18" charset="0"/>
                <a:ea typeface="+mn-ea"/>
                <a:cs typeface="Times New Roman" panose="02020603050405020304" pitchFamily="18"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Clr>
                <a:srgbClr val="000000"/>
              </a:buClr>
              <a:buNone/>
            </a:pPr>
            <a:r>
              <a:rPr lang="en-US" altLang="en-US" sz="2600" dirty="0"/>
              <a:t>1.  1 only               2.  2 and 8 only          3.  3 and 7 only</a:t>
            </a:r>
          </a:p>
          <a:p>
            <a:pPr marL="0" indent="0">
              <a:buClr>
                <a:srgbClr val="000000"/>
              </a:buClr>
              <a:buNone/>
            </a:pPr>
            <a:r>
              <a:rPr lang="en-US" altLang="en-US" sz="2600" dirty="0"/>
              <a:t>4.  4 and 6 only     5.  5 only                    6.  1 and 5 only</a:t>
            </a:r>
          </a:p>
          <a:p>
            <a:pPr marL="457200" indent="-457200">
              <a:buClr>
                <a:srgbClr val="000000"/>
              </a:buClr>
              <a:buAutoNum type="arabicPeriod" startAt="7"/>
            </a:pPr>
            <a:r>
              <a:rPr lang="en-US" altLang="en-US" sz="2600" dirty="0"/>
              <a:t>2, 4, 6, and 8    </a:t>
            </a:r>
          </a:p>
          <a:p>
            <a:pPr marL="457200" indent="-457200">
              <a:buClr>
                <a:srgbClr val="000000"/>
              </a:buClr>
              <a:buAutoNum type="arabicPeriod" startAt="7"/>
            </a:pPr>
            <a:r>
              <a:rPr lang="en-US" altLang="en-US" sz="2600" dirty="0"/>
              <a:t>The total energy is the same                            everywhere.</a:t>
            </a:r>
          </a:p>
          <a:p>
            <a:pPr marL="0" indent="0">
              <a:buClr>
                <a:srgbClr val="000000"/>
              </a:buClr>
              <a:buNone/>
            </a:pPr>
            <a:r>
              <a:rPr lang="en-US" altLang="en-US" sz="2600" dirty="0"/>
              <a:t>9.  None of the above</a:t>
            </a:r>
          </a:p>
          <a:p>
            <a:pPr marL="0" indent="0">
              <a:buClr>
                <a:srgbClr val="000000"/>
              </a:buClr>
              <a:buNone/>
            </a:pPr>
            <a:r>
              <a:rPr lang="en-US" altLang="en-US" sz="2600" dirty="0"/>
              <a:t>10. Impossible to determine</a:t>
            </a:r>
          </a:p>
        </p:txBody>
      </p:sp>
    </p:spTree>
    <p:extLst>
      <p:ext uri="{BB962C8B-B14F-4D97-AF65-F5344CB8AC3E}">
        <p14:creationId xmlns:p14="http://schemas.microsoft.com/office/powerpoint/2010/main" val="290255735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4"/>
          <a:stretch>
            <a:fillRect/>
          </a:stretch>
        </p:blipFill>
        <p:spPr>
          <a:xfrm>
            <a:off x="4720098" y="3816713"/>
            <a:ext cx="4257143" cy="2904762"/>
          </a:xfrm>
          <a:prstGeom prst="rect">
            <a:avLst/>
          </a:prstGeom>
        </p:spPr>
      </p:pic>
      <p:pic>
        <p:nvPicPr>
          <p:cNvPr id="7" name="Picture 6"/>
          <p:cNvPicPr preferRelativeResize="0">
            <a:picLocks/>
          </p:cNvPicPr>
          <p:nvPr/>
        </p:nvPicPr>
        <p:blipFill>
          <a:blip r:embed="rId5">
            <a:extLst>
              <a:ext uri="{28A0092B-C50C-407E-A947-70E740481C1C}">
                <a14:useLocalDpi xmlns:a14="http://schemas.microsoft.com/office/drawing/2010/main" val="0"/>
              </a:ext>
            </a:extLst>
          </a:blip>
          <a:stretch>
            <a:fillRect/>
          </a:stretch>
        </p:blipFill>
        <p:spPr>
          <a:xfrm>
            <a:off x="-2" y="10870"/>
            <a:ext cx="9144000" cy="1143000"/>
          </a:xfrm>
          <a:prstGeom prst="rect">
            <a:avLst/>
          </a:prstGeom>
        </p:spPr>
      </p:pic>
      <p:sp>
        <p:nvSpPr>
          <p:cNvPr id="2" name="Title 1"/>
          <p:cNvSpPr>
            <a:spLocks noGrp="1"/>
          </p:cNvSpPr>
          <p:nvPr>
            <p:ph type="title"/>
          </p:nvPr>
        </p:nvSpPr>
        <p:spPr/>
        <p:txBody>
          <a:bodyPr/>
          <a:lstStyle/>
          <a:p>
            <a:r>
              <a:rPr lang="en-US" dirty="0"/>
              <a:t>Assessing to Learn</a:t>
            </a:r>
          </a:p>
        </p:txBody>
      </p:sp>
      <p:sp>
        <p:nvSpPr>
          <p:cNvPr id="3" name="Footer Placeholder 2"/>
          <p:cNvSpPr>
            <a:spLocks noGrp="1"/>
          </p:cNvSpPr>
          <p:nvPr>
            <p:ph type="ftr" sz="quarter" idx="11"/>
          </p:nvPr>
        </p:nvSpPr>
        <p:spPr/>
        <p:txBody>
          <a:bodyPr/>
          <a:lstStyle/>
          <a:p>
            <a:r>
              <a:rPr lang="en-US"/>
              <a:t>©Cengage</a:t>
            </a:r>
            <a:endParaRPr lang="en-US" dirty="0"/>
          </a:p>
        </p:txBody>
      </p:sp>
      <p:sp>
        <p:nvSpPr>
          <p:cNvPr id="6" name="TPQuestion"/>
          <p:cNvSpPr txBox="1">
            <a:spLocks noChangeArrowheads="1"/>
          </p:cNvSpPr>
          <p:nvPr/>
        </p:nvSpPr>
        <p:spPr>
          <a:xfrm>
            <a:off x="457200" y="1371600"/>
            <a:ext cx="8001000" cy="1384995"/>
          </a:xfrm>
          <a:prstGeom prst="rect">
            <a:avLst/>
          </a:prstGeom>
          <a:noFill/>
          <a:ln/>
        </p:spPr>
        <p:txBody>
          <a:bodyPr vert="horz" lIns="91440" tIns="45720" rIns="91440" bIns="45720" rtlCol="0" anchor="ctr">
            <a:spAutoFit/>
          </a:bodyPr>
          <a:lstStyle>
            <a:lvl1pPr algn="ctr" defTabSz="914400" rtl="0" eaLnBrk="1" latinLnBrk="0" hangingPunct="1">
              <a:spcBef>
                <a:spcPct val="0"/>
              </a:spcBef>
              <a:buNone/>
              <a:defRPr sz="4000" b="1" kern="1200">
                <a:solidFill>
                  <a:schemeClr val="bg1"/>
                </a:solidFill>
                <a:latin typeface="Times New Roman" panose="02020603050405020304" pitchFamily="18" charset="0"/>
                <a:ea typeface="Tahoma" panose="020B0604030504040204" pitchFamily="34" charset="0"/>
                <a:cs typeface="Times New Roman" panose="02020603050405020304" pitchFamily="18" charset="0"/>
              </a:defRPr>
            </a:lvl1pPr>
          </a:lstStyle>
          <a:p>
            <a:pPr algn="l"/>
            <a:r>
              <a:rPr lang="en-US" altLang="en-US" sz="2800" b="0" dirty="0">
                <a:solidFill>
                  <a:schemeClr val="tx1"/>
                </a:solidFill>
              </a:rPr>
              <a:t>A planet has the orbit shown below. Use the 8 labeled points to answer the question. At which point(s) is the </a:t>
            </a:r>
            <a:r>
              <a:rPr lang="en-US" altLang="en-US" sz="2800" b="0" i="1" dirty="0">
                <a:solidFill>
                  <a:schemeClr val="tx1"/>
                </a:solidFill>
              </a:rPr>
              <a:t>y</a:t>
            </a:r>
            <a:r>
              <a:rPr lang="en-US" altLang="en-US" sz="2800" b="0" dirty="0">
                <a:solidFill>
                  <a:schemeClr val="tx1"/>
                </a:solidFill>
              </a:rPr>
              <a:t>-component of velocity largest?</a:t>
            </a:r>
          </a:p>
        </p:txBody>
      </p:sp>
      <p:sp>
        <p:nvSpPr>
          <p:cNvPr id="10" name="TPAnswers"/>
          <p:cNvSpPr txBox="1">
            <a:spLocks noChangeArrowheads="1"/>
          </p:cNvSpPr>
          <p:nvPr>
            <p:custDataLst>
              <p:tags r:id="rId1"/>
            </p:custDataLst>
          </p:nvPr>
        </p:nvSpPr>
        <p:spPr>
          <a:xfrm>
            <a:off x="457200" y="2885447"/>
            <a:ext cx="8021675" cy="3293209"/>
          </a:xfrm>
          <a:prstGeom prst="rect">
            <a:avLst/>
          </a:prstGeom>
          <a:noFill/>
        </p:spPr>
        <p:txBody>
          <a:bodyPr wrap="square">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Times New Roman" panose="02020603050405020304" pitchFamily="18" charset="0"/>
                <a:ea typeface="+mn-ea"/>
                <a:cs typeface="Times New Roman" panose="02020603050405020304" pitchFamily="18"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imes New Roman" panose="02020603050405020304" pitchFamily="18" charset="0"/>
                <a:ea typeface="+mn-ea"/>
                <a:cs typeface="Times New Roman" panose="02020603050405020304" pitchFamily="18"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Clr>
                <a:srgbClr val="000000"/>
              </a:buClr>
              <a:buNone/>
            </a:pPr>
            <a:r>
              <a:rPr lang="en-US" altLang="en-US" sz="2600" dirty="0"/>
              <a:t>1.  1 only               2.  2 and 8 only          3.  3 and 7 only</a:t>
            </a:r>
          </a:p>
          <a:p>
            <a:pPr marL="0" indent="0">
              <a:buClr>
                <a:srgbClr val="000000"/>
              </a:buClr>
              <a:buNone/>
            </a:pPr>
            <a:r>
              <a:rPr lang="en-US" altLang="en-US" sz="2600" dirty="0"/>
              <a:t>4.  4 and 6 only     5.  5 only                    6.  1 and 5 only</a:t>
            </a:r>
          </a:p>
          <a:p>
            <a:pPr marL="457200" indent="-457200">
              <a:buClr>
                <a:srgbClr val="000000"/>
              </a:buClr>
              <a:buAutoNum type="arabicPeriod" startAt="7"/>
            </a:pPr>
            <a:r>
              <a:rPr lang="en-US" altLang="en-US" sz="2600" dirty="0"/>
              <a:t>2, 4, 6, and 8    </a:t>
            </a:r>
          </a:p>
          <a:p>
            <a:pPr marL="457200" indent="-457200">
              <a:buClr>
                <a:srgbClr val="000000"/>
              </a:buClr>
              <a:buAutoNum type="arabicPeriod" startAt="7"/>
            </a:pPr>
            <a:r>
              <a:rPr lang="en-US" altLang="en-US" sz="2600" dirty="0"/>
              <a:t>The total energy is the same                            everywhere.</a:t>
            </a:r>
          </a:p>
          <a:p>
            <a:pPr marL="0" indent="0">
              <a:buClr>
                <a:srgbClr val="000000"/>
              </a:buClr>
              <a:buNone/>
            </a:pPr>
            <a:r>
              <a:rPr lang="en-US" altLang="en-US" sz="2600" dirty="0"/>
              <a:t>9.  None of the above</a:t>
            </a:r>
          </a:p>
          <a:p>
            <a:pPr marL="0" indent="0">
              <a:buClr>
                <a:srgbClr val="000000"/>
              </a:buClr>
              <a:buNone/>
            </a:pPr>
            <a:r>
              <a:rPr lang="en-US" altLang="en-US" sz="2600" dirty="0"/>
              <a:t>10. Impossible to determine</a:t>
            </a:r>
          </a:p>
        </p:txBody>
      </p:sp>
    </p:spTree>
    <p:extLst>
      <p:ext uri="{BB962C8B-B14F-4D97-AF65-F5344CB8AC3E}">
        <p14:creationId xmlns:p14="http://schemas.microsoft.com/office/powerpoint/2010/main" val="391100570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4"/>
          <a:stretch>
            <a:fillRect/>
          </a:stretch>
        </p:blipFill>
        <p:spPr>
          <a:xfrm>
            <a:off x="4720098" y="3816713"/>
            <a:ext cx="4257143" cy="2904762"/>
          </a:xfrm>
          <a:prstGeom prst="rect">
            <a:avLst/>
          </a:prstGeom>
        </p:spPr>
      </p:pic>
      <p:pic>
        <p:nvPicPr>
          <p:cNvPr id="7" name="Picture 6"/>
          <p:cNvPicPr preferRelativeResize="0">
            <a:picLocks/>
          </p:cNvPicPr>
          <p:nvPr/>
        </p:nvPicPr>
        <p:blipFill>
          <a:blip r:embed="rId5">
            <a:extLst>
              <a:ext uri="{28A0092B-C50C-407E-A947-70E740481C1C}">
                <a14:useLocalDpi xmlns:a14="http://schemas.microsoft.com/office/drawing/2010/main" val="0"/>
              </a:ext>
            </a:extLst>
          </a:blip>
          <a:stretch>
            <a:fillRect/>
          </a:stretch>
        </p:blipFill>
        <p:spPr>
          <a:xfrm>
            <a:off x="-2" y="10870"/>
            <a:ext cx="9144000" cy="1143000"/>
          </a:xfrm>
          <a:prstGeom prst="rect">
            <a:avLst/>
          </a:prstGeom>
        </p:spPr>
      </p:pic>
      <p:sp>
        <p:nvSpPr>
          <p:cNvPr id="2" name="Title 1"/>
          <p:cNvSpPr>
            <a:spLocks noGrp="1"/>
          </p:cNvSpPr>
          <p:nvPr>
            <p:ph type="title"/>
          </p:nvPr>
        </p:nvSpPr>
        <p:spPr/>
        <p:txBody>
          <a:bodyPr/>
          <a:lstStyle/>
          <a:p>
            <a:r>
              <a:rPr lang="en-US" dirty="0"/>
              <a:t>Assessing to Learn</a:t>
            </a:r>
          </a:p>
        </p:txBody>
      </p:sp>
      <p:sp>
        <p:nvSpPr>
          <p:cNvPr id="3" name="Footer Placeholder 2"/>
          <p:cNvSpPr>
            <a:spLocks noGrp="1"/>
          </p:cNvSpPr>
          <p:nvPr>
            <p:ph type="ftr" sz="quarter" idx="11"/>
          </p:nvPr>
        </p:nvSpPr>
        <p:spPr/>
        <p:txBody>
          <a:bodyPr/>
          <a:lstStyle/>
          <a:p>
            <a:r>
              <a:rPr lang="en-US"/>
              <a:t>©Cengage</a:t>
            </a:r>
            <a:endParaRPr lang="en-US" dirty="0"/>
          </a:p>
        </p:txBody>
      </p:sp>
      <p:sp>
        <p:nvSpPr>
          <p:cNvPr id="6" name="TPQuestion"/>
          <p:cNvSpPr txBox="1">
            <a:spLocks noChangeArrowheads="1"/>
          </p:cNvSpPr>
          <p:nvPr/>
        </p:nvSpPr>
        <p:spPr>
          <a:xfrm>
            <a:off x="457200" y="1371600"/>
            <a:ext cx="8001000" cy="1384995"/>
          </a:xfrm>
          <a:prstGeom prst="rect">
            <a:avLst/>
          </a:prstGeom>
          <a:noFill/>
          <a:ln/>
        </p:spPr>
        <p:txBody>
          <a:bodyPr vert="horz" lIns="91440" tIns="45720" rIns="91440" bIns="45720" rtlCol="0" anchor="ctr">
            <a:spAutoFit/>
          </a:bodyPr>
          <a:lstStyle>
            <a:lvl1pPr algn="ctr" defTabSz="914400" rtl="0" eaLnBrk="1" latinLnBrk="0" hangingPunct="1">
              <a:spcBef>
                <a:spcPct val="0"/>
              </a:spcBef>
              <a:buNone/>
              <a:defRPr sz="4000" b="1" kern="1200">
                <a:solidFill>
                  <a:schemeClr val="bg1"/>
                </a:solidFill>
                <a:latin typeface="Times New Roman" panose="02020603050405020304" pitchFamily="18" charset="0"/>
                <a:ea typeface="Tahoma" panose="020B0604030504040204" pitchFamily="34" charset="0"/>
                <a:cs typeface="Times New Roman" panose="02020603050405020304" pitchFamily="18" charset="0"/>
              </a:defRPr>
            </a:lvl1pPr>
          </a:lstStyle>
          <a:p>
            <a:pPr algn="l"/>
            <a:r>
              <a:rPr lang="en-US" altLang="en-US" sz="2800" b="0" dirty="0">
                <a:solidFill>
                  <a:schemeClr val="tx1"/>
                </a:solidFill>
              </a:rPr>
              <a:t>A planet has the orbit shown below. Use the 8 labeled points to answer the question. At which point(s) is the </a:t>
            </a:r>
            <a:r>
              <a:rPr lang="en-US" altLang="en-US" sz="2800" b="0" i="1" dirty="0">
                <a:solidFill>
                  <a:schemeClr val="tx1"/>
                </a:solidFill>
              </a:rPr>
              <a:t>x</a:t>
            </a:r>
            <a:r>
              <a:rPr lang="en-US" altLang="en-US" sz="2800" b="0" dirty="0">
                <a:solidFill>
                  <a:schemeClr val="tx1"/>
                </a:solidFill>
              </a:rPr>
              <a:t>-component of velocity largest?</a:t>
            </a:r>
          </a:p>
        </p:txBody>
      </p:sp>
      <p:sp>
        <p:nvSpPr>
          <p:cNvPr id="8" name="TPAnswers"/>
          <p:cNvSpPr txBox="1">
            <a:spLocks noChangeArrowheads="1"/>
          </p:cNvSpPr>
          <p:nvPr>
            <p:custDataLst>
              <p:tags r:id="rId1"/>
            </p:custDataLst>
          </p:nvPr>
        </p:nvSpPr>
        <p:spPr>
          <a:xfrm>
            <a:off x="457200" y="2885447"/>
            <a:ext cx="8021675" cy="3293209"/>
          </a:xfrm>
          <a:prstGeom prst="rect">
            <a:avLst/>
          </a:prstGeom>
          <a:noFill/>
        </p:spPr>
        <p:txBody>
          <a:bodyPr wrap="square">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Times New Roman" panose="02020603050405020304" pitchFamily="18" charset="0"/>
                <a:ea typeface="+mn-ea"/>
                <a:cs typeface="Times New Roman" panose="02020603050405020304" pitchFamily="18"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imes New Roman" panose="02020603050405020304" pitchFamily="18" charset="0"/>
                <a:ea typeface="+mn-ea"/>
                <a:cs typeface="Times New Roman" panose="02020603050405020304" pitchFamily="18"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Clr>
                <a:srgbClr val="000000"/>
              </a:buClr>
              <a:buNone/>
            </a:pPr>
            <a:r>
              <a:rPr lang="en-US" altLang="en-US" sz="2600" dirty="0"/>
              <a:t>1.  1 only               2.  2 and 8 only          3.  3 and 7 only</a:t>
            </a:r>
          </a:p>
          <a:p>
            <a:pPr marL="0" indent="0">
              <a:buClr>
                <a:srgbClr val="000000"/>
              </a:buClr>
              <a:buNone/>
            </a:pPr>
            <a:r>
              <a:rPr lang="en-US" altLang="en-US" sz="2600" dirty="0"/>
              <a:t>4.  4 and 6 only     5.  5 only                    6.  1 and 5 only</a:t>
            </a:r>
          </a:p>
          <a:p>
            <a:pPr marL="457200" indent="-457200">
              <a:buClr>
                <a:srgbClr val="000000"/>
              </a:buClr>
              <a:buAutoNum type="arabicPeriod" startAt="7"/>
            </a:pPr>
            <a:r>
              <a:rPr lang="en-US" altLang="en-US" sz="2600" dirty="0"/>
              <a:t>2, 4, 6, and 8    </a:t>
            </a:r>
          </a:p>
          <a:p>
            <a:pPr marL="457200" indent="-457200">
              <a:buClr>
                <a:srgbClr val="000000"/>
              </a:buClr>
              <a:buAutoNum type="arabicPeriod" startAt="7"/>
            </a:pPr>
            <a:r>
              <a:rPr lang="en-US" altLang="en-US" sz="2600" dirty="0"/>
              <a:t>The total energy is the same                            everywhere.</a:t>
            </a:r>
          </a:p>
          <a:p>
            <a:pPr marL="0" indent="0">
              <a:buClr>
                <a:srgbClr val="000000"/>
              </a:buClr>
              <a:buNone/>
            </a:pPr>
            <a:r>
              <a:rPr lang="en-US" altLang="en-US" sz="2600" dirty="0"/>
              <a:t>9.  None of the above</a:t>
            </a:r>
          </a:p>
          <a:p>
            <a:pPr marL="0" indent="0">
              <a:buClr>
                <a:srgbClr val="000000"/>
              </a:buClr>
              <a:buNone/>
            </a:pPr>
            <a:r>
              <a:rPr lang="en-US" altLang="en-US" sz="2600" dirty="0"/>
              <a:t>10. Impossible to determine</a:t>
            </a:r>
          </a:p>
        </p:txBody>
      </p:sp>
    </p:spTree>
    <p:extLst>
      <p:ext uri="{BB962C8B-B14F-4D97-AF65-F5344CB8AC3E}">
        <p14:creationId xmlns:p14="http://schemas.microsoft.com/office/powerpoint/2010/main" val="176811086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TOPIC summary</a:t>
            </a:r>
          </a:p>
        </p:txBody>
      </p:sp>
      <p:sp>
        <p:nvSpPr>
          <p:cNvPr id="7" name="Text Placeholder 6"/>
          <p:cNvSpPr>
            <a:spLocks noGrp="1"/>
          </p:cNvSpPr>
          <p:nvPr>
            <p:ph type="body" idx="1"/>
          </p:nvPr>
        </p:nvSpPr>
        <p:spPr/>
        <p:txBody>
          <a:bodyPr/>
          <a:lstStyle/>
          <a:p>
            <a:r>
              <a:rPr lang="en-US" b="1" dirty="0"/>
              <a:t>Topic 7: Rotational Motion and Gravitation</a:t>
            </a:r>
          </a:p>
        </p:txBody>
      </p:sp>
      <p:sp>
        <p:nvSpPr>
          <p:cNvPr id="4" name="Footer Placeholder 3"/>
          <p:cNvSpPr>
            <a:spLocks noGrp="1"/>
          </p:cNvSpPr>
          <p:nvPr>
            <p:ph type="ftr" sz="quarter" idx="11"/>
          </p:nvPr>
        </p:nvSpPr>
        <p:spPr/>
        <p:txBody>
          <a:bodyPr/>
          <a:lstStyle/>
          <a:p>
            <a:r>
              <a:rPr lang="en-US"/>
              <a:t>©Cengage</a:t>
            </a:r>
            <a:endParaRPr lang="en-US" dirty="0"/>
          </a:p>
        </p:txBody>
      </p:sp>
    </p:spTree>
    <p:extLst>
      <p:ext uri="{BB962C8B-B14F-4D97-AF65-F5344CB8AC3E}">
        <p14:creationId xmlns:p14="http://schemas.microsoft.com/office/powerpoint/2010/main" val="154714378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1371600"/>
            <a:ext cx="8070663" cy="4154984"/>
          </a:xfrm>
          <a:prstGeom prst="rect">
            <a:avLst/>
          </a:prstGeom>
        </p:spPr>
        <p:txBody>
          <a:bodyPr wrap="square">
            <a:spAutoFit/>
          </a:bodyPr>
          <a:lstStyle/>
          <a:p>
            <a:pPr marL="571500" indent="-571500">
              <a:buFont typeface="Arial" panose="020B0604020202020204" pitchFamily="34" charset="0"/>
              <a:buChar char="•"/>
            </a:pPr>
            <a:r>
              <a:rPr lang="en-US" sz="2800" b="1" dirty="0">
                <a:latin typeface="Times New Roman" panose="02020603050405020304" pitchFamily="18" charset="0"/>
                <a:ea typeface="Calibri" panose="020F0502020204030204" pitchFamily="34" charset="0"/>
                <a:cs typeface="Times New Roman" panose="02020603050405020304" pitchFamily="18" charset="0"/>
              </a:rPr>
              <a:t>Angular Velocity and Angular Acceleration</a:t>
            </a:r>
          </a:p>
          <a:p>
            <a:pPr marL="571500" indent="-571500">
              <a:buFont typeface="Arial" panose="020B0604020202020204" pitchFamily="34" charset="0"/>
              <a:buChar char="•"/>
            </a:pPr>
            <a:endParaRPr lang="en-US" sz="2800" b="1" dirty="0">
              <a:latin typeface="Times New Roman" panose="02020603050405020304" pitchFamily="18" charset="0"/>
              <a:ea typeface="Calibri" panose="020F0502020204030204" pitchFamily="34" charset="0"/>
              <a:cs typeface="Times New Roman" panose="02020603050405020304" pitchFamily="18" charset="0"/>
            </a:endParaRPr>
          </a:p>
          <a:p>
            <a:pPr marL="571500" indent="-571500">
              <a:buFont typeface="Arial" panose="020B0604020202020204" pitchFamily="34" charset="0"/>
              <a:buChar char="•"/>
            </a:pPr>
            <a:endParaRPr lang="en-US" sz="2800" b="1" dirty="0">
              <a:latin typeface="Times New Roman" panose="02020603050405020304" pitchFamily="18" charset="0"/>
              <a:ea typeface="Calibri" panose="020F0502020204030204" pitchFamily="34" charset="0"/>
              <a:cs typeface="Times New Roman" panose="02020603050405020304" pitchFamily="18" charset="0"/>
            </a:endParaRPr>
          </a:p>
          <a:p>
            <a:pPr marL="571500" indent="-571500">
              <a:buFont typeface="Arial" panose="020B0604020202020204" pitchFamily="34" charset="0"/>
              <a:buChar char="•"/>
            </a:pPr>
            <a:endParaRPr lang="en-US" sz="1200" b="1" dirty="0">
              <a:latin typeface="Times New Roman" panose="02020603050405020304" pitchFamily="18" charset="0"/>
              <a:ea typeface="Calibri" panose="020F0502020204030204" pitchFamily="34" charset="0"/>
              <a:cs typeface="Times New Roman" panose="02020603050405020304" pitchFamily="18" charset="0"/>
            </a:endParaRPr>
          </a:p>
          <a:p>
            <a:pPr marL="571500" indent="-571500">
              <a:buFont typeface="Arial" panose="020B0604020202020204" pitchFamily="34" charset="0"/>
              <a:buChar char="•"/>
            </a:pPr>
            <a:endParaRPr lang="en-US" sz="2800" b="1" dirty="0">
              <a:latin typeface="Times New Roman" panose="02020603050405020304" pitchFamily="18" charset="0"/>
              <a:ea typeface="Calibri" panose="020F0502020204030204" pitchFamily="34" charset="0"/>
              <a:cs typeface="Times New Roman" panose="02020603050405020304" pitchFamily="18" charset="0"/>
            </a:endParaRPr>
          </a:p>
          <a:p>
            <a:pPr marL="571500" indent="-571500">
              <a:buFont typeface="Arial" panose="020B0604020202020204" pitchFamily="34" charset="0"/>
              <a:buChar char="•"/>
            </a:pPr>
            <a:r>
              <a:rPr lang="en-US" sz="2800" b="1" dirty="0">
                <a:latin typeface="Times New Roman" panose="02020603050405020304" pitchFamily="18" charset="0"/>
                <a:cs typeface="Times New Roman" panose="02020603050405020304" pitchFamily="18" charset="0"/>
              </a:rPr>
              <a:t>Rotational Motion Under Constant Angular Acceleration </a:t>
            </a:r>
          </a:p>
          <a:p>
            <a:pPr marL="571500" indent="-571500">
              <a:buFont typeface="Arial" panose="020B0604020202020204" pitchFamily="34" charset="0"/>
              <a:buChar char="•"/>
            </a:pPr>
            <a:endParaRPr lang="en-US" sz="2800" b="1" dirty="0">
              <a:latin typeface="Times New Roman" panose="02020603050405020304" pitchFamily="18" charset="0"/>
              <a:ea typeface="Calibri" panose="020F0502020204030204" pitchFamily="34" charset="0"/>
              <a:cs typeface="Times New Roman" panose="02020603050405020304" pitchFamily="18" charset="0"/>
            </a:endParaRPr>
          </a:p>
          <a:p>
            <a:pPr marL="571500" indent="-571500">
              <a:buFont typeface="Arial" panose="020B0604020202020204" pitchFamily="34" charset="0"/>
              <a:buChar char="•"/>
            </a:pPr>
            <a:endParaRPr lang="en-US" sz="2800" b="1" dirty="0">
              <a:latin typeface="Times New Roman" panose="02020603050405020304" pitchFamily="18" charset="0"/>
              <a:ea typeface="Calibri" panose="020F0502020204030204" pitchFamily="34" charset="0"/>
              <a:cs typeface="Times New Roman" panose="02020603050405020304" pitchFamily="18" charset="0"/>
            </a:endParaRPr>
          </a:p>
          <a:p>
            <a:endParaRPr lang="en-US" sz="2800" dirty="0">
              <a:latin typeface="Times New Roman" panose="02020603050405020304" pitchFamily="18" charset="0"/>
              <a:cs typeface="Times New Roman" panose="02020603050405020304" pitchFamily="18" charset="0"/>
            </a:endParaRPr>
          </a:p>
        </p:txBody>
      </p:sp>
      <p:sp>
        <p:nvSpPr>
          <p:cNvPr id="3" name="Footer Placeholder 2"/>
          <p:cNvSpPr>
            <a:spLocks noGrp="1"/>
          </p:cNvSpPr>
          <p:nvPr>
            <p:ph type="ftr" sz="quarter" idx="11"/>
          </p:nvPr>
        </p:nvSpPr>
        <p:spPr/>
        <p:txBody>
          <a:bodyPr/>
          <a:lstStyle/>
          <a:p>
            <a:r>
              <a:rPr lang="en-US"/>
              <a:t>©Cengage</a:t>
            </a:r>
            <a:endParaRPr lang="en-US" dirty="0"/>
          </a:p>
        </p:txBody>
      </p:sp>
      <p:sp>
        <p:nvSpPr>
          <p:cNvPr id="5" name="Title 4"/>
          <p:cNvSpPr>
            <a:spLocks noGrp="1"/>
          </p:cNvSpPr>
          <p:nvPr>
            <p:ph type="title"/>
          </p:nvPr>
        </p:nvSpPr>
        <p:spPr/>
        <p:txBody>
          <a:bodyPr/>
          <a:lstStyle/>
          <a:p>
            <a:pPr algn="ctr"/>
            <a:r>
              <a:rPr lang="en-US" dirty="0"/>
              <a:t>Topic Summary</a:t>
            </a:r>
          </a:p>
        </p:txBody>
      </p:sp>
      <p:graphicFrame>
        <p:nvGraphicFramePr>
          <p:cNvPr id="7" name="Object 6"/>
          <p:cNvGraphicFramePr>
            <a:graphicFrameLocks noChangeAspect="1"/>
          </p:cNvGraphicFramePr>
          <p:nvPr>
            <p:extLst>
              <p:ext uri="{D42A27DB-BD31-4B8C-83A1-F6EECF244321}">
                <p14:modId xmlns:p14="http://schemas.microsoft.com/office/powerpoint/2010/main" val="528926435"/>
              </p:ext>
            </p:extLst>
          </p:nvPr>
        </p:nvGraphicFramePr>
        <p:xfrm>
          <a:off x="4703785" y="1892652"/>
          <a:ext cx="3348037" cy="1268412"/>
        </p:xfrm>
        <a:graphic>
          <a:graphicData uri="http://schemas.openxmlformats.org/presentationml/2006/ole">
            <mc:AlternateContent xmlns:mc="http://schemas.openxmlformats.org/markup-compatibility/2006">
              <mc:Choice xmlns:v="urn:schemas-microsoft-com:vml" Requires="v">
                <p:oleObj spid="_x0000_s36109" name="Equation" r:id="rId4" imgW="1066680" imgH="406080" progId="Equation.DSMT4">
                  <p:embed/>
                </p:oleObj>
              </mc:Choice>
              <mc:Fallback>
                <p:oleObj name="Equation" r:id="rId4" imgW="1066680" imgH="406080" progId="Equation.DSMT4">
                  <p:embed/>
                  <p:pic>
                    <p:nvPicPr>
                      <p:cNvPr id="0" name=""/>
                      <p:cNvPicPr>
                        <a:picLocks noChangeAspect="1" noChangeArrowheads="1"/>
                      </p:cNvPicPr>
                      <p:nvPr/>
                    </p:nvPicPr>
                    <p:blipFill>
                      <a:blip r:embed="rId5"/>
                      <a:srcRect/>
                      <a:stretch>
                        <a:fillRect/>
                      </a:stretch>
                    </p:blipFill>
                    <p:spPr bwMode="auto">
                      <a:xfrm>
                        <a:off x="4703785" y="1892652"/>
                        <a:ext cx="3348037" cy="1268412"/>
                      </a:xfrm>
                      <a:prstGeom prst="rect">
                        <a:avLst/>
                      </a:prstGeom>
                      <a:noFill/>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394150600"/>
              </p:ext>
            </p:extLst>
          </p:nvPr>
        </p:nvGraphicFramePr>
        <p:xfrm>
          <a:off x="1038456" y="2002188"/>
          <a:ext cx="3189288" cy="1268413"/>
        </p:xfrm>
        <a:graphic>
          <a:graphicData uri="http://schemas.openxmlformats.org/presentationml/2006/ole">
            <mc:AlternateContent xmlns:mc="http://schemas.openxmlformats.org/markup-compatibility/2006">
              <mc:Choice xmlns:v="urn:schemas-microsoft-com:vml" Requires="v">
                <p:oleObj spid="_x0000_s36110" name="Equation" r:id="rId6" imgW="1015920" imgH="406080" progId="Equation.DSMT4">
                  <p:embed/>
                </p:oleObj>
              </mc:Choice>
              <mc:Fallback>
                <p:oleObj name="Equation" r:id="rId6" imgW="1015920" imgH="406080" progId="Equation.DSMT4">
                  <p:embed/>
                  <p:pic>
                    <p:nvPicPr>
                      <p:cNvPr id="0" name=""/>
                      <p:cNvPicPr>
                        <a:picLocks noChangeAspect="1" noChangeArrowheads="1"/>
                      </p:cNvPicPr>
                      <p:nvPr/>
                    </p:nvPicPr>
                    <p:blipFill>
                      <a:blip r:embed="rId7"/>
                      <a:srcRect/>
                      <a:stretch>
                        <a:fillRect/>
                      </a:stretch>
                    </p:blipFill>
                    <p:spPr bwMode="auto">
                      <a:xfrm>
                        <a:off x="1038456" y="2002188"/>
                        <a:ext cx="3189288" cy="1268413"/>
                      </a:xfrm>
                      <a:prstGeom prst="rect">
                        <a:avLst/>
                      </a:prstGeom>
                      <a:noFill/>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3496765004"/>
              </p:ext>
            </p:extLst>
          </p:nvPr>
        </p:nvGraphicFramePr>
        <p:xfrm>
          <a:off x="3156743" y="4200524"/>
          <a:ext cx="2830513" cy="2338388"/>
        </p:xfrm>
        <a:graphic>
          <a:graphicData uri="http://schemas.openxmlformats.org/presentationml/2006/ole">
            <mc:AlternateContent xmlns:mc="http://schemas.openxmlformats.org/markup-compatibility/2006">
              <mc:Choice xmlns:v="urn:schemas-microsoft-com:vml" Requires="v">
                <p:oleObj spid="_x0000_s36111" name="Equation" r:id="rId8" imgW="901440" imgH="749160" progId="Equation.DSMT4">
                  <p:embed/>
                </p:oleObj>
              </mc:Choice>
              <mc:Fallback>
                <p:oleObj name="Equation" r:id="rId8" imgW="901440" imgH="749160" progId="Equation.DSMT4">
                  <p:embed/>
                  <p:pic>
                    <p:nvPicPr>
                      <p:cNvPr id="0" name=""/>
                      <p:cNvPicPr>
                        <a:picLocks noChangeAspect="1" noChangeArrowheads="1"/>
                      </p:cNvPicPr>
                      <p:nvPr/>
                    </p:nvPicPr>
                    <p:blipFill>
                      <a:blip r:embed="rId9"/>
                      <a:srcRect/>
                      <a:stretch>
                        <a:fillRect/>
                      </a:stretch>
                    </p:blipFill>
                    <p:spPr bwMode="auto">
                      <a:xfrm>
                        <a:off x="3156743" y="4200524"/>
                        <a:ext cx="2830513" cy="2338388"/>
                      </a:xfrm>
                      <a:prstGeom prst="rect">
                        <a:avLst/>
                      </a:prstGeom>
                      <a:noFill/>
                    </p:spPr>
                  </p:pic>
                </p:oleObj>
              </mc:Fallback>
            </mc:AlternateContent>
          </a:graphicData>
        </a:graphic>
      </p:graphicFrame>
    </p:spTree>
    <p:extLst>
      <p:ext uri="{BB962C8B-B14F-4D97-AF65-F5344CB8AC3E}">
        <p14:creationId xmlns:p14="http://schemas.microsoft.com/office/powerpoint/2010/main" val="214051082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1371600"/>
            <a:ext cx="7960823" cy="4401205"/>
          </a:xfrm>
          <a:prstGeom prst="rect">
            <a:avLst/>
          </a:prstGeom>
        </p:spPr>
        <p:txBody>
          <a:bodyPr wrap="square">
            <a:spAutoFit/>
          </a:bodyPr>
          <a:lstStyle/>
          <a:p>
            <a:pPr marL="571500" indent="-571500">
              <a:buFont typeface="Arial" panose="020B0604020202020204" pitchFamily="34" charset="0"/>
              <a:buChar char="•"/>
            </a:pPr>
            <a:r>
              <a:rPr lang="en-US" sz="2800" b="1" dirty="0">
                <a:latin typeface="Times New Roman" panose="02020603050405020304" pitchFamily="18" charset="0"/>
                <a:cs typeface="Times New Roman" panose="02020603050405020304" pitchFamily="18" charset="0"/>
              </a:rPr>
              <a:t>Tangential Velocity, Tangential Acceleration, and Centripetal Acceleration </a:t>
            </a:r>
            <a:endParaRPr lang="en-US" sz="2800" b="1" dirty="0">
              <a:latin typeface="Times New Roman" panose="02020603050405020304" pitchFamily="18" charset="0"/>
              <a:ea typeface="Calibri" panose="020F0502020204030204" pitchFamily="34" charset="0"/>
              <a:cs typeface="Times New Roman" panose="02020603050405020304" pitchFamily="18" charset="0"/>
            </a:endParaRPr>
          </a:p>
          <a:p>
            <a:pPr marL="571500" indent="-571500">
              <a:buFont typeface="Arial" panose="020B0604020202020204" pitchFamily="34" charset="0"/>
              <a:buChar char="•"/>
            </a:pPr>
            <a:endParaRPr lang="en-US" sz="2800" b="1" dirty="0">
              <a:latin typeface="Times New Roman" panose="02020603050405020304" pitchFamily="18" charset="0"/>
              <a:ea typeface="Calibri" panose="020F0502020204030204" pitchFamily="34" charset="0"/>
              <a:cs typeface="Times New Roman" panose="02020603050405020304" pitchFamily="18" charset="0"/>
            </a:endParaRPr>
          </a:p>
          <a:p>
            <a:pPr marL="571500" indent="-571500">
              <a:buFont typeface="Arial" panose="020B0604020202020204" pitchFamily="34" charset="0"/>
              <a:buChar char="•"/>
            </a:pPr>
            <a:endParaRPr lang="en-US" sz="2800" b="1" dirty="0">
              <a:latin typeface="Times New Roman" panose="02020603050405020304" pitchFamily="18" charset="0"/>
              <a:ea typeface="Calibri" panose="020F0502020204030204" pitchFamily="34" charset="0"/>
              <a:cs typeface="Times New Roman" panose="02020603050405020304" pitchFamily="18" charset="0"/>
            </a:endParaRPr>
          </a:p>
          <a:p>
            <a:pPr marL="571500" indent="-571500">
              <a:buFont typeface="Arial" panose="020B0604020202020204" pitchFamily="34" charset="0"/>
              <a:buChar char="•"/>
            </a:pPr>
            <a:endParaRPr lang="en-US" sz="2800" b="1" dirty="0">
              <a:latin typeface="Times New Roman" panose="02020603050405020304" pitchFamily="18" charset="0"/>
              <a:ea typeface="Calibri" panose="020F0502020204030204" pitchFamily="34" charset="0"/>
              <a:cs typeface="Times New Roman" panose="02020603050405020304" pitchFamily="18" charset="0"/>
            </a:endParaRPr>
          </a:p>
          <a:p>
            <a:pPr marL="571500" indent="-571500">
              <a:buFont typeface="Arial" panose="020B0604020202020204" pitchFamily="34" charset="0"/>
              <a:buChar char="•"/>
            </a:pPr>
            <a:endParaRPr lang="en-US" sz="2800" b="1" dirty="0">
              <a:latin typeface="Times New Roman" panose="02020603050405020304" pitchFamily="18" charset="0"/>
              <a:ea typeface="Calibri" panose="020F0502020204030204" pitchFamily="34" charset="0"/>
              <a:cs typeface="Times New Roman" panose="02020603050405020304" pitchFamily="18" charset="0"/>
            </a:endParaRPr>
          </a:p>
          <a:p>
            <a:pPr marL="571500" indent="-571500">
              <a:buFont typeface="Arial" panose="020B0604020202020204" pitchFamily="34" charset="0"/>
              <a:buChar char="•"/>
            </a:pPr>
            <a:endParaRPr lang="en-US" sz="2800" b="1" dirty="0">
              <a:latin typeface="Times New Roman" panose="02020603050405020304" pitchFamily="18" charset="0"/>
              <a:ea typeface="Calibri" panose="020F0502020204030204" pitchFamily="34" charset="0"/>
              <a:cs typeface="Times New Roman" panose="02020603050405020304" pitchFamily="18" charset="0"/>
            </a:endParaRPr>
          </a:p>
          <a:p>
            <a:pPr marL="571500" indent="-571500">
              <a:buFont typeface="Arial" panose="020B0604020202020204" pitchFamily="34" charset="0"/>
              <a:buChar char="•"/>
            </a:pPr>
            <a:r>
              <a:rPr lang="en-US" sz="2800" b="1" dirty="0">
                <a:latin typeface="Times New Roman" panose="02020603050405020304" pitchFamily="18" charset="0"/>
                <a:cs typeface="Times New Roman" panose="02020603050405020304" pitchFamily="18" charset="0"/>
              </a:rPr>
              <a:t>Newton’s Second Law for Uniform Circular Motion </a:t>
            </a:r>
            <a:endParaRPr lang="en-US" sz="2800" b="1" dirty="0">
              <a:latin typeface="Times New Roman" panose="02020603050405020304" pitchFamily="18" charset="0"/>
              <a:ea typeface="Calibri" panose="020F0502020204030204" pitchFamily="34" charset="0"/>
              <a:cs typeface="Times New Roman" panose="02020603050405020304" pitchFamily="18" charset="0"/>
            </a:endParaRPr>
          </a:p>
          <a:p>
            <a:endParaRPr lang="en-US" sz="2800"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Footer Placeholder 2"/>
          <p:cNvSpPr>
            <a:spLocks noGrp="1"/>
          </p:cNvSpPr>
          <p:nvPr>
            <p:ph type="ftr" sz="quarter" idx="11"/>
          </p:nvPr>
        </p:nvSpPr>
        <p:spPr/>
        <p:txBody>
          <a:bodyPr/>
          <a:lstStyle/>
          <a:p>
            <a:r>
              <a:rPr lang="en-US"/>
              <a:t>©Cengage</a:t>
            </a:r>
            <a:endParaRPr lang="en-US" dirty="0"/>
          </a:p>
        </p:txBody>
      </p:sp>
      <p:sp>
        <p:nvSpPr>
          <p:cNvPr id="5" name="Title 4"/>
          <p:cNvSpPr>
            <a:spLocks noGrp="1"/>
          </p:cNvSpPr>
          <p:nvPr>
            <p:ph type="title"/>
          </p:nvPr>
        </p:nvSpPr>
        <p:spPr/>
        <p:txBody>
          <a:bodyPr/>
          <a:lstStyle/>
          <a:p>
            <a:pPr algn="ctr"/>
            <a:r>
              <a:rPr lang="en-US" dirty="0"/>
              <a:t>Topic Summary</a:t>
            </a:r>
          </a:p>
        </p:txBody>
      </p:sp>
      <p:graphicFrame>
        <p:nvGraphicFramePr>
          <p:cNvPr id="8" name="Object 7"/>
          <p:cNvGraphicFramePr>
            <a:graphicFrameLocks noChangeAspect="1"/>
          </p:cNvGraphicFramePr>
          <p:nvPr>
            <p:extLst>
              <p:ext uri="{D42A27DB-BD31-4B8C-83A1-F6EECF244321}">
                <p14:modId xmlns:p14="http://schemas.microsoft.com/office/powerpoint/2010/main" val="3928147466"/>
              </p:ext>
            </p:extLst>
          </p:nvPr>
        </p:nvGraphicFramePr>
        <p:xfrm>
          <a:off x="2738436" y="2501337"/>
          <a:ext cx="3667125" cy="595313"/>
        </p:xfrm>
        <a:graphic>
          <a:graphicData uri="http://schemas.openxmlformats.org/presentationml/2006/ole">
            <mc:AlternateContent xmlns:mc="http://schemas.openxmlformats.org/markup-compatibility/2006">
              <mc:Choice xmlns:v="urn:schemas-microsoft-com:vml" Requires="v">
                <p:oleObj spid="_x0000_s37093" name="Equation" r:id="rId4" imgW="1168200" imgH="190440" progId="Equation.DSMT4">
                  <p:embed/>
                </p:oleObj>
              </mc:Choice>
              <mc:Fallback>
                <p:oleObj name="Equation" r:id="rId4" imgW="1168200" imgH="190440" progId="Equation.DSMT4">
                  <p:embed/>
                  <p:pic>
                    <p:nvPicPr>
                      <p:cNvPr id="0" name=""/>
                      <p:cNvPicPr>
                        <a:picLocks noChangeAspect="1" noChangeArrowheads="1"/>
                      </p:cNvPicPr>
                      <p:nvPr/>
                    </p:nvPicPr>
                    <p:blipFill>
                      <a:blip r:embed="rId5"/>
                      <a:srcRect/>
                      <a:stretch>
                        <a:fillRect/>
                      </a:stretch>
                    </p:blipFill>
                    <p:spPr bwMode="auto">
                      <a:xfrm>
                        <a:off x="2738436" y="2501337"/>
                        <a:ext cx="3667125" cy="595313"/>
                      </a:xfrm>
                      <a:prstGeom prst="rect">
                        <a:avLst/>
                      </a:prstGeom>
                      <a:noFill/>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2512721178"/>
              </p:ext>
            </p:extLst>
          </p:nvPr>
        </p:nvGraphicFramePr>
        <p:xfrm>
          <a:off x="3381922" y="5200584"/>
          <a:ext cx="2111375" cy="1109662"/>
        </p:xfrm>
        <a:graphic>
          <a:graphicData uri="http://schemas.openxmlformats.org/presentationml/2006/ole">
            <mc:AlternateContent xmlns:mc="http://schemas.openxmlformats.org/markup-compatibility/2006">
              <mc:Choice xmlns:v="urn:schemas-microsoft-com:vml" Requires="v">
                <p:oleObj spid="_x0000_s37094" name="Equation" r:id="rId6" imgW="672840" imgH="355320" progId="Equation.DSMT4">
                  <p:embed/>
                </p:oleObj>
              </mc:Choice>
              <mc:Fallback>
                <p:oleObj name="Equation" r:id="rId6" imgW="672840" imgH="355320" progId="Equation.DSMT4">
                  <p:embed/>
                  <p:pic>
                    <p:nvPicPr>
                      <p:cNvPr id="0" name=""/>
                      <p:cNvPicPr>
                        <a:picLocks noChangeAspect="1" noChangeArrowheads="1"/>
                      </p:cNvPicPr>
                      <p:nvPr/>
                    </p:nvPicPr>
                    <p:blipFill>
                      <a:blip r:embed="rId7"/>
                      <a:srcRect/>
                      <a:stretch>
                        <a:fillRect/>
                      </a:stretch>
                    </p:blipFill>
                    <p:spPr bwMode="auto">
                      <a:xfrm>
                        <a:off x="3381922" y="5200584"/>
                        <a:ext cx="2111375" cy="1109662"/>
                      </a:xfrm>
                      <a:prstGeom prst="rect">
                        <a:avLst/>
                      </a:prstGeom>
                      <a:noFill/>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1591851866"/>
              </p:ext>
            </p:extLst>
          </p:nvPr>
        </p:nvGraphicFramePr>
        <p:xfrm>
          <a:off x="3262067" y="3242827"/>
          <a:ext cx="2351087" cy="1109662"/>
        </p:xfrm>
        <a:graphic>
          <a:graphicData uri="http://schemas.openxmlformats.org/presentationml/2006/ole">
            <mc:AlternateContent xmlns:mc="http://schemas.openxmlformats.org/markup-compatibility/2006">
              <mc:Choice xmlns:v="urn:schemas-microsoft-com:vml" Requires="v">
                <p:oleObj spid="_x0000_s37095" name="Equation" r:id="rId8" imgW="749160" imgH="355320" progId="Equation.DSMT4">
                  <p:embed/>
                </p:oleObj>
              </mc:Choice>
              <mc:Fallback>
                <p:oleObj name="Equation" r:id="rId8" imgW="749160" imgH="355320" progId="Equation.DSMT4">
                  <p:embed/>
                  <p:pic>
                    <p:nvPicPr>
                      <p:cNvPr id="0" name=""/>
                      <p:cNvPicPr>
                        <a:picLocks noChangeAspect="1" noChangeArrowheads="1"/>
                      </p:cNvPicPr>
                      <p:nvPr/>
                    </p:nvPicPr>
                    <p:blipFill>
                      <a:blip r:embed="rId9"/>
                      <a:srcRect/>
                      <a:stretch>
                        <a:fillRect/>
                      </a:stretch>
                    </p:blipFill>
                    <p:spPr bwMode="auto">
                      <a:xfrm>
                        <a:off x="3262067" y="3242827"/>
                        <a:ext cx="2351087" cy="1109662"/>
                      </a:xfrm>
                      <a:prstGeom prst="rect">
                        <a:avLst/>
                      </a:prstGeom>
                      <a:noFill/>
                    </p:spPr>
                  </p:pic>
                </p:oleObj>
              </mc:Fallback>
            </mc:AlternateContent>
          </a:graphicData>
        </a:graphic>
      </p:graphicFrame>
    </p:spTree>
    <p:extLst>
      <p:ext uri="{BB962C8B-B14F-4D97-AF65-F5344CB8AC3E}">
        <p14:creationId xmlns:p14="http://schemas.microsoft.com/office/powerpoint/2010/main" val="153691413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a:t>©Cengage</a:t>
            </a:r>
            <a:endParaRPr lang="en-US" dirty="0"/>
          </a:p>
        </p:txBody>
      </p:sp>
      <p:sp>
        <p:nvSpPr>
          <p:cNvPr id="5" name="Title 4"/>
          <p:cNvSpPr>
            <a:spLocks noGrp="1"/>
          </p:cNvSpPr>
          <p:nvPr>
            <p:ph type="title"/>
          </p:nvPr>
        </p:nvSpPr>
        <p:spPr/>
        <p:txBody>
          <a:bodyPr/>
          <a:lstStyle/>
          <a:p>
            <a:pPr algn="ctr"/>
            <a:r>
              <a:rPr lang="en-US" dirty="0"/>
              <a:t>Topic Summary</a:t>
            </a:r>
          </a:p>
        </p:txBody>
      </p:sp>
      <p:sp>
        <p:nvSpPr>
          <p:cNvPr id="2" name="Rectangle 1"/>
          <p:cNvSpPr/>
          <p:nvPr/>
        </p:nvSpPr>
        <p:spPr>
          <a:xfrm>
            <a:off x="457200" y="1371600"/>
            <a:ext cx="7876310" cy="4832092"/>
          </a:xfrm>
          <a:prstGeom prst="rect">
            <a:avLst/>
          </a:prstGeom>
        </p:spPr>
        <p:txBody>
          <a:bodyPr wrap="square">
            <a:spAutoFit/>
          </a:bodyPr>
          <a:lstStyle/>
          <a:p>
            <a:pPr marL="571500" indent="-571500">
              <a:buFont typeface="Arial" panose="020B0604020202020204" pitchFamily="34" charset="0"/>
              <a:buChar char="•"/>
            </a:pPr>
            <a:r>
              <a:rPr lang="en-US" sz="2800" b="1" dirty="0">
                <a:latin typeface="Times New Roman" panose="02020603050405020304" pitchFamily="18" charset="0"/>
                <a:cs typeface="Times New Roman" panose="02020603050405020304" pitchFamily="18" charset="0"/>
              </a:rPr>
              <a:t>Newtonian Gravitation</a:t>
            </a:r>
          </a:p>
          <a:p>
            <a:pPr marL="571500" indent="-571500">
              <a:buFont typeface="Arial" panose="020B0604020202020204" pitchFamily="34" charset="0"/>
              <a:buChar char="•"/>
            </a:pPr>
            <a:endParaRPr lang="en-US" sz="2800" b="1" dirty="0">
              <a:latin typeface="Times New Roman" panose="02020603050405020304" pitchFamily="18" charset="0"/>
              <a:cs typeface="Times New Roman" panose="02020603050405020304" pitchFamily="18" charset="0"/>
            </a:endParaRPr>
          </a:p>
          <a:p>
            <a:pPr marL="571500" indent="-571500">
              <a:buFont typeface="Arial" panose="020B0604020202020204" pitchFamily="34" charset="0"/>
              <a:buChar char="•"/>
            </a:pPr>
            <a:endParaRPr lang="en-US" sz="2800" b="1" dirty="0">
              <a:latin typeface="Times New Roman" panose="02020603050405020304" pitchFamily="18" charset="0"/>
              <a:cs typeface="Times New Roman" panose="02020603050405020304" pitchFamily="18" charset="0"/>
            </a:endParaRPr>
          </a:p>
          <a:p>
            <a:pPr marL="571500" indent="-571500">
              <a:buFont typeface="Arial" panose="020B0604020202020204" pitchFamily="34" charset="0"/>
              <a:buChar char="•"/>
            </a:pPr>
            <a:endParaRPr lang="en-US" sz="2800" b="1" dirty="0">
              <a:latin typeface="Times New Roman" panose="02020603050405020304" pitchFamily="18" charset="0"/>
              <a:cs typeface="Times New Roman" panose="02020603050405020304" pitchFamily="18" charset="0"/>
            </a:endParaRPr>
          </a:p>
          <a:p>
            <a:pPr marL="571500" indent="-571500">
              <a:buFont typeface="Arial" panose="020B0604020202020204" pitchFamily="34" charset="0"/>
              <a:buChar char="•"/>
            </a:pPr>
            <a:endParaRPr lang="en-US" sz="2800" b="1" dirty="0">
              <a:latin typeface="Times New Roman" panose="02020603050405020304" pitchFamily="18" charset="0"/>
              <a:cs typeface="Times New Roman" panose="02020603050405020304" pitchFamily="18" charset="0"/>
            </a:endParaRPr>
          </a:p>
          <a:p>
            <a:pPr marL="571500" indent="-571500">
              <a:buFont typeface="Arial" panose="020B0604020202020204" pitchFamily="34" charset="0"/>
              <a:buChar char="•"/>
            </a:pPr>
            <a:endParaRPr lang="en-US" sz="2800" b="1" dirty="0">
              <a:latin typeface="Times New Roman" panose="02020603050405020304" pitchFamily="18" charset="0"/>
              <a:cs typeface="Times New Roman" panose="02020603050405020304" pitchFamily="18" charset="0"/>
            </a:endParaRPr>
          </a:p>
          <a:p>
            <a:pPr marL="571500" indent="-571500">
              <a:buFont typeface="Arial" panose="020B0604020202020204" pitchFamily="34" charset="0"/>
              <a:buChar char="•"/>
            </a:pPr>
            <a:r>
              <a:rPr lang="en-US" sz="2800" b="1" dirty="0">
                <a:latin typeface="Times New Roman" panose="02020603050405020304" pitchFamily="18" charset="0"/>
                <a:cs typeface="Times New Roman" panose="02020603050405020304" pitchFamily="18" charset="0"/>
              </a:rPr>
              <a:t>Gravitational Potential Energy</a:t>
            </a:r>
          </a:p>
          <a:p>
            <a:pPr marL="571500" indent="-571500">
              <a:buFont typeface="Arial" panose="020B0604020202020204" pitchFamily="34" charset="0"/>
              <a:buChar char="•"/>
            </a:pPr>
            <a:endParaRPr lang="en-US" sz="2800" b="1" dirty="0">
              <a:latin typeface="Times New Roman" panose="02020603050405020304" pitchFamily="18" charset="0"/>
              <a:cs typeface="Times New Roman" panose="02020603050405020304" pitchFamily="18" charset="0"/>
            </a:endParaRPr>
          </a:p>
          <a:p>
            <a:pPr marL="571500" indent="-571500">
              <a:buFont typeface="Arial" panose="020B0604020202020204" pitchFamily="34" charset="0"/>
              <a:buChar char="•"/>
            </a:pPr>
            <a:endParaRPr lang="en-US" sz="2800" b="1" dirty="0">
              <a:latin typeface="Times New Roman" panose="02020603050405020304" pitchFamily="18" charset="0"/>
              <a:cs typeface="Times New Roman" panose="02020603050405020304" pitchFamily="18" charset="0"/>
            </a:endParaRPr>
          </a:p>
          <a:p>
            <a:pPr marL="571500" indent="-571500">
              <a:buFont typeface="Arial" panose="020B0604020202020204" pitchFamily="34" charset="0"/>
              <a:buChar char="•"/>
            </a:pPr>
            <a:endParaRPr lang="en-US" sz="2800" b="1" dirty="0">
              <a:latin typeface="Times New Roman" panose="02020603050405020304" pitchFamily="18" charset="0"/>
              <a:cs typeface="Times New Roman" panose="02020603050405020304" pitchFamily="18" charset="0"/>
            </a:endParaRPr>
          </a:p>
          <a:p>
            <a:pPr marL="571500" indent="-571500">
              <a:buFont typeface="Arial" panose="020B0604020202020204" pitchFamily="34" charset="0"/>
              <a:buChar char="•"/>
            </a:pPr>
            <a:endParaRPr lang="en-US" sz="2800" b="1" dirty="0">
              <a:latin typeface="Times New Roman" panose="02020603050405020304" pitchFamily="18" charset="0"/>
              <a:ea typeface="Calibri" panose="020F0502020204030204" pitchFamily="34" charset="0"/>
              <a:cs typeface="Times New Roman" panose="02020603050405020304" pitchFamily="18" charset="0"/>
            </a:endParaRPr>
          </a:p>
        </p:txBody>
      </p:sp>
      <p:graphicFrame>
        <p:nvGraphicFramePr>
          <p:cNvPr id="9" name="Object 8"/>
          <p:cNvGraphicFramePr>
            <a:graphicFrameLocks noChangeAspect="1"/>
          </p:cNvGraphicFramePr>
          <p:nvPr>
            <p:extLst>
              <p:ext uri="{D42A27DB-BD31-4B8C-83A1-F6EECF244321}">
                <p14:modId xmlns:p14="http://schemas.microsoft.com/office/powerpoint/2010/main" val="1876436157"/>
              </p:ext>
            </p:extLst>
          </p:nvPr>
        </p:nvGraphicFramePr>
        <p:xfrm>
          <a:off x="1315413" y="1841088"/>
          <a:ext cx="3717925" cy="2106612"/>
        </p:xfrm>
        <a:graphic>
          <a:graphicData uri="http://schemas.openxmlformats.org/presentationml/2006/ole">
            <mc:AlternateContent xmlns:mc="http://schemas.openxmlformats.org/markup-compatibility/2006">
              <mc:Choice xmlns:v="urn:schemas-microsoft-com:vml" Requires="v">
                <p:oleObj spid="_x0000_s38066" name="Equation" r:id="rId4" imgW="1269720" imgH="723600" progId="Equation.DSMT4">
                  <p:embed/>
                </p:oleObj>
              </mc:Choice>
              <mc:Fallback>
                <p:oleObj name="Equation" r:id="rId4" imgW="1269720" imgH="723600" progId="Equation.DSMT4">
                  <p:embed/>
                  <p:pic>
                    <p:nvPicPr>
                      <p:cNvPr id="0" name=""/>
                      <p:cNvPicPr>
                        <a:picLocks noChangeAspect="1" noChangeArrowheads="1"/>
                      </p:cNvPicPr>
                      <p:nvPr/>
                    </p:nvPicPr>
                    <p:blipFill>
                      <a:blip r:embed="rId5"/>
                      <a:srcRect/>
                      <a:stretch>
                        <a:fillRect/>
                      </a:stretch>
                    </p:blipFill>
                    <p:spPr bwMode="auto">
                      <a:xfrm>
                        <a:off x="1315413" y="1841088"/>
                        <a:ext cx="3717925" cy="2106612"/>
                      </a:xfrm>
                      <a:prstGeom prst="rect">
                        <a:avLst/>
                      </a:prstGeom>
                      <a:noFill/>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855036520"/>
              </p:ext>
            </p:extLst>
          </p:nvPr>
        </p:nvGraphicFramePr>
        <p:xfrm>
          <a:off x="3277394" y="4756416"/>
          <a:ext cx="2589212" cy="1069975"/>
        </p:xfrm>
        <a:graphic>
          <a:graphicData uri="http://schemas.openxmlformats.org/presentationml/2006/ole">
            <mc:AlternateContent xmlns:mc="http://schemas.openxmlformats.org/markup-compatibility/2006">
              <mc:Choice xmlns:v="urn:schemas-microsoft-com:vml" Requires="v">
                <p:oleObj spid="_x0000_s38067" name="Equation" r:id="rId6" imgW="825480" imgH="342720" progId="Equation.DSMT4">
                  <p:embed/>
                </p:oleObj>
              </mc:Choice>
              <mc:Fallback>
                <p:oleObj name="Equation" r:id="rId6" imgW="825480" imgH="342720" progId="Equation.DSMT4">
                  <p:embed/>
                  <p:pic>
                    <p:nvPicPr>
                      <p:cNvPr id="0" name=""/>
                      <p:cNvPicPr>
                        <a:picLocks noChangeAspect="1" noChangeArrowheads="1"/>
                      </p:cNvPicPr>
                      <p:nvPr/>
                    </p:nvPicPr>
                    <p:blipFill>
                      <a:blip r:embed="rId7"/>
                      <a:srcRect/>
                      <a:stretch>
                        <a:fillRect/>
                      </a:stretch>
                    </p:blipFill>
                    <p:spPr bwMode="auto">
                      <a:xfrm>
                        <a:off x="3277394" y="4756416"/>
                        <a:ext cx="2589212" cy="1069975"/>
                      </a:xfrm>
                      <a:prstGeom prst="rect">
                        <a:avLst/>
                      </a:prstGeom>
                      <a:noFill/>
                    </p:spPr>
                  </p:pic>
                </p:oleObj>
              </mc:Fallback>
            </mc:AlternateContent>
          </a:graphicData>
        </a:graphic>
      </p:graphicFrame>
      <p:pic>
        <p:nvPicPr>
          <p:cNvPr id="4" name="Picture 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212736" y="1272671"/>
            <a:ext cx="3496503" cy="2675030"/>
          </a:xfrm>
          <a:prstGeom prst="rect">
            <a:avLst/>
          </a:prstGeom>
        </p:spPr>
      </p:pic>
    </p:spTree>
    <p:extLst>
      <p:ext uri="{BB962C8B-B14F-4D97-AF65-F5344CB8AC3E}">
        <p14:creationId xmlns:p14="http://schemas.microsoft.com/office/powerpoint/2010/main" val="816848636"/>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a:t>©Cengage</a:t>
            </a:r>
            <a:endParaRPr lang="en-US" dirty="0"/>
          </a:p>
        </p:txBody>
      </p:sp>
      <p:sp>
        <p:nvSpPr>
          <p:cNvPr id="5" name="Title 4"/>
          <p:cNvSpPr>
            <a:spLocks noGrp="1"/>
          </p:cNvSpPr>
          <p:nvPr>
            <p:ph type="title"/>
          </p:nvPr>
        </p:nvSpPr>
        <p:spPr/>
        <p:txBody>
          <a:bodyPr/>
          <a:lstStyle/>
          <a:p>
            <a:pPr algn="ctr"/>
            <a:r>
              <a:rPr lang="en-US" dirty="0"/>
              <a:t>Topic Summary</a:t>
            </a:r>
          </a:p>
        </p:txBody>
      </p:sp>
      <p:sp>
        <p:nvSpPr>
          <p:cNvPr id="2" name="Rectangle 1"/>
          <p:cNvSpPr/>
          <p:nvPr/>
        </p:nvSpPr>
        <p:spPr>
          <a:xfrm>
            <a:off x="457200" y="1371600"/>
            <a:ext cx="8574580" cy="3970318"/>
          </a:xfrm>
          <a:prstGeom prst="rect">
            <a:avLst/>
          </a:prstGeom>
        </p:spPr>
        <p:txBody>
          <a:bodyPr wrap="square">
            <a:spAutoFit/>
          </a:bodyPr>
          <a:lstStyle/>
          <a:p>
            <a:pPr marL="571500" indent="-571500">
              <a:buFont typeface="Arial" panose="020B0604020202020204" pitchFamily="34" charset="0"/>
              <a:buChar char="•"/>
            </a:pPr>
            <a:r>
              <a:rPr lang="en-US" sz="2800" b="1" dirty="0">
                <a:latin typeface="Times New Roman" panose="02020603050405020304" pitchFamily="18" charset="0"/>
                <a:cs typeface="Times New Roman" panose="02020603050405020304" pitchFamily="18" charset="0"/>
              </a:rPr>
              <a:t>Kepler’s Laws of Planetary Motion </a:t>
            </a:r>
            <a:endParaRPr lang="en-US" sz="2800" b="1" dirty="0">
              <a:latin typeface="Times New Roman" panose="02020603050405020304" pitchFamily="18" charset="0"/>
              <a:ea typeface="Calibri" panose="020F0502020204030204" pitchFamily="34" charset="0"/>
              <a:cs typeface="Times New Roman" panose="02020603050405020304" pitchFamily="18" charset="0"/>
            </a:endParaRPr>
          </a:p>
          <a:p>
            <a:r>
              <a:rPr lang="en-US" sz="2800" b="1" dirty="0">
                <a:latin typeface="Times New Roman" panose="02020603050405020304" pitchFamily="18" charset="0"/>
                <a:ea typeface="Calibri" panose="020F0502020204030204" pitchFamily="34" charset="0"/>
                <a:cs typeface="Times New Roman" panose="02020603050405020304" pitchFamily="18" charset="0"/>
              </a:rPr>
              <a:t>1.                                           </a:t>
            </a:r>
            <a:r>
              <a:rPr lang="en-US" sz="2800" b="1" dirty="0">
                <a:latin typeface="Times New Roman" panose="02020603050405020304" pitchFamily="18" charset="0"/>
                <a:cs typeface="Times New Roman" panose="02020603050405020304" pitchFamily="18" charset="0"/>
              </a:rPr>
              <a:t>2.</a:t>
            </a:r>
          </a:p>
          <a:p>
            <a:endParaRPr lang="en-US" sz="2800" b="1" dirty="0">
              <a:latin typeface="Times New Roman" panose="02020603050405020304" pitchFamily="18" charset="0"/>
              <a:cs typeface="Times New Roman" panose="02020603050405020304" pitchFamily="18" charset="0"/>
            </a:endParaRPr>
          </a:p>
          <a:p>
            <a:endParaRPr lang="en-US" sz="2800" b="1" dirty="0">
              <a:latin typeface="Times New Roman" panose="02020603050405020304" pitchFamily="18" charset="0"/>
              <a:cs typeface="Times New Roman" panose="02020603050405020304" pitchFamily="18" charset="0"/>
            </a:endParaRPr>
          </a:p>
          <a:p>
            <a:endParaRPr lang="en-US" sz="2800" b="1" dirty="0">
              <a:latin typeface="Times New Roman" panose="02020603050405020304" pitchFamily="18" charset="0"/>
              <a:cs typeface="Times New Roman" panose="02020603050405020304" pitchFamily="18" charset="0"/>
            </a:endParaRPr>
          </a:p>
          <a:p>
            <a:endParaRPr lang="en-US" sz="2800" b="1" dirty="0">
              <a:latin typeface="Times New Roman" panose="02020603050405020304" pitchFamily="18" charset="0"/>
              <a:cs typeface="Times New Roman" panose="02020603050405020304" pitchFamily="18" charset="0"/>
            </a:endParaRPr>
          </a:p>
          <a:p>
            <a:endParaRPr lang="en-US" sz="2800" b="1" dirty="0">
              <a:latin typeface="Times New Roman" panose="02020603050405020304" pitchFamily="18" charset="0"/>
              <a:cs typeface="Times New Roman" panose="02020603050405020304" pitchFamily="18" charset="0"/>
            </a:endParaRPr>
          </a:p>
          <a:p>
            <a:endParaRPr lang="en-US" sz="2800" b="1" dirty="0">
              <a:latin typeface="Times New Roman" panose="02020603050405020304" pitchFamily="18" charset="0"/>
              <a:cs typeface="Times New Roman" panose="02020603050405020304" pitchFamily="18" charset="0"/>
            </a:endParaRPr>
          </a:p>
          <a:p>
            <a:r>
              <a:rPr lang="en-US" sz="2800" b="1" dirty="0">
                <a:latin typeface="Times New Roman" panose="02020603050405020304" pitchFamily="18" charset="0"/>
                <a:cs typeface="Times New Roman" panose="02020603050405020304" pitchFamily="18" charset="0"/>
              </a:rPr>
              <a:t>                         3.</a:t>
            </a:r>
            <a:endParaRPr lang="en-US" sz="2800" dirty="0">
              <a:latin typeface="Times New Roman" panose="02020603050405020304" pitchFamily="18" charset="0"/>
              <a:cs typeface="Times New Roman" panose="02020603050405020304" pitchFamily="18" charset="0"/>
            </a:endParaRPr>
          </a:p>
        </p:txBody>
      </p:sp>
      <p:graphicFrame>
        <p:nvGraphicFramePr>
          <p:cNvPr id="10" name="Object 9"/>
          <p:cNvGraphicFramePr>
            <a:graphicFrameLocks noChangeAspect="1"/>
          </p:cNvGraphicFramePr>
          <p:nvPr>
            <p:extLst>
              <p:ext uri="{D42A27DB-BD31-4B8C-83A1-F6EECF244321}">
                <p14:modId xmlns:p14="http://schemas.microsoft.com/office/powerpoint/2010/main" val="3609745402"/>
              </p:ext>
            </p:extLst>
          </p:nvPr>
        </p:nvGraphicFramePr>
        <p:xfrm>
          <a:off x="3257550" y="4441118"/>
          <a:ext cx="2628900" cy="1308100"/>
        </p:xfrm>
        <a:graphic>
          <a:graphicData uri="http://schemas.openxmlformats.org/presentationml/2006/ole">
            <mc:AlternateContent xmlns:mc="http://schemas.openxmlformats.org/markup-compatibility/2006">
              <mc:Choice xmlns:v="urn:schemas-microsoft-com:vml" Requires="v">
                <p:oleObj spid="_x0000_s38999" name="Equation" r:id="rId4" imgW="838080" imgH="419040" progId="Equation.DSMT4">
                  <p:embed/>
                </p:oleObj>
              </mc:Choice>
              <mc:Fallback>
                <p:oleObj name="Equation" r:id="rId4" imgW="838080" imgH="419040" progId="Equation.DSMT4">
                  <p:embed/>
                  <p:pic>
                    <p:nvPicPr>
                      <p:cNvPr id="0" name=""/>
                      <p:cNvPicPr>
                        <a:picLocks noChangeAspect="1" noChangeArrowheads="1"/>
                      </p:cNvPicPr>
                      <p:nvPr/>
                    </p:nvPicPr>
                    <p:blipFill>
                      <a:blip r:embed="rId5"/>
                      <a:srcRect/>
                      <a:stretch>
                        <a:fillRect/>
                      </a:stretch>
                    </p:blipFill>
                    <p:spPr bwMode="auto">
                      <a:xfrm>
                        <a:off x="3257550" y="4441118"/>
                        <a:ext cx="2628900" cy="1308100"/>
                      </a:xfrm>
                      <a:prstGeom prst="rect">
                        <a:avLst/>
                      </a:prstGeom>
                      <a:noFill/>
                    </p:spPr>
                  </p:pic>
                </p:oleObj>
              </mc:Fallback>
            </mc:AlternateContent>
          </a:graphicData>
        </a:graphic>
      </p:graphicFrame>
      <p:pic>
        <p:nvPicPr>
          <p:cNvPr id="7" name="Picture 6"/>
          <p:cNvPicPr>
            <a:picLocks noChangeAspect="1"/>
          </p:cNvPicPr>
          <p:nvPr/>
        </p:nvPicPr>
        <p:blipFill>
          <a:blip r:embed="rId6"/>
          <a:stretch>
            <a:fillRect/>
          </a:stretch>
        </p:blipFill>
        <p:spPr>
          <a:xfrm>
            <a:off x="837571" y="2541063"/>
            <a:ext cx="3541357" cy="1631392"/>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046785" y="2306771"/>
            <a:ext cx="3640015" cy="2099975"/>
          </a:xfrm>
          <a:prstGeom prst="rect">
            <a:avLst/>
          </a:prstGeom>
        </p:spPr>
      </p:pic>
    </p:spTree>
    <p:extLst>
      <p:ext uri="{BB962C8B-B14F-4D97-AF65-F5344CB8AC3E}">
        <p14:creationId xmlns:p14="http://schemas.microsoft.com/office/powerpoint/2010/main" val="2727580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sz="half" idx="2"/>
          </p:nvPr>
        </p:nvSpPr>
        <p:spPr>
          <a:xfrm>
            <a:off x="457200" y="2415291"/>
            <a:ext cx="8235950" cy="2870200"/>
          </a:xfrm>
        </p:spPr>
        <p:txBody>
          <a:bodyPr>
            <a:normAutofit lnSpcReduction="10000"/>
          </a:bodyPr>
          <a:lstStyle/>
          <a:p>
            <a:pPr marL="457200" indent="-457200">
              <a:buClr>
                <a:schemeClr val="tx1"/>
              </a:buClr>
              <a:buFontTx/>
              <a:buAutoNum type="arabicPeriod"/>
            </a:pPr>
            <a:r>
              <a:rPr lang="en-US" altLang="en-US" dirty="0">
                <a:latin typeface="Times New Roman" panose="02020603050405020304" pitchFamily="18" charset="0"/>
                <a:cs typeface="Times New Roman" panose="02020603050405020304" pitchFamily="18" charset="0"/>
              </a:rPr>
              <a:t>affects all objects equally."</a:t>
            </a:r>
          </a:p>
          <a:p>
            <a:pPr marL="457200" indent="-457200">
              <a:buClr>
                <a:schemeClr val="tx1"/>
              </a:buClr>
              <a:buFontTx/>
              <a:buAutoNum type="arabicPeriod"/>
            </a:pPr>
            <a:r>
              <a:rPr lang="en-US" altLang="en-US" b="1" dirty="0">
                <a:latin typeface="Times New Roman" panose="02020603050405020304" pitchFamily="18" charset="0"/>
                <a:cs typeface="Times New Roman" panose="02020603050405020304" pitchFamily="18" charset="0"/>
              </a:rPr>
              <a:t>on an object is a function of an object's mass."</a:t>
            </a:r>
          </a:p>
          <a:p>
            <a:pPr marL="457200" indent="-457200">
              <a:buClr>
                <a:schemeClr val="tx1"/>
              </a:buClr>
              <a:buFontTx/>
              <a:buAutoNum type="arabicPeriod"/>
            </a:pPr>
            <a:r>
              <a:rPr lang="en-US" altLang="en-US" dirty="0">
                <a:latin typeface="Times New Roman" panose="02020603050405020304" pitchFamily="18" charset="0"/>
                <a:cs typeface="Times New Roman" panose="02020603050405020304" pitchFamily="18" charset="0"/>
              </a:rPr>
              <a:t>has no effect on the rate at which objects accelerate as they fall."</a:t>
            </a:r>
          </a:p>
          <a:p>
            <a:pPr marL="457200" indent="-457200">
              <a:buClr>
                <a:schemeClr val="tx1"/>
              </a:buClr>
              <a:buFontTx/>
              <a:buAutoNum type="arabicPeriod"/>
            </a:pPr>
            <a:r>
              <a:rPr lang="en-US" altLang="en-US" dirty="0">
                <a:latin typeface="Times New Roman" panose="02020603050405020304" pitchFamily="18" charset="0"/>
                <a:cs typeface="Times New Roman" panose="02020603050405020304" pitchFamily="18" charset="0"/>
              </a:rPr>
              <a:t>is exactly the same size for a given object everywhere on the Earth."</a:t>
            </a:r>
          </a:p>
        </p:txBody>
      </p:sp>
      <p:sp>
        <p:nvSpPr>
          <p:cNvPr id="4" name="Footer Placeholder 3"/>
          <p:cNvSpPr>
            <a:spLocks noGrp="1"/>
          </p:cNvSpPr>
          <p:nvPr>
            <p:ph type="ftr" sz="quarter" idx="11"/>
          </p:nvPr>
        </p:nvSpPr>
        <p:spPr/>
        <p:txBody>
          <a:bodyPr/>
          <a:lstStyle/>
          <a:p>
            <a:r>
              <a:rPr lang="en-US"/>
              <a:t>©Cengage</a:t>
            </a:r>
            <a:endParaRPr lang="en-US" dirty="0"/>
          </a:p>
        </p:txBody>
      </p:sp>
      <p:sp>
        <p:nvSpPr>
          <p:cNvPr id="7" name="Content Placeholder 6"/>
          <p:cNvSpPr>
            <a:spLocks noGrp="1"/>
          </p:cNvSpPr>
          <p:nvPr>
            <p:ph sz="half" idx="1"/>
          </p:nvPr>
        </p:nvSpPr>
        <p:spPr>
          <a:xfrm>
            <a:off x="457200" y="1371600"/>
            <a:ext cx="7696200" cy="1619251"/>
          </a:xfrm>
        </p:spPr>
        <p:txBody>
          <a:bodyPr>
            <a:normAutofit lnSpcReduction="10000"/>
          </a:bodyPr>
          <a:lstStyle/>
          <a:p>
            <a:pPr marL="0" indent="0">
              <a:buNone/>
            </a:pPr>
            <a:r>
              <a:rPr lang="en-US" altLang="en-US" dirty="0">
                <a:latin typeface="Times New Roman" panose="02020603050405020304" pitchFamily="18" charset="0"/>
                <a:cs typeface="Times New Roman" panose="02020603050405020304" pitchFamily="18" charset="0"/>
              </a:rPr>
              <a:t>Select the best phrase to complete the following statement: "The gravitational force of the Earth</a:t>
            </a:r>
            <a:endParaRPr lang="en-US" dirty="0">
              <a:latin typeface="Times New Roman" panose="02020603050405020304" pitchFamily="18" charset="0"/>
              <a:cs typeface="Times New Roman" panose="02020603050405020304" pitchFamily="18" charset="0"/>
            </a:endParaRPr>
          </a:p>
        </p:txBody>
      </p:sp>
      <p:sp>
        <p:nvSpPr>
          <p:cNvPr id="2" name="Title 1"/>
          <p:cNvSpPr>
            <a:spLocks noGrp="1"/>
          </p:cNvSpPr>
          <p:nvPr>
            <p:ph type="title"/>
          </p:nvPr>
        </p:nvSpPr>
        <p:spPr/>
        <p:txBody>
          <a:bodyPr/>
          <a:lstStyle/>
          <a:p>
            <a:r>
              <a:rPr lang="en-US" dirty="0"/>
              <a:t>Reading Question 1-4</a:t>
            </a:r>
          </a:p>
        </p:txBody>
      </p:sp>
    </p:spTree>
    <p:extLst>
      <p:ext uri="{BB962C8B-B14F-4D97-AF65-F5344CB8AC3E}">
        <p14:creationId xmlns:p14="http://schemas.microsoft.com/office/powerpoint/2010/main" val="714481700"/>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D4431B-9773-0D49-81A9-5933D701355A}"/>
              </a:ext>
            </a:extLst>
          </p:cNvPr>
          <p:cNvSpPr>
            <a:spLocks noGrp="1"/>
          </p:cNvSpPr>
          <p:nvPr>
            <p:ph type="title"/>
          </p:nvPr>
        </p:nvSpPr>
        <p:spPr/>
        <p:txBody>
          <a:bodyPr/>
          <a:lstStyle/>
          <a:p>
            <a:endParaRPr lang="en-US"/>
          </a:p>
        </p:txBody>
      </p:sp>
      <p:sp>
        <p:nvSpPr>
          <p:cNvPr id="3" name="Footer Placeholder 2">
            <a:extLst>
              <a:ext uri="{FF2B5EF4-FFF2-40B4-BE49-F238E27FC236}">
                <a16:creationId xmlns:a16="http://schemas.microsoft.com/office/drawing/2014/main" id="{F2B409AD-24FD-2C4F-B007-D9780440AD0A}"/>
              </a:ext>
            </a:extLst>
          </p:cNvPr>
          <p:cNvSpPr>
            <a:spLocks noGrp="1"/>
          </p:cNvSpPr>
          <p:nvPr>
            <p:ph type="ftr" sz="quarter" idx="11"/>
          </p:nvPr>
        </p:nvSpPr>
        <p:spPr/>
        <p:txBody>
          <a:bodyPr/>
          <a:lstStyle/>
          <a:p>
            <a:r>
              <a:rPr lang="en-US"/>
              <a:t>©Cengage</a:t>
            </a:r>
            <a:endParaRPr lang="en-US" dirty="0"/>
          </a:p>
        </p:txBody>
      </p:sp>
      <p:pic>
        <p:nvPicPr>
          <p:cNvPr id="4" name="Picture 3">
            <a:extLst>
              <a:ext uri="{FF2B5EF4-FFF2-40B4-BE49-F238E27FC236}">
                <a16:creationId xmlns:a16="http://schemas.microsoft.com/office/drawing/2014/main" id="{54C9ED91-DB7F-A34F-A259-C1C34A2B2131}"/>
              </a:ext>
            </a:extLst>
          </p:cNvPr>
          <p:cNvPicPr>
            <a:picLocks noChangeAspect="1"/>
          </p:cNvPicPr>
          <p:nvPr/>
        </p:nvPicPr>
        <p:blipFill>
          <a:blip r:embed="rId2"/>
          <a:stretch>
            <a:fillRect/>
          </a:stretch>
        </p:blipFill>
        <p:spPr>
          <a:xfrm>
            <a:off x="2863850" y="2241550"/>
            <a:ext cx="3416300" cy="2374900"/>
          </a:xfrm>
          <a:prstGeom prst="rect">
            <a:avLst/>
          </a:prstGeom>
        </p:spPr>
      </p:pic>
    </p:spTree>
    <p:extLst>
      <p:ext uri="{BB962C8B-B14F-4D97-AF65-F5344CB8AC3E}">
        <p14:creationId xmlns:p14="http://schemas.microsoft.com/office/powerpoint/2010/main" val="346421658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4C67B3-36AA-6A4B-B25B-A7ECDBF662DA}"/>
              </a:ext>
            </a:extLst>
          </p:cNvPr>
          <p:cNvSpPr>
            <a:spLocks noGrp="1"/>
          </p:cNvSpPr>
          <p:nvPr>
            <p:ph type="title"/>
          </p:nvPr>
        </p:nvSpPr>
        <p:spPr/>
        <p:txBody>
          <a:bodyPr/>
          <a:lstStyle/>
          <a:p>
            <a:endParaRPr lang="en-US"/>
          </a:p>
        </p:txBody>
      </p:sp>
      <p:sp>
        <p:nvSpPr>
          <p:cNvPr id="3" name="Footer Placeholder 2">
            <a:extLst>
              <a:ext uri="{FF2B5EF4-FFF2-40B4-BE49-F238E27FC236}">
                <a16:creationId xmlns:a16="http://schemas.microsoft.com/office/drawing/2014/main" id="{A8CA64F0-73F1-9F48-A7D3-CF1194735A9D}"/>
              </a:ext>
            </a:extLst>
          </p:cNvPr>
          <p:cNvSpPr>
            <a:spLocks noGrp="1"/>
          </p:cNvSpPr>
          <p:nvPr>
            <p:ph type="ftr" sz="quarter" idx="11"/>
          </p:nvPr>
        </p:nvSpPr>
        <p:spPr/>
        <p:txBody>
          <a:bodyPr/>
          <a:lstStyle/>
          <a:p>
            <a:r>
              <a:rPr lang="en-US"/>
              <a:t>©Cengage</a:t>
            </a:r>
            <a:endParaRPr lang="en-US" dirty="0"/>
          </a:p>
        </p:txBody>
      </p:sp>
      <p:pic>
        <p:nvPicPr>
          <p:cNvPr id="4" name="Picture 3">
            <a:extLst>
              <a:ext uri="{FF2B5EF4-FFF2-40B4-BE49-F238E27FC236}">
                <a16:creationId xmlns:a16="http://schemas.microsoft.com/office/drawing/2014/main" id="{526CFEF3-2AFE-0344-804A-004F21DFDB35}"/>
              </a:ext>
            </a:extLst>
          </p:cNvPr>
          <p:cNvPicPr>
            <a:picLocks noChangeAspect="1"/>
          </p:cNvPicPr>
          <p:nvPr/>
        </p:nvPicPr>
        <p:blipFill>
          <a:blip r:embed="rId2"/>
          <a:stretch>
            <a:fillRect/>
          </a:stretch>
        </p:blipFill>
        <p:spPr>
          <a:xfrm>
            <a:off x="2928596" y="659218"/>
            <a:ext cx="3677943" cy="6198781"/>
          </a:xfrm>
          <a:prstGeom prst="rect">
            <a:avLst/>
          </a:prstGeom>
        </p:spPr>
      </p:pic>
    </p:spTree>
    <p:extLst>
      <p:ext uri="{BB962C8B-B14F-4D97-AF65-F5344CB8AC3E}">
        <p14:creationId xmlns:p14="http://schemas.microsoft.com/office/powerpoint/2010/main" val="2774884322"/>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8A1B89-1DED-344D-8C9F-A9C098F2A55D}"/>
              </a:ext>
            </a:extLst>
          </p:cNvPr>
          <p:cNvSpPr>
            <a:spLocks noGrp="1"/>
          </p:cNvSpPr>
          <p:nvPr>
            <p:ph type="title"/>
          </p:nvPr>
        </p:nvSpPr>
        <p:spPr/>
        <p:txBody>
          <a:bodyPr/>
          <a:lstStyle/>
          <a:p>
            <a:endParaRPr lang="en-US"/>
          </a:p>
        </p:txBody>
      </p:sp>
      <p:sp>
        <p:nvSpPr>
          <p:cNvPr id="3" name="Footer Placeholder 2">
            <a:extLst>
              <a:ext uri="{FF2B5EF4-FFF2-40B4-BE49-F238E27FC236}">
                <a16:creationId xmlns:a16="http://schemas.microsoft.com/office/drawing/2014/main" id="{F1156991-3B0C-9C4F-AD99-A7FFE670BDF3}"/>
              </a:ext>
            </a:extLst>
          </p:cNvPr>
          <p:cNvSpPr>
            <a:spLocks noGrp="1"/>
          </p:cNvSpPr>
          <p:nvPr>
            <p:ph type="ftr" sz="quarter" idx="11"/>
          </p:nvPr>
        </p:nvSpPr>
        <p:spPr/>
        <p:txBody>
          <a:bodyPr/>
          <a:lstStyle/>
          <a:p>
            <a:r>
              <a:rPr lang="en-US"/>
              <a:t>©Cengage</a:t>
            </a:r>
            <a:endParaRPr lang="en-US" dirty="0"/>
          </a:p>
        </p:txBody>
      </p:sp>
      <p:pic>
        <p:nvPicPr>
          <p:cNvPr id="4" name="Picture 3">
            <a:extLst>
              <a:ext uri="{FF2B5EF4-FFF2-40B4-BE49-F238E27FC236}">
                <a16:creationId xmlns:a16="http://schemas.microsoft.com/office/drawing/2014/main" id="{04A54AE4-FE26-814E-A42F-B28CACC49523}"/>
              </a:ext>
            </a:extLst>
          </p:cNvPr>
          <p:cNvPicPr>
            <a:picLocks noChangeAspect="1"/>
          </p:cNvPicPr>
          <p:nvPr/>
        </p:nvPicPr>
        <p:blipFill>
          <a:blip r:embed="rId2"/>
          <a:stretch>
            <a:fillRect/>
          </a:stretch>
        </p:blipFill>
        <p:spPr>
          <a:xfrm>
            <a:off x="2032000" y="889000"/>
            <a:ext cx="5080000" cy="5080000"/>
          </a:xfrm>
          <a:prstGeom prst="rect">
            <a:avLst/>
          </a:prstGeom>
        </p:spPr>
      </p:pic>
    </p:spTree>
    <p:extLst>
      <p:ext uri="{BB962C8B-B14F-4D97-AF65-F5344CB8AC3E}">
        <p14:creationId xmlns:p14="http://schemas.microsoft.com/office/powerpoint/2010/main" val="308960362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NSWERBULLETS" val="3"/>
  <p:tag name="OLDNUMANSWERS" val="4"/>
  <p:tag name="TEXTLENGTH" val="97"/>
  <p:tag name="FONTSIZE" val="20"/>
  <p:tag name="BULLETTYPE" val="ppBulletArabicPeriod"/>
  <p:tag name="ANSWERTEXT" val="100 yd&#10;200 yd&#10;0.00 yd&#10;It is more than 100 yd, but you must know the exact path to say exactly."/>
</p:tagLst>
</file>

<file path=ppt/tags/tag10.xml><?xml version="1.0" encoding="utf-8"?>
<p:tagLst xmlns:a="http://schemas.openxmlformats.org/drawingml/2006/main" xmlns:r="http://schemas.openxmlformats.org/officeDocument/2006/relationships" xmlns:p="http://schemas.openxmlformats.org/presentationml/2006/main">
  <p:tag name="ANSWERBULLETS" val="3"/>
  <p:tag name="OLDNUMANSWERS" val="4"/>
  <p:tag name="TEXTLENGTH" val="97"/>
  <p:tag name="FONTSIZE" val="20"/>
  <p:tag name="BULLETTYPE" val="ppBulletArabicPeriod"/>
  <p:tag name="ANSWERTEXT" val="100 yd&#10;200 yd&#10;0.00 yd&#10;It is more than 100 yd, but you must know the exact path to say exactly."/>
</p:tagLst>
</file>

<file path=ppt/tags/tag11.xml><?xml version="1.0" encoding="utf-8"?>
<p:tagLst xmlns:a="http://schemas.openxmlformats.org/drawingml/2006/main" xmlns:r="http://schemas.openxmlformats.org/officeDocument/2006/relationships" xmlns:p="http://schemas.openxmlformats.org/presentationml/2006/main">
  <p:tag name="ANSWERBULLETS" val="3"/>
  <p:tag name="OLDNUMANSWERS" val="4"/>
  <p:tag name="TEXTLENGTH" val="97"/>
  <p:tag name="FONTSIZE" val="20"/>
  <p:tag name="BULLETTYPE" val="ppBulletArabicPeriod"/>
  <p:tag name="ANSWERTEXT" val="100 yd&#10;200 yd&#10;0.00 yd&#10;It is more than 100 yd, but you must know the exact path to say exactly."/>
</p:tagLst>
</file>

<file path=ppt/tags/tag12.xml><?xml version="1.0" encoding="utf-8"?>
<p:tagLst xmlns:a="http://schemas.openxmlformats.org/drawingml/2006/main" xmlns:r="http://schemas.openxmlformats.org/officeDocument/2006/relationships" xmlns:p="http://schemas.openxmlformats.org/presentationml/2006/main">
  <p:tag name="ANSWERBULLETS" val="3"/>
  <p:tag name="OLDNUMANSWERS" val="4"/>
  <p:tag name="TEXTLENGTH" val="97"/>
  <p:tag name="FONTSIZE" val="20"/>
  <p:tag name="BULLETTYPE" val="ppBulletArabicPeriod"/>
  <p:tag name="ANSWERTEXT" val="100 yd&#10;200 yd&#10;0.00 yd&#10;It is more than 100 yd, but you must know the exact path to say exactly."/>
</p:tagLst>
</file>

<file path=ppt/tags/tag13.xml><?xml version="1.0" encoding="utf-8"?>
<p:tagLst xmlns:a="http://schemas.openxmlformats.org/drawingml/2006/main" xmlns:r="http://schemas.openxmlformats.org/officeDocument/2006/relationships" xmlns:p="http://schemas.openxmlformats.org/presentationml/2006/main">
  <p:tag name="ANSWERBULLETS" val="3"/>
  <p:tag name="OLDNUMANSWERS" val="10"/>
  <p:tag name="TEXTLENGTH" val="210"/>
  <p:tag name="FONTSIZE" val="20"/>
  <p:tag name="BULLETTYPE" val="ppBulletArabicPeriod"/>
  <p:tag name="ANSWERTEXT" val="less than 0.003&#10;between 0.003 and 0.03&#10;between 0.03 and 0.3&#10;between 0.3 and 3&#10;between 3 and 30&#10;between 30 and 300&#10;between 300 and 3,000&#10;between 3,000 and 30,000&#10;more than 30,000&#10;Impossible to determine"/>
</p:tagLst>
</file>

<file path=ppt/tags/tag14.xml><?xml version="1.0" encoding="utf-8"?>
<p:tagLst xmlns:a="http://schemas.openxmlformats.org/drawingml/2006/main" xmlns:r="http://schemas.openxmlformats.org/officeDocument/2006/relationships" xmlns:p="http://schemas.openxmlformats.org/presentationml/2006/main">
  <p:tag name="ANSWERBULLETS" val="3"/>
  <p:tag name="OLDNUMANSWERS" val="10"/>
  <p:tag name="TEXTLENGTH" val="210"/>
  <p:tag name="FONTSIZE" val="20"/>
  <p:tag name="BULLETTYPE" val="ppBulletArabicPeriod"/>
  <p:tag name="ANSWERTEXT" val="less than 0.003&#10;between 0.003 and 0.03&#10;between 0.03 and 0.3&#10;between 0.3 and 3&#10;between 3 and 30&#10;between 30 and 300&#10;between 300 and 3,000&#10;between 3,000 and 30,000&#10;more than 30,000&#10;Impossible to determine"/>
</p:tagLst>
</file>

<file path=ppt/tags/tag15.xml><?xml version="1.0" encoding="utf-8"?>
<p:tagLst xmlns:a="http://schemas.openxmlformats.org/drawingml/2006/main" xmlns:r="http://schemas.openxmlformats.org/officeDocument/2006/relationships" xmlns:p="http://schemas.openxmlformats.org/presentationml/2006/main">
  <p:tag name="ANSWERBULLETS" val="3"/>
  <p:tag name="OLDNUMANSWERS" val="10"/>
  <p:tag name="TEXTLENGTH" val="210"/>
  <p:tag name="FONTSIZE" val="20"/>
  <p:tag name="BULLETTYPE" val="ppBulletArabicPeriod"/>
  <p:tag name="ANSWERTEXT" val="less than 0.003&#10;between 0.003 and 0.03&#10;between 0.03 and 0.3&#10;between 0.3 and 3&#10;between 3 and 30&#10;between 30 and 300&#10;between 300 and 3,000&#10;between 3,000 and 30,000&#10;more than 30,000&#10;Impossible to determine"/>
</p:tagLst>
</file>

<file path=ppt/tags/tag16.xml><?xml version="1.0" encoding="utf-8"?>
<p:tagLst xmlns:a="http://schemas.openxmlformats.org/drawingml/2006/main" xmlns:r="http://schemas.openxmlformats.org/officeDocument/2006/relationships" xmlns:p="http://schemas.openxmlformats.org/presentationml/2006/main">
  <p:tag name="ANSWERBULLETS" val="3"/>
  <p:tag name="OLDNUMANSWERS" val="10"/>
  <p:tag name="TEXTLENGTH" val="210"/>
  <p:tag name="FONTSIZE" val="20"/>
  <p:tag name="BULLETTYPE" val="ppBulletArabicPeriod"/>
  <p:tag name="ANSWERTEXT" val="less than 0.003&#10;between 0.003 and 0.03&#10;between 0.03 and 0.3&#10;between 0.3 and 3&#10;between 3 and 30&#10;between 30 and 300&#10;between 300 and 3,000&#10;between 3,000 and 30,000&#10;more than 30,000&#10;Impossible to determine"/>
</p:tagLst>
</file>

<file path=ppt/tags/tag17.xml><?xml version="1.0" encoding="utf-8"?>
<p:tagLst xmlns:a="http://schemas.openxmlformats.org/drawingml/2006/main" xmlns:r="http://schemas.openxmlformats.org/officeDocument/2006/relationships" xmlns:p="http://schemas.openxmlformats.org/presentationml/2006/main">
  <p:tag name="ANSWERBULLETS" val="3"/>
  <p:tag name="OLDNUMANSWERS" val="10"/>
  <p:tag name="TEXTLENGTH" val="210"/>
  <p:tag name="FONTSIZE" val="20"/>
  <p:tag name="BULLETTYPE" val="ppBulletArabicPeriod"/>
  <p:tag name="ANSWERTEXT" val="less than 0.003&#10;between 0.003 and 0.03&#10;between 0.03 and 0.3&#10;between 0.3 and 3&#10;between 3 and 30&#10;between 30 and 300&#10;between 300 and 3,000&#10;between 3,000 and 30,000&#10;more than 30,000&#10;Impossible to determine"/>
</p:tagLst>
</file>

<file path=ppt/tags/tag18.xml><?xml version="1.0" encoding="utf-8"?>
<p:tagLst xmlns:a="http://schemas.openxmlformats.org/drawingml/2006/main" xmlns:r="http://schemas.openxmlformats.org/officeDocument/2006/relationships" xmlns:p="http://schemas.openxmlformats.org/presentationml/2006/main">
  <p:tag name="ANSWERBULLETS" val="3"/>
  <p:tag name="OLDNUMANSWERS" val="10"/>
  <p:tag name="TEXTLENGTH" val="210"/>
  <p:tag name="FONTSIZE" val="20"/>
  <p:tag name="BULLETTYPE" val="ppBulletArabicPeriod"/>
  <p:tag name="ANSWERTEXT" val="less than 0.003&#10;between 0.003 and 0.03&#10;between 0.03 and 0.3&#10;between 0.3 and 3&#10;between 3 and 30&#10;between 30 and 300&#10;between 300 and 3,000&#10;between 3,000 and 30,000&#10;more than 30,000&#10;Impossible to determine"/>
</p:tagLst>
</file>

<file path=ppt/tags/tag19.xml><?xml version="1.0" encoding="utf-8"?>
<p:tagLst xmlns:a="http://schemas.openxmlformats.org/drawingml/2006/main" xmlns:r="http://schemas.openxmlformats.org/officeDocument/2006/relationships" xmlns:p="http://schemas.openxmlformats.org/presentationml/2006/main">
  <p:tag name="ANSWERBULLETS" val="3"/>
  <p:tag name="OLDNUMANSWERS" val="10"/>
  <p:tag name="TEXTLENGTH" val="290"/>
  <p:tag name="FONTSIZE" val="18"/>
  <p:tag name="BULLETTYPE" val="ppBulletArabicPeriod"/>
  <p:tag name="ANSWERTEXT" val="10 m/s² &#10;8 m/s² &#10;6 m/s² &#10;4 m/s² &#10;2 m/s² &#10;0 m/s² &#10;Exactly halfway between 2 of the above answers&#10;The negative of one of the answers above&#10;It is impossible to determine the tangential component of the block's acceleration&#10;I do not know what is meant by &quot;tangential&quot; in this situation"/>
</p:tagLst>
</file>

<file path=ppt/tags/tag2.xml><?xml version="1.0" encoding="utf-8"?>
<p:tagLst xmlns:a="http://schemas.openxmlformats.org/drawingml/2006/main" xmlns:r="http://schemas.openxmlformats.org/officeDocument/2006/relationships" xmlns:p="http://schemas.openxmlformats.org/presentationml/2006/main">
  <p:tag name="ANSWERBULLETS" val="3"/>
  <p:tag name="OLDNUMANSWERS" val="4"/>
  <p:tag name="TEXTLENGTH" val="97"/>
  <p:tag name="FONTSIZE" val="20"/>
  <p:tag name="BULLETTYPE" val="ppBulletArabicPeriod"/>
  <p:tag name="ANSWERTEXT" val="100 yd&#10;200 yd&#10;0.00 yd&#10;It is more than 100 yd, but you must know the exact path to say exactly."/>
</p:tagLst>
</file>

<file path=ppt/tags/tag20.xml><?xml version="1.0" encoding="utf-8"?>
<p:tagLst xmlns:a="http://schemas.openxmlformats.org/drawingml/2006/main" xmlns:r="http://schemas.openxmlformats.org/officeDocument/2006/relationships" xmlns:p="http://schemas.openxmlformats.org/presentationml/2006/main">
  <p:tag name="ANSWERBULLETS" val="3"/>
  <p:tag name="OLDNUMANSWERS" val="10"/>
  <p:tag name="TEXTLENGTH" val="290"/>
  <p:tag name="FONTSIZE" val="18"/>
  <p:tag name="BULLETTYPE" val="ppBulletArabicPeriod"/>
  <p:tag name="ANSWERTEXT" val="10 m/s² &#10;8 m/s² &#10;6 m/s² &#10;4 m/s² &#10;2 m/s² &#10;0 m/s² &#10;Exactly halfway between 2 of the above answers&#10;The negative of one of the answers above&#10;It is impossible to determine the tangential component of the block's acceleration&#10;I do not know what is meant by &quot;tangential&quot; in this situation"/>
</p:tagLst>
</file>

<file path=ppt/tags/tag21.xml><?xml version="1.0" encoding="utf-8"?>
<p:tagLst xmlns:a="http://schemas.openxmlformats.org/drawingml/2006/main" xmlns:r="http://schemas.openxmlformats.org/officeDocument/2006/relationships" xmlns:p="http://schemas.openxmlformats.org/presentationml/2006/main">
  <p:tag name="ANSWERBULLETS" val="3"/>
  <p:tag name="OLDNUMANSWERS" val="6"/>
  <p:tag name="TEXTLENGTH" val="118"/>
  <p:tag name="FONTSIZE" val="28"/>
  <p:tag name="BULLETTYPE" val="ppBulletArabicPeriod"/>
  <p:tag name="ANSWERTEXT" val="Earth &lt; Moon &lt; Sun&#10;Earth &lt; Sun &lt; Moon&#10;Moon &lt; Sun &lt; Earth&#10;Moon &lt; Earth &lt; Sun&#10;Sun &lt; Moon &lt; Earth&#10;Sun &lt; Earth &lt; Moon"/>
</p:tagLst>
</file>

<file path=ppt/tags/tag22.xml><?xml version="1.0" encoding="utf-8"?>
<p:tagLst xmlns:a="http://schemas.openxmlformats.org/drawingml/2006/main" xmlns:r="http://schemas.openxmlformats.org/officeDocument/2006/relationships" xmlns:p="http://schemas.openxmlformats.org/presentationml/2006/main">
  <p:tag name="ANSWERBULLETS" val="3"/>
  <p:tag name="OLDNUMANSWERS" val="3"/>
  <p:tag name="TEXTLENGTH" val="56"/>
  <p:tag name="FONTSIZE" val="32"/>
  <p:tag name="BULLETTYPE" val="ppBulletArabicPeriod"/>
  <p:tag name="ANSWERTEXT" val="Object a.&#10;Object b.&#10;Neither; they have the same speed."/>
</p:tagLst>
</file>

<file path=ppt/tags/tag23.xml><?xml version="1.0" encoding="utf-8"?>
<p:tagLst xmlns:a="http://schemas.openxmlformats.org/drawingml/2006/main" xmlns:r="http://schemas.openxmlformats.org/officeDocument/2006/relationships" xmlns:p="http://schemas.openxmlformats.org/presentationml/2006/main">
  <p:tag name="ANSWERBULLETS" val="3"/>
  <p:tag name="OLDNUMANSWERS" val="3"/>
  <p:tag name="TEXTLENGTH" val="56"/>
  <p:tag name="FONTSIZE" val="32"/>
  <p:tag name="BULLETTYPE" val="ppBulletArabicPeriod"/>
  <p:tag name="ANSWERTEXT" val="Object a.&#10;Object b.&#10;Neither; they have the same speed."/>
</p:tagLst>
</file>

<file path=ppt/tags/tag24.xml><?xml version="1.0" encoding="utf-8"?>
<p:tagLst xmlns:a="http://schemas.openxmlformats.org/drawingml/2006/main" xmlns:r="http://schemas.openxmlformats.org/officeDocument/2006/relationships" xmlns:p="http://schemas.openxmlformats.org/presentationml/2006/main">
  <p:tag name="ANSWERBULLETS" val="3"/>
  <p:tag name="OLDNUMANSWERS" val="10"/>
  <p:tag name="TEXTLENGTH" val="172"/>
  <p:tag name="FONTSIZE" val="18"/>
  <p:tag name="BULLETTYPE" val="ppBulletArabicPeriod"/>
  <p:tag name="ANSWERTEXT" val="1 only&#10;2 and 8 only&#10;3 and 7 only&#10;4 and 6 only&#10;5 only&#10;1 and 5 only&#10;2, 4, 6, and 8&#10;The total energy is the same everywhere.&#10;None of the above&#10;Impossible to determine"/>
</p:tagLst>
</file>

<file path=ppt/tags/tag25.xml><?xml version="1.0" encoding="utf-8"?>
<p:tagLst xmlns:a="http://schemas.openxmlformats.org/drawingml/2006/main" xmlns:r="http://schemas.openxmlformats.org/officeDocument/2006/relationships" xmlns:p="http://schemas.openxmlformats.org/presentationml/2006/main">
  <p:tag name="ANSWERBULLETS" val="3"/>
  <p:tag name="OLDNUMANSWERS" val="10"/>
  <p:tag name="TEXTLENGTH" val="172"/>
  <p:tag name="FONTSIZE" val="18"/>
  <p:tag name="BULLETTYPE" val="ppBulletArabicPeriod"/>
  <p:tag name="ANSWERTEXT" val="1 only&#10;2 and 8 only&#10;3 and 7 only&#10;4 and 6 only&#10;5 only&#10;1 and 5 only&#10;2, 4, 6, and 8&#10;The total energy is the same everywhere.&#10;None of the above&#10;Impossible to determine"/>
</p:tagLst>
</file>

<file path=ppt/tags/tag26.xml><?xml version="1.0" encoding="utf-8"?>
<p:tagLst xmlns:a="http://schemas.openxmlformats.org/drawingml/2006/main" xmlns:r="http://schemas.openxmlformats.org/officeDocument/2006/relationships" xmlns:p="http://schemas.openxmlformats.org/presentationml/2006/main">
  <p:tag name="ANSWERBULLETS" val="3"/>
  <p:tag name="OLDNUMANSWERS" val="10"/>
  <p:tag name="TEXTLENGTH" val="172"/>
  <p:tag name="FONTSIZE" val="18"/>
  <p:tag name="BULLETTYPE" val="ppBulletArabicPeriod"/>
  <p:tag name="ANSWERTEXT" val="1 only&#10;2 and 8 only&#10;3 and 7 only&#10;4 and 6 only&#10;5 only&#10;1 and 5 only&#10;2, 4, 6, and 8&#10;The total energy is the same everywhere.&#10;None of the above&#10;Impossible to determine"/>
</p:tagLst>
</file>

<file path=ppt/tags/tag27.xml><?xml version="1.0" encoding="utf-8"?>
<p:tagLst xmlns:a="http://schemas.openxmlformats.org/drawingml/2006/main" xmlns:r="http://schemas.openxmlformats.org/officeDocument/2006/relationships" xmlns:p="http://schemas.openxmlformats.org/presentationml/2006/main">
  <p:tag name="ANSWERBULLETS" val="3"/>
  <p:tag name="OLDNUMANSWERS" val="10"/>
  <p:tag name="TEXTLENGTH" val="172"/>
  <p:tag name="FONTSIZE" val="18"/>
  <p:tag name="BULLETTYPE" val="ppBulletArabicPeriod"/>
  <p:tag name="ANSWERTEXT" val="1 only&#10;2 and 8 only&#10;3 and 7 only&#10;4 and 6 only&#10;5 only&#10;1 and 5 only&#10;2, 4, 6, and 8&#10;The total energy is the same everywhere.&#10;None of the above&#10;Impossible to determine"/>
</p:tagLst>
</file>

<file path=ppt/tags/tag3.xml><?xml version="1.0" encoding="utf-8"?>
<p:tagLst xmlns:a="http://schemas.openxmlformats.org/drawingml/2006/main" xmlns:r="http://schemas.openxmlformats.org/officeDocument/2006/relationships" xmlns:p="http://schemas.openxmlformats.org/presentationml/2006/main">
  <p:tag name="ANSWERBULLETS" val="3"/>
  <p:tag name="OLDNUMANSWERS" val="4"/>
  <p:tag name="TEXTLENGTH" val="97"/>
  <p:tag name="FONTSIZE" val="20"/>
  <p:tag name="BULLETTYPE" val="ppBulletArabicPeriod"/>
  <p:tag name="ANSWERTEXT" val="100 yd&#10;200 yd&#10;0.00 yd&#10;It is more than 100 yd, but you must know the exact path to say exactly."/>
</p:tagLst>
</file>

<file path=ppt/tags/tag4.xml><?xml version="1.0" encoding="utf-8"?>
<p:tagLst xmlns:a="http://schemas.openxmlformats.org/drawingml/2006/main" xmlns:r="http://schemas.openxmlformats.org/officeDocument/2006/relationships" xmlns:p="http://schemas.openxmlformats.org/presentationml/2006/main">
  <p:tag name="ANSWERBULLETS" val="3"/>
  <p:tag name="OLDNUMANSWERS" val="4"/>
  <p:tag name="TEXTLENGTH" val="97"/>
  <p:tag name="FONTSIZE" val="20"/>
  <p:tag name="BULLETTYPE" val="ppBulletArabicPeriod"/>
  <p:tag name="ANSWERTEXT" val="100 yd&#10;200 yd&#10;0.00 yd&#10;It is more than 100 yd, but you must know the exact path to say exactly."/>
</p:tagLst>
</file>

<file path=ppt/tags/tag5.xml><?xml version="1.0" encoding="utf-8"?>
<p:tagLst xmlns:a="http://schemas.openxmlformats.org/drawingml/2006/main" xmlns:r="http://schemas.openxmlformats.org/officeDocument/2006/relationships" xmlns:p="http://schemas.openxmlformats.org/presentationml/2006/main">
  <p:tag name="ANSWERBULLETS" val="3"/>
  <p:tag name="OLDNUMANSWERS" val="4"/>
  <p:tag name="TEXTLENGTH" val="97"/>
  <p:tag name="FONTSIZE" val="20"/>
  <p:tag name="BULLETTYPE" val="ppBulletArabicPeriod"/>
  <p:tag name="ANSWERTEXT" val="100 yd&#10;200 yd&#10;0.00 yd&#10;It is more than 100 yd, but you must know the exact path to say exactly."/>
</p:tagLst>
</file>

<file path=ppt/tags/tag6.xml><?xml version="1.0" encoding="utf-8"?>
<p:tagLst xmlns:a="http://schemas.openxmlformats.org/drawingml/2006/main" xmlns:r="http://schemas.openxmlformats.org/officeDocument/2006/relationships" xmlns:p="http://schemas.openxmlformats.org/presentationml/2006/main">
  <p:tag name="ANSWERBULLETS" val="3"/>
  <p:tag name="OLDNUMANSWERS" val="4"/>
  <p:tag name="TEXTLENGTH" val="97"/>
  <p:tag name="FONTSIZE" val="20"/>
  <p:tag name="BULLETTYPE" val="ppBulletArabicPeriod"/>
  <p:tag name="ANSWERTEXT" val="100 yd&#10;200 yd&#10;0.00 yd&#10;It is more than 100 yd, but you must know the exact path to say exactly."/>
</p:tagLst>
</file>

<file path=ppt/tags/tag7.xml><?xml version="1.0" encoding="utf-8"?>
<p:tagLst xmlns:a="http://schemas.openxmlformats.org/drawingml/2006/main" xmlns:r="http://schemas.openxmlformats.org/officeDocument/2006/relationships" xmlns:p="http://schemas.openxmlformats.org/presentationml/2006/main">
  <p:tag name="ANSWERBULLETS" val="3"/>
  <p:tag name="OLDNUMANSWERS" val="4"/>
  <p:tag name="TEXTLENGTH" val="97"/>
  <p:tag name="FONTSIZE" val="20"/>
  <p:tag name="BULLETTYPE" val="ppBulletArabicPeriod"/>
  <p:tag name="ANSWERTEXT" val="100 yd&#10;200 yd&#10;0.00 yd&#10;It is more than 100 yd, but you must know the exact path to say exactly."/>
</p:tagLst>
</file>

<file path=ppt/tags/tag8.xml><?xml version="1.0" encoding="utf-8"?>
<p:tagLst xmlns:a="http://schemas.openxmlformats.org/drawingml/2006/main" xmlns:r="http://schemas.openxmlformats.org/officeDocument/2006/relationships" xmlns:p="http://schemas.openxmlformats.org/presentationml/2006/main">
  <p:tag name="ANSWERBULLETS" val="3"/>
  <p:tag name="OLDNUMANSWERS" val="4"/>
  <p:tag name="TEXTLENGTH" val="97"/>
  <p:tag name="FONTSIZE" val="20"/>
  <p:tag name="BULLETTYPE" val="ppBulletArabicPeriod"/>
  <p:tag name="ANSWERTEXT" val="100 yd&#10;200 yd&#10;0.00 yd&#10;It is more than 100 yd, but you must know the exact path to say exactly."/>
</p:tagLst>
</file>

<file path=ppt/tags/tag9.xml><?xml version="1.0" encoding="utf-8"?>
<p:tagLst xmlns:a="http://schemas.openxmlformats.org/drawingml/2006/main" xmlns:r="http://schemas.openxmlformats.org/officeDocument/2006/relationships" xmlns:p="http://schemas.openxmlformats.org/presentationml/2006/main">
  <p:tag name="ANSWERBULLETS" val="3"/>
  <p:tag name="OLDNUMANSWERS" val="4"/>
  <p:tag name="TEXTLENGTH" val="97"/>
  <p:tag name="FONTSIZE" val="20"/>
  <p:tag name="BULLETTYPE" val="ppBulletArabicPeriod"/>
  <p:tag name="ANSWERTEXT" val="100 yd&#10;200 yd&#10;0.00 yd&#10;It is more than 100 yd, but you must know the exact path to say exactly."/>
</p:tagLst>
</file>

<file path=ppt/theme/theme1.xml><?xml version="1.0" encoding="utf-8"?>
<a:theme xmlns:a="http://schemas.openxmlformats.org/drawingml/2006/main" name=" Black ">
  <a:themeElements>
    <a:clrScheme name="Katz">
      <a:dk1>
        <a:sysClr val="windowText" lastClr="000000"/>
      </a:dk1>
      <a:lt1>
        <a:sysClr val="window" lastClr="FFFFFF"/>
      </a:lt1>
      <a:dk2>
        <a:srgbClr val="203363"/>
      </a:dk2>
      <a:lt2>
        <a:srgbClr val="EEECE1"/>
      </a:lt2>
      <a:accent1>
        <a:srgbClr val="96C9C3"/>
      </a:accent1>
      <a:accent2>
        <a:srgbClr val="8BC8DB"/>
      </a:accent2>
      <a:accent3>
        <a:srgbClr val="E1E9B5"/>
      </a:accent3>
      <a:accent4>
        <a:srgbClr val="3E1A2B"/>
      </a:accent4>
      <a:accent5>
        <a:srgbClr val="306D7F"/>
      </a:accent5>
      <a:accent6>
        <a:srgbClr val="165928"/>
      </a:accent6>
      <a:hlink>
        <a:srgbClr val="0000FF"/>
      </a:hlink>
      <a:folHlink>
        <a:srgbClr val="800080"/>
      </a:folHlink>
    </a:clrScheme>
    <a:fontScheme name="Advantage">
      <a:majorFont>
        <a:latin typeface="Rockwell"/>
        <a:ea typeface=""/>
        <a:cs typeface=""/>
        <a:font script="Jpan" typeface="ＭＳ ゴシック"/>
        <a:font script="Hans" typeface="宋体"/>
        <a:font script="Hant" typeface="新細明體"/>
      </a:majorFont>
      <a:minorFont>
        <a:latin typeface="Rockwell"/>
        <a:ea typeface=""/>
        <a:cs typeface=""/>
        <a:font script="Jpan" typeface="ＭＳ ゴシック"/>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17030</TotalTime>
  <Words>16406</Words>
  <Application>Microsoft Macintosh PowerPoint</Application>
  <PresentationFormat>On-screen Show (4:3)</PresentationFormat>
  <Paragraphs>1506</Paragraphs>
  <Slides>92</Slides>
  <Notes>78</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92</vt:i4>
      </vt:variant>
    </vt:vector>
  </HeadingPairs>
  <TitlesOfParts>
    <vt:vector size="99" baseType="lpstr">
      <vt:lpstr>Arial</vt:lpstr>
      <vt:lpstr>Calibri</vt:lpstr>
      <vt:lpstr>Franklin Gothic Book</vt:lpstr>
      <vt:lpstr>Rockwell</vt:lpstr>
      <vt:lpstr>Times New Roman</vt:lpstr>
      <vt:lpstr> Black </vt:lpstr>
      <vt:lpstr>Equation</vt:lpstr>
      <vt:lpstr>Topic 7: Rotational Motion and Gravitation</vt:lpstr>
      <vt:lpstr>Reading Question 1-1</vt:lpstr>
      <vt:lpstr>Reading Question 1-1</vt:lpstr>
      <vt:lpstr>Reading Question 1-2</vt:lpstr>
      <vt:lpstr>Reading Question 1-2</vt:lpstr>
      <vt:lpstr>Reading Question 1-3</vt:lpstr>
      <vt:lpstr>Reading Question 1-3</vt:lpstr>
      <vt:lpstr>Reading Question 1-4</vt:lpstr>
      <vt:lpstr>Reading Question 1-4</vt:lpstr>
      <vt:lpstr>Reading Question 1-5</vt:lpstr>
      <vt:lpstr>Reading Question 1-5</vt:lpstr>
      <vt:lpstr>Reading Question 1-6</vt:lpstr>
      <vt:lpstr>Reading Question 1-6</vt:lpstr>
      <vt:lpstr>TOPIC Discussion</vt:lpstr>
      <vt:lpstr>Angular Velocity and  Angular Acceleration</vt:lpstr>
      <vt:lpstr>Angular Velocity and  Angular Acceleration</vt:lpstr>
      <vt:lpstr>Angular Velocity and  Angular Acceleration</vt:lpstr>
      <vt:lpstr>Angular Velocity and  Angular Acceleration</vt:lpstr>
      <vt:lpstr>Angular Velocity and  Angular Acceleration</vt:lpstr>
      <vt:lpstr>Think – Pair – Share</vt:lpstr>
      <vt:lpstr>Think – Pair – Share</vt:lpstr>
      <vt:lpstr>Angular Velocity and  Angular Acceleration</vt:lpstr>
      <vt:lpstr>Angular Velocity and  Angular Acceleration</vt:lpstr>
      <vt:lpstr>Angular Velocity and  Angular Acceleration</vt:lpstr>
      <vt:lpstr>Rotational Motion under  Constant Acceleration</vt:lpstr>
      <vt:lpstr>Think – Pair – Share</vt:lpstr>
      <vt:lpstr>Tangential Velocity and Acceleration</vt:lpstr>
      <vt:lpstr>Tangential Velocity and Acceleration</vt:lpstr>
      <vt:lpstr>Tangential Velocity and Acceleration</vt:lpstr>
      <vt:lpstr>Think – Pair – Share</vt:lpstr>
      <vt:lpstr>Think – Pair – Share</vt:lpstr>
      <vt:lpstr>CDs and Phonograph Records</vt:lpstr>
      <vt:lpstr>Centripetal Acceleration</vt:lpstr>
      <vt:lpstr>Centripetal Acceleration</vt:lpstr>
      <vt:lpstr>Centripetal Acceleration</vt:lpstr>
      <vt:lpstr>Centripetal Acceleration</vt:lpstr>
      <vt:lpstr>Think – Pair – Share</vt:lpstr>
      <vt:lpstr>Think – Pair – Share</vt:lpstr>
      <vt:lpstr>Think – Pair – Share</vt:lpstr>
      <vt:lpstr>Think – Pair – Share</vt:lpstr>
      <vt:lpstr>Forces Causing Centripetal Acceleration</vt:lpstr>
      <vt:lpstr>Forces Causing Centripetal Acceleration</vt:lpstr>
      <vt:lpstr>Forces Causing Centripetal Acceleration</vt:lpstr>
      <vt:lpstr>Forces Causing Centripetal Acceleration</vt:lpstr>
      <vt:lpstr>Problem-Solving Strategy: Forces that Cause Centripetal Acceleration</vt:lpstr>
      <vt:lpstr>Fictitious Forces</vt:lpstr>
      <vt:lpstr>Newtonian Gravitation</vt:lpstr>
      <vt:lpstr>Newtonian Gravitation</vt:lpstr>
      <vt:lpstr>Newtonian Gravitation</vt:lpstr>
      <vt:lpstr>Think – Pair – Share</vt:lpstr>
      <vt:lpstr>Think – Pair – Share</vt:lpstr>
      <vt:lpstr>Measurement of the  Gravitational Constant</vt:lpstr>
      <vt:lpstr>Gravitational Potential Energy Revisited</vt:lpstr>
      <vt:lpstr>Gravitational Potential Energy Revisited</vt:lpstr>
      <vt:lpstr>Gravitational Potential Energy Revisited</vt:lpstr>
      <vt:lpstr>Escape Speed</vt:lpstr>
      <vt:lpstr>Escape Speed</vt:lpstr>
      <vt:lpstr>Kepler’s Laws</vt:lpstr>
      <vt:lpstr>Kepler’s Laws</vt:lpstr>
      <vt:lpstr>Kepler’s First Law</vt:lpstr>
      <vt:lpstr>Kepler’s Second Law</vt:lpstr>
      <vt:lpstr>Kepler’s Third Law</vt:lpstr>
      <vt:lpstr>Kepler’s Third Law</vt:lpstr>
      <vt:lpstr>Kepler’s Third Law</vt:lpstr>
      <vt:lpstr>Think – Pair – Share</vt:lpstr>
      <vt:lpstr>Assessing to Learn</vt:lpstr>
      <vt:lpstr>Assessing to Learn</vt:lpstr>
      <vt:lpstr>Assessing to Learn</vt:lpstr>
      <vt:lpstr>Assessing to Learn</vt:lpstr>
      <vt:lpstr>Assessing to Learn</vt:lpstr>
      <vt:lpstr>Assessing to Learn</vt:lpstr>
      <vt:lpstr>Assessing to Learn</vt:lpstr>
      <vt:lpstr>Assessing to Learn</vt:lpstr>
      <vt:lpstr>Assessing to Learn</vt:lpstr>
      <vt:lpstr>Assessing to Learn</vt:lpstr>
      <vt:lpstr>Assessing to Learn</vt:lpstr>
      <vt:lpstr>Assessing to Learn</vt:lpstr>
      <vt:lpstr>Assessing to Learn</vt:lpstr>
      <vt:lpstr>Assessing to Learn</vt:lpstr>
      <vt:lpstr>Assessing to Learn</vt:lpstr>
      <vt:lpstr>Assessing to Learn</vt:lpstr>
      <vt:lpstr>Assessing to Learn</vt:lpstr>
      <vt:lpstr>Assessing to Learn</vt:lpstr>
      <vt:lpstr>Assessing to Learn</vt:lpstr>
      <vt:lpstr>TOPIC summary</vt:lpstr>
      <vt:lpstr>Topic Summary</vt:lpstr>
      <vt:lpstr>Topic Summary</vt:lpstr>
      <vt:lpstr>Topic Summary</vt:lpstr>
      <vt:lpstr>Topic Summary</vt:lpstr>
      <vt:lpstr>PowerPoint Presentation</vt:lpstr>
      <vt:lpstr>PowerPoint Presentation</vt:lpstr>
      <vt:lpstr>PowerPoint Presentation</vt:lpstr>
    </vt:vector>
  </TitlesOfParts>
  <Company>Kettering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Daniel Ludwigsen</dc:creator>
  <cp:lastModifiedBy>Neil Whitehead</cp:lastModifiedBy>
  <cp:revision>583</cp:revision>
  <dcterms:created xsi:type="dcterms:W3CDTF">2015-01-10T11:29:24Z</dcterms:created>
  <dcterms:modified xsi:type="dcterms:W3CDTF">2019-08-29T12:42:04Z</dcterms:modified>
</cp:coreProperties>
</file>