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tags/tag9.xml" ContentType="application/vnd.openxmlformats-officedocument.presentationml.tags+xml"/>
  <Override PartName="/ppt/notesSlides/notesSlide38.xml" ContentType="application/vnd.openxmlformats-officedocument.presentationml.notesSlide+xml"/>
  <Override PartName="/ppt/tags/tag10.xml" ContentType="application/vnd.openxmlformats-officedocument.presentationml.tags+xml"/>
  <Override PartName="/ppt/notesSlides/notesSlide39.xml" ContentType="application/vnd.openxmlformats-officedocument.presentationml.notesSlide+xml"/>
  <Override PartName="/ppt/tags/tag11.xml" ContentType="application/vnd.openxmlformats-officedocument.presentationml.tags+xml"/>
  <Override PartName="/ppt/notesSlides/notesSlide40.xml" ContentType="application/vnd.openxmlformats-officedocument.presentationml.notesSlide+xml"/>
  <Override PartName="/ppt/tags/tag12.xml" ContentType="application/vnd.openxmlformats-officedocument.presentationml.tag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5.xml" ContentType="application/vnd.openxmlformats-officedocument.presentationml.tags+xml"/>
  <Override PartName="/ppt/notesSlides/notesSlide45.xml" ContentType="application/vnd.openxmlformats-officedocument.presentationml.notesSlide+xml"/>
  <Override PartName="/ppt/tags/tag16.xml" ContentType="application/vnd.openxmlformats-officedocument.presentationml.tags+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tags/tag18.xml" ContentType="application/vnd.openxmlformats-officedocument.presentationml.tags+xml"/>
  <Override PartName="/ppt/notesSlides/notesSlide48.xml" ContentType="application/vnd.openxmlformats-officedocument.presentationml.notesSlide+xml"/>
  <Override PartName="/ppt/tags/tag19.xml" ContentType="application/vnd.openxmlformats-officedocument.presentationml.tags+xml"/>
  <Override PartName="/ppt/notesSlides/notesSlide49.xml" ContentType="application/vnd.openxmlformats-officedocument.presentationml.notesSlide+xml"/>
  <Override PartName="/ppt/tags/tag20.xml" ContentType="application/vnd.openxmlformats-officedocument.presentationml.tags+xml"/>
  <Override PartName="/ppt/notesSlides/notesSlide50.xml" ContentType="application/vnd.openxmlformats-officedocument.presentationml.notesSlide+xml"/>
  <Override PartName="/ppt/tags/tag21.xml" ContentType="application/vnd.openxmlformats-officedocument.presentationml.tags+xml"/>
  <Override PartName="/ppt/notesSlides/notesSlide51.xml" ContentType="application/vnd.openxmlformats-officedocument.presentationml.notesSlide+xml"/>
  <Override PartName="/ppt/tags/tag22.xml" ContentType="application/vnd.openxmlformats-officedocument.presentationml.tags+xml"/>
  <Override PartName="/ppt/notesSlides/notesSlide52.xml" ContentType="application/vnd.openxmlformats-officedocument.presentationml.notesSlide+xml"/>
  <Override PartName="/ppt/tags/tag23.xml" ContentType="application/vnd.openxmlformats-officedocument.presentationml.tags+xml"/>
  <Override PartName="/ppt/notesSlides/notesSlide53.xml" ContentType="application/vnd.openxmlformats-officedocument.presentationml.notesSlide+xml"/>
  <Override PartName="/ppt/tags/tag24.xml" ContentType="application/vnd.openxmlformats-officedocument.presentationml.tags+xml"/>
  <Override PartName="/ppt/notesSlides/notesSlide54.xml" ContentType="application/vnd.openxmlformats-officedocument.presentationml.notesSlide+xml"/>
  <Override PartName="/ppt/tags/tag25.xml" ContentType="application/vnd.openxmlformats-officedocument.presentationml.tags+xml"/>
  <Override PartName="/ppt/notesSlides/notesSlide55.xml" ContentType="application/vnd.openxmlformats-officedocument.presentationml.notesSlide+xml"/>
  <Override PartName="/ppt/tags/tag26.xml" ContentType="application/vnd.openxmlformats-officedocument.presentationml.tags+xml"/>
  <Override PartName="/ppt/notesSlides/notesSlide56.xml" ContentType="application/vnd.openxmlformats-officedocument.presentationml.notesSlide+xml"/>
  <Override PartName="/ppt/tags/tag27.xml" ContentType="application/vnd.openxmlformats-officedocument.presentationml.tags+xml"/>
  <Override PartName="/ppt/notesSlides/notesSlide57.xml" ContentType="application/vnd.openxmlformats-officedocument.presentationml.notesSlide+xml"/>
  <Override PartName="/ppt/tags/tag28.xml" ContentType="application/vnd.openxmlformats-officedocument.presentationml.tags+xml"/>
  <Override PartName="/ppt/notesSlides/notesSlide58.xml" ContentType="application/vnd.openxmlformats-officedocument.presentationml.notesSlide+xml"/>
  <Override PartName="/ppt/tags/tag29.xml" ContentType="application/vnd.openxmlformats-officedocument.presentationml.tags+xml"/>
  <Override PartName="/ppt/notesSlides/notesSlide59.xml" ContentType="application/vnd.openxmlformats-officedocument.presentationml.notesSlide+xml"/>
  <Override PartName="/ppt/tags/tag30.xml" ContentType="application/vnd.openxmlformats-officedocument.presentationml.tags+xml"/>
  <Override PartName="/ppt/notesSlides/notesSlide60.xml" ContentType="application/vnd.openxmlformats-officedocument.presentationml.notesSlide+xml"/>
  <Override PartName="/ppt/tags/tag31.xml" ContentType="application/vnd.openxmlformats-officedocument.presentationml.tags+xml"/>
  <Override PartName="/ppt/notesSlides/notesSlide61.xml" ContentType="application/vnd.openxmlformats-officedocument.presentationml.notesSlide+xml"/>
  <Override PartName="/ppt/tags/tag32.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415" r:id="rId2"/>
    <p:sldId id="418" r:id="rId3"/>
    <p:sldId id="494" r:id="rId4"/>
    <p:sldId id="419" r:id="rId5"/>
    <p:sldId id="495" r:id="rId6"/>
    <p:sldId id="420" r:id="rId7"/>
    <p:sldId id="496" r:id="rId8"/>
    <p:sldId id="421" r:id="rId9"/>
    <p:sldId id="497" r:id="rId10"/>
    <p:sldId id="422" r:id="rId11"/>
    <p:sldId id="498" r:id="rId12"/>
    <p:sldId id="423" r:id="rId13"/>
    <p:sldId id="499" r:id="rId14"/>
    <p:sldId id="377" r:id="rId15"/>
    <p:sldId id="329" r:id="rId16"/>
    <p:sldId id="425" r:id="rId17"/>
    <p:sldId id="426" r:id="rId18"/>
    <p:sldId id="427" r:id="rId19"/>
    <p:sldId id="428" r:id="rId20"/>
    <p:sldId id="429" r:id="rId21"/>
    <p:sldId id="431" r:id="rId22"/>
    <p:sldId id="432" r:id="rId23"/>
    <p:sldId id="434" r:id="rId24"/>
    <p:sldId id="433" r:id="rId25"/>
    <p:sldId id="435" r:id="rId26"/>
    <p:sldId id="437" r:id="rId27"/>
    <p:sldId id="438" r:id="rId28"/>
    <p:sldId id="439" r:id="rId29"/>
    <p:sldId id="456" r:id="rId30"/>
    <p:sldId id="440" r:id="rId31"/>
    <p:sldId id="457" r:id="rId32"/>
    <p:sldId id="458" r:id="rId33"/>
    <p:sldId id="441" r:id="rId34"/>
    <p:sldId id="442" r:id="rId35"/>
    <p:sldId id="443" r:id="rId36"/>
    <p:sldId id="444" r:id="rId37"/>
    <p:sldId id="445" r:id="rId38"/>
    <p:sldId id="446" r:id="rId39"/>
    <p:sldId id="447" r:id="rId40"/>
    <p:sldId id="448" r:id="rId41"/>
    <p:sldId id="459" r:id="rId42"/>
    <p:sldId id="449" r:id="rId43"/>
    <p:sldId id="450" r:id="rId44"/>
    <p:sldId id="451" r:id="rId45"/>
    <p:sldId id="452" r:id="rId46"/>
    <p:sldId id="460" r:id="rId47"/>
    <p:sldId id="461" r:id="rId48"/>
    <p:sldId id="468" r:id="rId49"/>
    <p:sldId id="469" r:id="rId50"/>
    <p:sldId id="470" r:id="rId51"/>
    <p:sldId id="471" r:id="rId52"/>
    <p:sldId id="472" r:id="rId53"/>
    <p:sldId id="473" r:id="rId54"/>
    <p:sldId id="474" r:id="rId55"/>
    <p:sldId id="475" r:id="rId56"/>
    <p:sldId id="500" r:id="rId57"/>
    <p:sldId id="476" r:id="rId58"/>
    <p:sldId id="477" r:id="rId59"/>
    <p:sldId id="478" r:id="rId60"/>
    <p:sldId id="479" r:id="rId61"/>
    <p:sldId id="480" r:id="rId62"/>
    <p:sldId id="481" r:id="rId63"/>
    <p:sldId id="482" r:id="rId64"/>
    <p:sldId id="483" r:id="rId65"/>
    <p:sldId id="484" r:id="rId66"/>
    <p:sldId id="485" r:id="rId67"/>
    <p:sldId id="486" r:id="rId68"/>
    <p:sldId id="487" r:id="rId69"/>
    <p:sldId id="488" r:id="rId70"/>
    <p:sldId id="489" r:id="rId71"/>
    <p:sldId id="490" r:id="rId72"/>
    <p:sldId id="491" r:id="rId73"/>
    <p:sldId id="492" r:id="rId74"/>
    <p:sldId id="493" r:id="rId75"/>
    <p:sldId id="315" r:id="rId76"/>
    <p:sldId id="417" r:id="rId77"/>
    <p:sldId id="453" r:id="rId78"/>
    <p:sldId id="454" r:id="rId79"/>
    <p:sldId id="455" r:id="rId80"/>
    <p:sldId id="503" r:id="rId81"/>
    <p:sldId id="502" r:id="rId82"/>
    <p:sldId id="501"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English" initials="SE" lastIdx="3" clrIdx="0">
    <p:extLst>
      <p:ext uri="{19B8F6BF-5375-455C-9EA6-DF929625EA0E}">
        <p15:presenceInfo xmlns:p15="http://schemas.microsoft.com/office/powerpoint/2012/main" userId="02bd840220db9d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4" autoAdjust="0"/>
    <p:restoredTop sz="59754" autoAdjust="0"/>
  </p:normalViewPr>
  <p:slideViewPr>
    <p:cSldViewPr snapToGrid="0" snapToObjects="1">
      <p:cViewPr varScale="1">
        <p:scale>
          <a:sx n="64" d="100"/>
          <a:sy n="64" d="100"/>
        </p:scale>
        <p:origin x="1552"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890"/>
    </p:cViewPr>
  </p:sorterViewPr>
  <p:notesViewPr>
    <p:cSldViewPr snapToGrid="0" snapToObjects="1">
      <p:cViewPr varScale="1">
        <p:scale>
          <a:sx n="71" d="100"/>
          <a:sy n="71" d="100"/>
        </p:scale>
        <p:origin x="-29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5" Type="http://schemas.openxmlformats.org/officeDocument/2006/relationships/image" Target="../media/image46.wmf"/><Relationship Id="rId4" Type="http://schemas.openxmlformats.org/officeDocument/2006/relationships/image" Target="../media/image4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13.wmf"/><Relationship Id="rId4"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4" Type="http://schemas.openxmlformats.org/officeDocument/2006/relationships/image" Target="../media/image76.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 Id="rId4" Type="http://schemas.openxmlformats.org/officeDocument/2006/relationships/image" Target="../media/image102.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 Id="rId4" Type="http://schemas.openxmlformats.org/officeDocument/2006/relationships/image" Target="../media/image1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81CFA4-6DC3-3C44-997B-112D8169BB26}" type="datetimeFigureOut">
              <a:rPr lang="en-US" smtClean="0"/>
              <a:t>8/29/19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89803D-2241-B141-8AF3-0FD7F6C54ED9}" type="slidenum">
              <a:rPr lang="en-US" smtClean="0"/>
              <a:t>‹#›</a:t>
            </a:fld>
            <a:endParaRPr lang="en-US"/>
          </a:p>
        </p:txBody>
      </p:sp>
    </p:spTree>
    <p:extLst>
      <p:ext uri="{BB962C8B-B14F-4D97-AF65-F5344CB8AC3E}">
        <p14:creationId xmlns:p14="http://schemas.microsoft.com/office/powerpoint/2010/main" val="35733481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FD94FA-25A7-3A42-805F-E93AF82D3ACA}" type="datetimeFigureOut">
              <a:rPr lang="en-US" smtClean="0"/>
              <a:t>8/29/19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7E7F27-47DB-D94D-995F-E3088F8069A6}" type="slidenum">
              <a:rPr lang="en-US" smtClean="0"/>
              <a:t>‹#›</a:t>
            </a:fld>
            <a:endParaRPr lang="en-US"/>
          </a:p>
        </p:txBody>
      </p:sp>
    </p:spTree>
    <p:extLst>
      <p:ext uri="{BB962C8B-B14F-4D97-AF65-F5344CB8AC3E}">
        <p14:creationId xmlns:p14="http://schemas.microsoft.com/office/powerpoint/2010/main" val="21982675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a:t>
            </a:fld>
            <a:endParaRPr lang="en-US"/>
          </a:p>
        </p:txBody>
      </p:sp>
    </p:spTree>
    <p:extLst>
      <p:ext uri="{BB962C8B-B14F-4D97-AF65-F5344CB8AC3E}">
        <p14:creationId xmlns:p14="http://schemas.microsoft.com/office/powerpoint/2010/main" val="145094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figure shows an arbitrarily shaped object in the </a:t>
            </a:r>
            <a:r>
              <a:rPr lang="en-US" sz="1200" i="1" kern="1200" dirty="0" err="1">
                <a:solidFill>
                  <a:schemeClr val="tx1"/>
                </a:solidFill>
                <a:effectLst/>
                <a:latin typeface="+mn-lt"/>
                <a:ea typeface="+mn-ea"/>
                <a:cs typeface="+mn-cs"/>
              </a:rPr>
              <a:t>xy</a:t>
            </a:r>
            <a:r>
              <a:rPr lang="en-US" sz="1200" i="1"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plane. The object is divided into a large number of very small particles of weight </a:t>
            </a:r>
            <a:r>
              <a:rPr lang="en-US" sz="1200" b="0" i="1" kern="1200" baseline="0" dirty="0">
                <a:solidFill>
                  <a:schemeClr val="tx1"/>
                </a:solidFill>
                <a:effectLst/>
                <a:latin typeface="+mn-lt"/>
                <a:ea typeface="+mn-ea"/>
                <a:cs typeface="+mn-cs"/>
              </a:rPr>
              <a:t>m</a:t>
            </a:r>
            <a:r>
              <a:rPr lang="en-US" sz="1200" b="0" i="1" kern="1200" baseline="-25000" dirty="0">
                <a:solidFill>
                  <a:schemeClr val="tx1"/>
                </a:solidFill>
                <a:effectLst/>
                <a:latin typeface="+mn-lt"/>
                <a:ea typeface="+mn-ea"/>
                <a:cs typeface="+mn-cs"/>
              </a:rPr>
              <a:t>1</a:t>
            </a:r>
            <a:r>
              <a:rPr lang="en-US" sz="1200" b="0" i="1" kern="1200" baseline="0" dirty="0">
                <a:solidFill>
                  <a:schemeClr val="tx1"/>
                </a:solidFill>
                <a:effectLst/>
                <a:latin typeface="+mn-lt"/>
                <a:ea typeface="+mn-ea"/>
                <a:cs typeface="+mn-cs"/>
              </a:rPr>
              <a:t>g</a:t>
            </a:r>
            <a:r>
              <a:rPr lang="en-US" sz="1200" b="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a:t>
            </a:r>
            <a:r>
              <a:rPr lang="en-US" sz="1200" b="0" kern="1200" baseline="-25000" dirty="0">
                <a:solidFill>
                  <a:schemeClr val="tx1"/>
                </a:solidFill>
                <a:effectLst/>
                <a:latin typeface="+mn-lt"/>
                <a:ea typeface="+mn-ea"/>
                <a:cs typeface="+mn-cs"/>
              </a:rPr>
              <a:t>2</a:t>
            </a:r>
            <a:r>
              <a:rPr lang="en-US" sz="1200" b="0" i="1" kern="1200" dirty="0">
                <a:solidFill>
                  <a:schemeClr val="tx1"/>
                </a:solidFill>
                <a:effectLst/>
                <a:latin typeface="+mn-lt"/>
                <a:ea typeface="+mn-ea"/>
                <a:cs typeface="+mn-cs"/>
              </a:rPr>
              <a:t>g</a:t>
            </a:r>
            <a:r>
              <a:rPr lang="en-US" sz="1200" b="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a:t>
            </a:r>
            <a:r>
              <a:rPr lang="en-US" sz="1200" b="0" kern="1200" baseline="-25000" dirty="0">
                <a:solidFill>
                  <a:schemeClr val="tx1"/>
                </a:solidFill>
                <a:effectLst/>
                <a:latin typeface="+mn-lt"/>
                <a:ea typeface="+mn-ea"/>
                <a:cs typeface="+mn-cs"/>
              </a:rPr>
              <a:t>3</a:t>
            </a:r>
            <a:r>
              <a:rPr lang="en-US" sz="1200" b="0" i="1" kern="1200" dirty="0">
                <a:solidFill>
                  <a:schemeClr val="tx1"/>
                </a:solidFill>
                <a:effectLst/>
                <a:latin typeface="+mn-lt"/>
                <a:ea typeface="+mn-ea"/>
                <a:cs typeface="+mn-cs"/>
              </a:rPr>
              <a:t>g</a:t>
            </a:r>
            <a:r>
              <a:rPr lang="en-US" sz="1200" b="0" kern="1200" dirty="0">
                <a:solidFill>
                  <a:schemeClr val="tx1"/>
                </a:solidFill>
                <a:effectLst/>
                <a:latin typeface="+mn-lt"/>
                <a:ea typeface="+mn-ea"/>
                <a:cs typeface="+mn-cs"/>
              </a:rPr>
              <a:t>, etcetera, having coordinates shown. If the </a:t>
            </a:r>
            <a:r>
              <a:rPr lang="en-US" sz="1200" kern="1200" dirty="0">
                <a:solidFill>
                  <a:schemeClr val="tx1"/>
                </a:solidFill>
                <a:effectLst/>
                <a:latin typeface="+mn-lt"/>
                <a:ea typeface="+mn-ea"/>
                <a:cs typeface="+mn-cs"/>
              </a:rPr>
              <a:t>object is free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rotate around the origin, each particle contributes a torque about the origin that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equal to its weight multiplied by its lever arm.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the torque due to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weight </a:t>
            </a:r>
            <a:r>
              <a:rPr lang="en-US" sz="1200" b="0" i="1" kern="1200" baseline="0" dirty="0" err="1">
                <a:solidFill>
                  <a:schemeClr val="tx1"/>
                </a:solidFill>
                <a:effectLst/>
                <a:latin typeface="+mn-lt"/>
                <a:ea typeface="+mn-ea"/>
                <a:cs typeface="+mn-cs"/>
              </a:rPr>
              <a:t>m</a:t>
            </a:r>
            <a:r>
              <a:rPr lang="en-US" sz="1200" b="0" i="0" kern="1200" baseline="-25000" dirty="0" err="1">
                <a:solidFill>
                  <a:schemeClr val="tx1"/>
                </a:solidFill>
                <a:effectLst/>
                <a:latin typeface="+mn-lt"/>
                <a:ea typeface="+mn-ea"/>
                <a:cs typeface="+mn-cs"/>
              </a:rPr>
              <a:t>1</a:t>
            </a:r>
            <a:r>
              <a:rPr lang="en-US" sz="1200" b="0" i="1" kern="1200" baseline="0" dirty="0" err="1">
                <a:solidFill>
                  <a:schemeClr val="tx1"/>
                </a:solidFill>
                <a:effectLst/>
                <a:latin typeface="+mn-lt"/>
                <a:ea typeface="+mn-ea"/>
                <a:cs typeface="+mn-cs"/>
              </a:rPr>
              <a:t>g</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[click</a:t>
            </a:r>
            <a:r>
              <a:rPr lang="en-US" sz="1200" i="0" kern="1200" baseline="0" dirty="0">
                <a:solidFill>
                  <a:schemeClr val="tx1"/>
                </a:solidFill>
                <a:effectLst/>
                <a:latin typeface="+mn-lt"/>
                <a:ea typeface="+mn-ea"/>
                <a:cs typeface="+mn-cs"/>
              </a:rPr>
              <a:t> to show equation] </a:t>
            </a:r>
            <a:r>
              <a:rPr lang="en-US" sz="1200" kern="1200" dirty="0">
                <a:solidFill>
                  <a:schemeClr val="tx1"/>
                </a:solidFill>
                <a:effectLst/>
                <a:latin typeface="+mn-lt"/>
                <a:ea typeface="+mn-ea"/>
                <a:cs typeface="+mn-cs"/>
              </a:rPr>
              <a:t>is </a:t>
            </a:r>
            <a:r>
              <a:rPr lang="en-US" sz="1200" b="0" i="1" kern="1200" baseline="0" dirty="0">
                <a:solidFill>
                  <a:schemeClr val="tx1"/>
                </a:solidFill>
                <a:effectLst/>
                <a:latin typeface="+mn-lt"/>
                <a:ea typeface="+mn-ea"/>
                <a:cs typeface="+mn-cs"/>
              </a:rPr>
              <a:t>m</a:t>
            </a:r>
            <a:r>
              <a:rPr lang="en-US" sz="1200" b="0" i="0" kern="1200" baseline="-25000" dirty="0">
                <a:solidFill>
                  <a:schemeClr val="tx1"/>
                </a:solidFill>
                <a:effectLst/>
                <a:latin typeface="+mn-lt"/>
                <a:ea typeface="+mn-ea"/>
                <a:cs typeface="+mn-cs"/>
              </a:rPr>
              <a:t>1</a:t>
            </a:r>
            <a:r>
              <a:rPr lang="en-US" sz="1200" b="0" i="1" kern="1200" baseline="0" dirty="0">
                <a:solidFill>
                  <a:schemeClr val="tx1"/>
                </a:solidFill>
                <a:effectLst/>
                <a:latin typeface="+mn-lt"/>
                <a:ea typeface="+mn-ea"/>
                <a:cs typeface="+mn-cs"/>
              </a:rPr>
              <a:t>g</a:t>
            </a:r>
            <a:r>
              <a:rPr lang="en-US" sz="1200" i="1" kern="1200" dirty="0">
                <a:solidFill>
                  <a:schemeClr val="tx1"/>
                </a:solidFill>
                <a:effectLst/>
                <a:latin typeface="+mn-lt"/>
                <a:ea typeface="+mn-ea"/>
                <a:cs typeface="+mn-cs"/>
              </a:rPr>
              <a:t>x</a:t>
            </a:r>
            <a:r>
              <a:rPr lang="en-US" sz="1200" kern="1200" baseline="-25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goal here is to find the point of application of the single force of magnitude</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 [click to show equation] where</a:t>
            </a:r>
            <a:r>
              <a:rPr lang="en-US" sz="1200" i="1" kern="1200" dirty="0">
                <a:solidFill>
                  <a:schemeClr val="tx1"/>
                </a:solidFill>
                <a:effectLst/>
                <a:latin typeface="+mn-lt"/>
                <a:ea typeface="+mn-ea"/>
                <a:cs typeface="+mn-cs"/>
              </a:rPr>
              <a:t> M</a:t>
            </a:r>
            <a:r>
              <a:rPr lang="en-US" sz="1200" kern="1200" dirty="0">
                <a:solidFill>
                  <a:schemeClr val="tx1"/>
                </a:solidFill>
                <a:effectLst/>
                <a:latin typeface="+mn-lt"/>
                <a:ea typeface="+mn-ea"/>
                <a:cs typeface="+mn-cs"/>
              </a:rPr>
              <a:t> is the total weight of the object. This is the point where the effect on the rotation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object is the same as that of all the individual particles. This point is called the object’s</a:t>
            </a:r>
            <a:r>
              <a:rPr lang="en-US" sz="1200" b="1" kern="1200" dirty="0">
                <a:solidFill>
                  <a:schemeClr val="tx1"/>
                </a:solidFill>
                <a:effectLst/>
                <a:latin typeface="+mn-lt"/>
                <a:ea typeface="+mn-ea"/>
                <a:cs typeface="+mn-cs"/>
              </a:rPr>
              <a:t> center of gravity.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22</a:t>
            </a:fld>
            <a:endParaRPr lang="en-US"/>
          </a:p>
        </p:txBody>
      </p:sp>
    </p:spTree>
    <p:extLst>
      <p:ext uri="{BB962C8B-B14F-4D97-AF65-F5344CB8AC3E}">
        <p14:creationId xmlns:p14="http://schemas.microsoft.com/office/powerpoint/2010/main" val="3273077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equate the torque exerted by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at the center of gravity to the sum of the torques acting on the individual particles.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assume that </a:t>
            </a:r>
            <a:r>
              <a:rPr lang="en-US" sz="1200" i="1" kern="1200" dirty="0">
                <a:solidFill>
                  <a:schemeClr val="tx1"/>
                </a:solidFill>
                <a:effectLst/>
                <a:latin typeface="+mn-lt"/>
                <a:ea typeface="+mn-ea"/>
                <a:cs typeface="+mn-cs"/>
              </a:rPr>
              <a:t>g </a:t>
            </a:r>
            <a:r>
              <a:rPr lang="en-US" sz="1200" kern="1200" dirty="0">
                <a:solidFill>
                  <a:schemeClr val="tx1"/>
                </a:solidFill>
                <a:effectLst/>
                <a:latin typeface="+mn-lt"/>
                <a:ea typeface="+mn-ea"/>
                <a:cs typeface="+mn-cs"/>
              </a:rPr>
              <a:t>is the same everywhere in the object, then the </a:t>
            </a:r>
            <a:r>
              <a:rPr lang="en-US" sz="1200" i="1" kern="1200" dirty="0">
                <a:solidFill>
                  <a:schemeClr val="tx1"/>
                </a:solidFill>
                <a:effectLst/>
                <a:latin typeface="+mn-lt"/>
                <a:ea typeface="+mn-ea"/>
                <a:cs typeface="+mn-cs"/>
              </a:rPr>
              <a:t>g </a:t>
            </a:r>
            <a:r>
              <a:rPr lang="en-US" sz="1200" kern="1200" dirty="0">
                <a:solidFill>
                  <a:schemeClr val="tx1"/>
                </a:solidFill>
                <a:effectLst/>
                <a:latin typeface="+mn-lt"/>
                <a:ea typeface="+mn-ea"/>
                <a:cs typeface="+mn-cs"/>
              </a:rPr>
              <a:t>factors cancel. Here, </a:t>
            </a:r>
            <a:r>
              <a:rPr lang="en-US" sz="1200" i="1" kern="1200" dirty="0" err="1">
                <a:solidFill>
                  <a:schemeClr val="tx1"/>
                </a:solidFill>
                <a:effectLst/>
                <a:latin typeface="+mn-lt"/>
                <a:ea typeface="+mn-ea"/>
                <a:cs typeface="+mn-cs"/>
              </a:rPr>
              <a:t>x</a:t>
            </a:r>
            <a:r>
              <a:rPr lang="en-US" sz="1200" kern="1200" baseline="-25000" dirty="0" err="1">
                <a:solidFill>
                  <a:schemeClr val="tx1"/>
                </a:solidFill>
                <a:effectLst/>
                <a:latin typeface="+mn-lt"/>
                <a:ea typeface="+mn-ea"/>
                <a:cs typeface="+mn-cs"/>
              </a:rPr>
              <a:t>cg</a:t>
            </a:r>
            <a:r>
              <a:rPr lang="en-US" sz="1200" kern="1200" dirty="0">
                <a:solidFill>
                  <a:schemeClr val="tx1"/>
                </a:solidFill>
                <a:effectLst/>
                <a:latin typeface="+mn-lt"/>
                <a:ea typeface="+mn-ea"/>
                <a:cs typeface="+mn-cs"/>
              </a:rPr>
              <a:t> is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-coordinate of the center of gravity. The same can be done for the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coordinate and</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-coordinate of the center of gravity. [click to show equations]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three equations are identical to the equations for a similar concept called</a:t>
            </a:r>
            <a:r>
              <a:rPr lang="en-US" sz="1200" b="1" kern="1200" dirty="0">
                <a:solidFill>
                  <a:schemeClr val="tx1"/>
                </a:solidFill>
                <a:effectLst/>
                <a:latin typeface="+mn-lt"/>
                <a:ea typeface="+mn-ea"/>
                <a:cs typeface="+mn-cs"/>
              </a:rPr>
              <a:t> center of mass. </a:t>
            </a:r>
            <a:r>
              <a:rPr lang="en-US" sz="1200" kern="1200" dirty="0">
                <a:solidFill>
                  <a:schemeClr val="tx1"/>
                </a:solidFill>
                <a:effectLst/>
                <a:latin typeface="+mn-lt"/>
                <a:ea typeface="+mn-ea"/>
                <a:cs typeface="+mn-cs"/>
              </a:rPr>
              <a:t>The center of mass and center of gravity of an object are exactly the same when </a:t>
            </a:r>
            <a:r>
              <a:rPr lang="en-US" sz="1200" i="1" kern="1200" dirty="0">
                <a:solidFill>
                  <a:schemeClr val="tx1"/>
                </a:solidFill>
                <a:effectLst/>
                <a:latin typeface="+mn-lt"/>
                <a:ea typeface="+mn-ea"/>
                <a:cs typeface="+mn-cs"/>
              </a:rPr>
              <a:t>g </a:t>
            </a:r>
            <a:r>
              <a:rPr lang="en-US" sz="1200" kern="1200" dirty="0">
                <a:solidFill>
                  <a:schemeClr val="tx1"/>
                </a:solidFill>
                <a:effectLst/>
                <a:latin typeface="+mn-lt"/>
                <a:ea typeface="+mn-ea"/>
                <a:cs typeface="+mn-cs"/>
              </a:rPr>
              <a:t>doesn’t vary significantly over the object, as will be the case with all the problems we will encounter in this course, so we will use the concepts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center of gravity and center of mass interchangeably.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23</a:t>
            </a:fld>
            <a:endParaRPr lang="en-US"/>
          </a:p>
        </p:txBody>
      </p:sp>
    </p:spTree>
    <p:extLst>
      <p:ext uri="{BB962C8B-B14F-4D97-AF65-F5344CB8AC3E}">
        <p14:creationId xmlns:p14="http://schemas.microsoft.com/office/powerpoint/2010/main" val="3164078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Sometimes it is possible to guess the location of the center of mass. </a:t>
            </a:r>
            <a:r>
              <a:rPr lang="en-US" sz="1200" b="1" kern="1200" dirty="0">
                <a:solidFill>
                  <a:schemeClr val="tx1"/>
                </a:solidFill>
                <a:effectLst/>
                <a:latin typeface="+mn-lt"/>
                <a:ea typeface="+mn-ea"/>
                <a:cs typeface="+mn-cs"/>
              </a:rPr>
              <a:t>The center of mass of a homogeneous, symmetric body must lie on the axis of symmetry. </a:t>
            </a:r>
            <a:r>
              <a:rPr lang="en-US" sz="1200" kern="1200" dirty="0">
                <a:solidFill>
                  <a:schemeClr val="tx1"/>
                </a:solidFill>
                <a:effectLst/>
                <a:latin typeface="+mn-lt"/>
                <a:ea typeface="+mn-ea"/>
                <a:cs typeface="+mn-cs"/>
              </a:rPr>
              <a:t>For example,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center of mass of a homogeneous rod lies midway between the ends of the rod,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center of mass of a homogeneous sphere or a homogeneous cube lies at the geometric</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center of the object.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center of mass of an irregularly shaped object, such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a wrench, can be determined experimentally by suspending the wrench from two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different arbitrary points, as shown in the figure. The wrench is first hung from point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a vertical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line </a:t>
            </a:r>
            <a:r>
              <a:rPr lang="en-US" sz="1200" i="1" kern="1200" dirty="0">
                <a:solidFill>
                  <a:schemeClr val="tx1"/>
                </a:solidFill>
                <a:effectLst/>
                <a:latin typeface="+mn-lt"/>
                <a:ea typeface="+mn-ea"/>
                <a:cs typeface="+mn-cs"/>
              </a:rPr>
              <a:t>AB</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can be established with a plumb bob, is drawn when the wrench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equilibrium. The wrench is then hung from point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and a second vertical line </a:t>
            </a:r>
            <a:r>
              <a:rPr lang="en-US" sz="1200" i="1" kern="1200" dirty="0">
                <a:solidFill>
                  <a:schemeClr val="tx1"/>
                </a:solidFill>
                <a:effectLst/>
                <a:latin typeface="+mn-lt"/>
                <a:ea typeface="+mn-ea"/>
                <a:cs typeface="+mn-cs"/>
              </a:rPr>
              <a:t>CD </a:t>
            </a:r>
            <a:r>
              <a:rPr lang="en-US" sz="1200" kern="1200" dirty="0">
                <a:solidFill>
                  <a:schemeClr val="tx1"/>
                </a:solidFill>
                <a:effectLst/>
                <a:latin typeface="+mn-lt"/>
                <a:ea typeface="+mn-ea"/>
                <a:cs typeface="+mn-cs"/>
              </a:rPr>
              <a:t>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drawn. The center of mass coincides with the intersection of these two lines. In fact, if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wrench is hung freely from any point, the center of mass always lies straight below</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point of support, so the vertical line through that point must pass through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center of mass.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rigid object in a uniform</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gravitational field can be balanced by a single force equal in magnitude to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weight of the object, as long as the force is directed upward through the object’s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center of mass.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24</a:t>
            </a:fld>
            <a:endParaRPr lang="en-US"/>
          </a:p>
        </p:txBody>
      </p:sp>
    </p:spTree>
    <p:extLst>
      <p:ext uri="{BB962C8B-B14F-4D97-AF65-F5344CB8AC3E}">
        <p14:creationId xmlns:p14="http://schemas.microsoft.com/office/powerpoint/2010/main" val="604676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apply Newton’s second law to a system. The total mass </a:t>
            </a:r>
            <a:r>
              <a:rPr lang="en-US" sz="1200" i="1" kern="1200" dirty="0" err="1">
                <a:solidFill>
                  <a:schemeClr val="tx1"/>
                </a:solidFill>
                <a:effectLst/>
                <a:latin typeface="+mn-lt"/>
                <a:ea typeface="+mn-ea"/>
                <a:cs typeface="+mn-cs"/>
              </a:rPr>
              <a:t>M</a:t>
            </a:r>
            <a:r>
              <a:rPr lang="en-US" sz="1200" kern="1200" baseline="-25000" dirty="0" err="1">
                <a:solidFill>
                  <a:schemeClr val="tx1"/>
                </a:solidFill>
                <a:effectLst/>
                <a:latin typeface="+mn-lt"/>
                <a:ea typeface="+mn-ea"/>
                <a:cs typeface="+mn-cs"/>
              </a:rPr>
              <a:t>tot</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times the acceleration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the center of mass equals the sum of the forces, where </a:t>
            </a:r>
            <a:r>
              <a:rPr lang="en-US" sz="1200" kern="1200" dirty="0">
                <a:solidFill>
                  <a:schemeClr val="tx1"/>
                </a:solidFill>
                <a:effectLst/>
                <a:latin typeface="+mn-lt"/>
                <a:ea typeface="+mn-ea"/>
                <a:cs typeface="+mn-cs"/>
                <a:sym typeface="Symbol" panose="05050102010706020507" pitchFamily="18" charset="2"/>
              </a:rPr>
              <a:t></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ext</a:t>
            </a:r>
            <a:r>
              <a:rPr lang="en-US" sz="1200" kern="1200" dirty="0">
                <a:solidFill>
                  <a:schemeClr val="tx1"/>
                </a:solidFill>
                <a:effectLst/>
                <a:latin typeface="+mn-lt"/>
                <a:ea typeface="+mn-ea"/>
                <a:cs typeface="+mn-cs"/>
              </a:rPr>
              <a:t> 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external forces acting on the system, and </a:t>
            </a:r>
            <a:r>
              <a:rPr lang="en-US" sz="1200" kern="1200" dirty="0">
                <a:solidFill>
                  <a:schemeClr val="tx1"/>
                </a:solidFill>
                <a:effectLst/>
                <a:latin typeface="+mn-lt"/>
                <a:ea typeface="+mn-ea"/>
                <a:cs typeface="+mn-cs"/>
                <a:sym typeface="Symbol" panose="05050102010706020507" pitchFamily="18" charset="2"/>
              </a:rPr>
              <a:t></a:t>
            </a:r>
            <a:r>
              <a:rPr lang="en-US" sz="1200" b="1" kern="1200" dirty="0" err="1">
                <a:solidFill>
                  <a:schemeClr val="tx1"/>
                </a:solidFill>
                <a:effectLst/>
                <a:latin typeface="+mn-lt"/>
                <a:ea typeface="+mn-ea"/>
                <a:cs typeface="+mn-cs"/>
              </a:rPr>
              <a:t>F</a:t>
            </a:r>
            <a:r>
              <a:rPr lang="en-US" sz="1200" kern="1200" baseline="-25000" dirty="0" err="1">
                <a:solidFill>
                  <a:schemeClr val="tx1"/>
                </a:solidFill>
                <a:effectLst/>
                <a:latin typeface="+mn-lt"/>
                <a:ea typeface="+mn-ea"/>
                <a:cs typeface="+mn-cs"/>
              </a:rPr>
              <a:t>int</a:t>
            </a:r>
            <a:r>
              <a:rPr lang="en-US" sz="1200" kern="1200" dirty="0">
                <a:solidFill>
                  <a:schemeClr val="tx1"/>
                </a:solidFill>
                <a:effectLst/>
                <a:latin typeface="+mn-lt"/>
                <a:ea typeface="+mn-ea"/>
                <a:cs typeface="+mn-cs"/>
              </a:rPr>
              <a:t> includes all the internal forces acting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the system. All internal forces come as action–reaction pairs,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because the vectors in those pairs have equal magnitudes and opposite directions, they cancel out. So the second law for the center of mass may be written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without internal forces. [click to show equation]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both one and two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dimensions, our equations are exactly the same as for single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particles. [click to show equations] The two-dimensional</a:t>
            </a:r>
            <a:r>
              <a:rPr lang="en-US" sz="1200" kern="1200" baseline="0" dirty="0">
                <a:solidFill>
                  <a:schemeClr val="tx1"/>
                </a:solidFill>
                <a:effectLst/>
                <a:latin typeface="+mn-lt"/>
                <a:ea typeface="+mn-ea"/>
                <a:cs typeface="+mn-cs"/>
              </a:rPr>
              <a:t> equations can be written similarly.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25</a:t>
            </a:fld>
            <a:endParaRPr lang="en-US"/>
          </a:p>
        </p:txBody>
      </p:sp>
    </p:spTree>
    <p:extLst>
      <p:ext uri="{BB962C8B-B14F-4D97-AF65-F5344CB8AC3E}">
        <p14:creationId xmlns:p14="http://schemas.microsoft.com/office/powerpoint/2010/main" val="174856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object in mechanical equilibrium must satisfy two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conditions:</a:t>
            </a:r>
            <a:r>
              <a:rPr lang="en-US" sz="1200" b="1" kern="1200" dirty="0">
                <a:solidFill>
                  <a:schemeClr val="tx1"/>
                </a:solidFill>
                <a:effectLst/>
                <a:latin typeface="+mn-lt"/>
                <a:ea typeface="+mn-ea"/>
                <a:cs typeface="+mn-cs"/>
              </a:rPr>
              <a: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1. The net external force must be zero.</a:t>
            </a:r>
          </a:p>
          <a:p>
            <a:r>
              <a:rPr lang="en-US" sz="1200" b="0" kern="1200" dirty="0">
                <a:solidFill>
                  <a:schemeClr val="tx1"/>
                </a:solidFill>
                <a:effectLst/>
                <a:latin typeface="+mn-lt"/>
                <a:ea typeface="+mn-ea"/>
                <a:cs typeface="+mn-cs"/>
              </a:rPr>
              <a:t>2. The net external torque must be zero.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condition is a statement of translational equilibrium: The sum of all forces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acting on the object must be zero, so the object has no translational acceleration,</a:t>
            </a:r>
            <a:r>
              <a:rPr lang="en-US" sz="1200" b="1" kern="1200" dirty="0">
                <a:solidFill>
                  <a:schemeClr val="tx1"/>
                </a:solidFill>
                <a:effectLst/>
                <a:latin typeface="+mn-lt"/>
                <a:ea typeface="+mn-ea"/>
                <a:cs typeface="+mn-cs"/>
              </a:rPr>
              <a:t> a =</a:t>
            </a:r>
            <a:r>
              <a:rPr lang="en-US" sz="1200" kern="1200" dirty="0">
                <a:solidFill>
                  <a:schemeClr val="tx1"/>
                </a:solidFill>
                <a:effectLst/>
                <a:latin typeface="+mn-lt"/>
                <a:ea typeface="+mn-ea"/>
                <a:cs typeface="+mn-cs"/>
              </a:rPr>
              <a:t> 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condition is a statement of rotational equilibrium: The sum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torques on the object must be zero, so the object has no angular acceleration,</a:t>
            </a:r>
            <a:r>
              <a:rPr lang="en-US"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an object to be in equilibrium, it must move through space at a constant speed and rotate at a constant angular speed.</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26</a:t>
            </a:fld>
            <a:endParaRPr lang="en-US"/>
          </a:p>
        </p:txBody>
      </p:sp>
    </p:spTree>
    <p:extLst>
      <p:ext uri="{BB962C8B-B14F-4D97-AF65-F5344CB8AC3E}">
        <p14:creationId xmlns:p14="http://schemas.microsoft.com/office/powerpoint/2010/main" val="3610633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we can choose any location for calculating torques, it’s usually best to select an axis that will make at least one torque equal to zero, just to simplify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net torque equation. Here is a general procedure for solving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problems that involve objects in equilibrium. </a:t>
            </a:r>
          </a:p>
          <a:p>
            <a:endParaRPr lang="en-US" sz="1200"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Diagram the system. </a:t>
            </a:r>
            <a:r>
              <a:rPr lang="en-US" sz="1200" kern="1200" dirty="0">
                <a:solidFill>
                  <a:schemeClr val="tx1"/>
                </a:solidFill>
                <a:effectLst/>
                <a:latin typeface="+mn-lt"/>
                <a:ea typeface="+mn-ea"/>
                <a:cs typeface="+mn-cs"/>
              </a:rPr>
              <a:t>Include coordinates and choose a convenient rotation axis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computing the net torque on the object.</a:t>
            </a:r>
            <a:r>
              <a:rPr lang="en-US" sz="1200" b="1" kern="1200" dirty="0">
                <a:solidFill>
                  <a:schemeClr val="tx1"/>
                </a:solidFill>
                <a:effectLst/>
                <a:latin typeface="+mn-lt"/>
                <a:ea typeface="+mn-ea"/>
                <a:cs typeface="+mn-cs"/>
              </a:rPr>
              <a:t> </a:t>
            </a:r>
          </a:p>
          <a:p>
            <a:pPr marL="228600" indent="-228600">
              <a:buAutoNum type="arabicPeriod"/>
            </a:pPr>
            <a:endParaRPr lang="en-US" sz="1200" b="1"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Draw a force diagram </a:t>
            </a:r>
            <a:r>
              <a:rPr lang="en-US" sz="1200" kern="1200" dirty="0">
                <a:solidFill>
                  <a:schemeClr val="tx1"/>
                </a:solidFill>
                <a:effectLst/>
                <a:latin typeface="+mn-lt"/>
                <a:ea typeface="+mn-ea"/>
                <a:cs typeface="+mn-cs"/>
              </a:rPr>
              <a:t>of the object of interest, showing all external forces acting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it. For systems with more than one object, draw a </a:t>
            </a:r>
            <a:r>
              <a:rPr lang="en-US" sz="1200" i="1" kern="1200" dirty="0">
                <a:solidFill>
                  <a:schemeClr val="tx1"/>
                </a:solidFill>
                <a:effectLst/>
                <a:latin typeface="+mn-lt"/>
                <a:ea typeface="+mn-ea"/>
                <a:cs typeface="+mn-cs"/>
              </a:rPr>
              <a:t>separate </a:t>
            </a:r>
            <a:r>
              <a:rPr lang="en-US" sz="1200" kern="1200" dirty="0">
                <a:solidFill>
                  <a:schemeClr val="tx1"/>
                </a:solidFill>
                <a:effectLst/>
                <a:latin typeface="+mn-lt"/>
                <a:ea typeface="+mn-ea"/>
                <a:cs typeface="+mn-cs"/>
              </a:rPr>
              <a:t>diagram for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object. Most problems will have a single object of interest.</a:t>
            </a:r>
            <a:r>
              <a:rPr lang="en-US" sz="1200" b="1" kern="1200" dirty="0">
                <a:solidFill>
                  <a:schemeClr val="tx1"/>
                </a:solidFill>
                <a:effectLst/>
                <a:latin typeface="+mn-lt"/>
                <a:ea typeface="+mn-ea"/>
                <a:cs typeface="+mn-cs"/>
              </a:rPr>
              <a:t> </a:t>
            </a:r>
          </a:p>
          <a:p>
            <a:pPr marL="228600" indent="-228600">
              <a:buAutoNum type="arabicPeriod"/>
            </a:pPr>
            <a:endParaRPr lang="en-US" sz="1200" b="1"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Apply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second condition of equilibrium. </a:t>
            </a:r>
            <a:r>
              <a:rPr lang="en-US" sz="1200" kern="1200" dirty="0">
                <a:solidFill>
                  <a:schemeClr val="tx1"/>
                </a:solidFill>
                <a:effectLst/>
                <a:latin typeface="+mn-lt"/>
                <a:ea typeface="+mn-ea"/>
                <a:cs typeface="+mn-cs"/>
              </a:rPr>
              <a:t>This condition yields a single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equation for each object of interest. If the axis of rotation has been carefully chosen,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equation often has only one unknown and can be solved immediately.</a:t>
            </a:r>
            <a:r>
              <a:rPr lang="en-US" sz="1200" b="1" kern="1200" dirty="0">
                <a:solidFill>
                  <a:schemeClr val="tx1"/>
                </a:solidFill>
                <a:effectLst/>
                <a:latin typeface="+mn-lt"/>
                <a:ea typeface="+mn-ea"/>
                <a:cs typeface="+mn-cs"/>
              </a:rPr>
              <a:t> </a:t>
            </a:r>
          </a:p>
          <a:p>
            <a:pPr marL="228600" indent="-228600">
              <a:buAutoNum type="arabicPeriod"/>
            </a:pPr>
            <a:endParaRPr lang="en-US" sz="1200" b="1"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Apply the first condition of equilibrium. </a:t>
            </a:r>
            <a:r>
              <a:rPr lang="en-US" sz="1200" kern="1200" dirty="0">
                <a:solidFill>
                  <a:schemeClr val="tx1"/>
                </a:solidFill>
                <a:effectLst/>
                <a:latin typeface="+mn-lt"/>
                <a:ea typeface="+mn-ea"/>
                <a:cs typeface="+mn-cs"/>
              </a:rPr>
              <a:t>This yields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 more equations per object of interest.</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Solve the system of equations. </a:t>
            </a:r>
            <a:r>
              <a:rPr lang="en-US" sz="1200" kern="1200" dirty="0">
                <a:solidFill>
                  <a:schemeClr val="tx1"/>
                </a:solidFill>
                <a:effectLst/>
                <a:latin typeface="+mn-lt"/>
                <a:ea typeface="+mn-ea"/>
                <a:cs typeface="+mn-cs"/>
              </a:rPr>
              <a:t>For each object, the two conditions of equilibrium</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yield three equations, usually with three unknowns. Solve by substitution. </a:t>
            </a:r>
          </a:p>
        </p:txBody>
      </p:sp>
      <p:sp>
        <p:nvSpPr>
          <p:cNvPr id="4" name="Slide Number Placeholder 3"/>
          <p:cNvSpPr>
            <a:spLocks noGrp="1"/>
          </p:cNvSpPr>
          <p:nvPr>
            <p:ph type="sldNum" sz="quarter" idx="10"/>
          </p:nvPr>
        </p:nvSpPr>
        <p:spPr/>
        <p:txBody>
          <a:bodyPr/>
          <a:lstStyle/>
          <a:p>
            <a:fld id="{6E7E7F27-47DB-D94D-995F-E3088F8069A6}" type="slidenum">
              <a:rPr lang="en-US" smtClean="0"/>
              <a:t>27</a:t>
            </a:fld>
            <a:endParaRPr lang="en-US"/>
          </a:p>
        </p:txBody>
      </p:sp>
    </p:spTree>
    <p:extLst>
      <p:ext uri="{BB962C8B-B14F-4D97-AF65-F5344CB8AC3E}">
        <p14:creationId xmlns:p14="http://schemas.microsoft.com/office/powerpoint/2010/main" val="1826452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 rigid object is subject to a net torque, it undergoes an angular acceleration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is directly proportional to the net torque. This is analogous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Newton’s second law.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derive this result.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figure shows a system consisting of an object of mass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connected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very light rod of length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The rod is pivoted at the point </a:t>
            </a:r>
            <a:r>
              <a:rPr lang="en-US" sz="1200" i="1" kern="12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 and its movement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confined to rotation on a frictionless </a:t>
            </a:r>
            <a:r>
              <a:rPr lang="en-US" sz="1200" i="1" kern="1200" dirty="0">
                <a:solidFill>
                  <a:schemeClr val="tx1"/>
                </a:solidFill>
                <a:effectLst/>
                <a:latin typeface="+mn-lt"/>
                <a:ea typeface="+mn-ea"/>
                <a:cs typeface="+mn-cs"/>
              </a:rPr>
              <a:t>horizontal </a:t>
            </a:r>
            <a:r>
              <a:rPr lang="en-US" sz="1200" kern="1200" dirty="0">
                <a:solidFill>
                  <a:schemeClr val="tx1"/>
                </a:solidFill>
                <a:effectLst/>
                <a:latin typeface="+mn-lt"/>
                <a:ea typeface="+mn-ea"/>
                <a:cs typeface="+mn-cs"/>
              </a:rPr>
              <a:t>table. Assume that a force </a:t>
            </a:r>
            <a:r>
              <a:rPr lang="en-US" sz="1200" i="1" kern="1200" dirty="0">
                <a:solidFill>
                  <a:schemeClr val="tx1"/>
                </a:solidFill>
                <a:effectLst/>
                <a:latin typeface="+mn-lt"/>
                <a:ea typeface="+mn-ea"/>
                <a:cs typeface="+mn-cs"/>
              </a:rPr>
              <a:t>F</a:t>
            </a:r>
            <a:r>
              <a:rPr lang="en-US" sz="1200" i="1" kern="1200" baseline="-250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acts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perpendicular to the rod and so is tangent to the circular path of the object.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Because there is no force to oppose this tangential force, the object undergoes a</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tangential acceleration </a:t>
            </a:r>
            <a:r>
              <a:rPr lang="en-US" sz="1200" i="1" kern="1200" dirty="0">
                <a:solidFill>
                  <a:schemeClr val="tx1"/>
                </a:solidFill>
                <a:effectLst/>
                <a:latin typeface="+mn-lt"/>
                <a:ea typeface="+mn-ea"/>
                <a:cs typeface="+mn-cs"/>
              </a:rPr>
              <a:t>a</a:t>
            </a:r>
            <a:r>
              <a:rPr lang="en-US" sz="1200" i="1" kern="1200" baseline="-25000" dirty="0">
                <a:solidFill>
                  <a:schemeClr val="tx1"/>
                </a:solidFill>
                <a:effectLst/>
                <a:latin typeface="+mn-lt"/>
                <a:ea typeface="+mn-ea"/>
                <a:cs typeface="+mn-cs"/>
              </a:rPr>
              <a:t>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accordance with Newton’s second law. [click to show equation]</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Multiply both sides of this equation by</a:t>
            </a:r>
            <a:r>
              <a:rPr lang="en-US" sz="1200" i="1" kern="1200" dirty="0">
                <a:solidFill>
                  <a:schemeClr val="tx1"/>
                </a:solidFill>
                <a:effectLst/>
                <a:latin typeface="+mn-lt"/>
                <a:ea typeface="+mn-ea"/>
                <a:cs typeface="+mn-cs"/>
              </a:rPr>
              <a:t> r</a:t>
            </a:r>
            <a:r>
              <a:rPr lang="en-US" sz="1200" kern="1200" dirty="0">
                <a:solidFill>
                  <a:schemeClr val="tx1"/>
                </a:solidFill>
                <a:effectLst/>
                <a:latin typeface="+mn-lt"/>
                <a:ea typeface="+mn-ea"/>
                <a:cs typeface="+mn-cs"/>
              </a:rPr>
              <a:t>. [click to show equation] Substitute the equation relating tangential and angular acceleration into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our expression. [click to show equation] The left side of this equation is the torque acting on the object about its axis of rotation, so we can rewrite it. This result [click to show equation] shows that the torque on the object is proportional to the angular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acceleration of the object, where the constant of proportionality </a:t>
            </a:r>
            <a:r>
              <a:rPr lang="en-US" sz="1200" i="1" kern="1200" dirty="0">
                <a:solidFill>
                  <a:schemeClr val="tx1"/>
                </a:solidFill>
                <a:effectLst/>
                <a:latin typeface="+mn-lt"/>
                <a:ea typeface="+mn-ea"/>
                <a:cs typeface="+mn-cs"/>
              </a:rPr>
              <a:t>mr</a:t>
            </a:r>
            <a:r>
              <a:rPr lang="en-US" sz="1200" i="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is called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moment of inertia </a:t>
            </a:r>
            <a:r>
              <a:rPr lang="en-US" sz="1200" kern="1200" dirty="0">
                <a:solidFill>
                  <a:schemeClr val="tx1"/>
                </a:solidFill>
                <a:effectLst/>
                <a:latin typeface="+mn-lt"/>
                <a:ea typeface="+mn-ea"/>
                <a:cs typeface="+mn-cs"/>
              </a:rPr>
              <a:t>of the object of mass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Notice that because the rod is very light, its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moment of inertia can be neglected.</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just discussed, torque </a:t>
            </a:r>
            <a:r>
              <a:rPr lang="en-US" sz="1200" b="1"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a vector perpendicular to a radial vector</a:t>
            </a:r>
            <a:r>
              <a:rPr lang="en-US" sz="1200" b="1" kern="1200" dirty="0">
                <a:solidFill>
                  <a:schemeClr val="tx1"/>
                </a:solidFill>
                <a:effectLst/>
                <a:latin typeface="+mn-lt"/>
                <a:ea typeface="+mn-ea"/>
                <a:cs typeface="+mn-cs"/>
              </a:rPr>
              <a:t> r </a:t>
            </a:r>
            <a:r>
              <a:rPr lang="en-US" sz="1200" kern="1200" dirty="0">
                <a:solidFill>
                  <a:schemeClr val="tx1"/>
                </a:solidFill>
                <a:effectLst/>
                <a:latin typeface="+mn-lt"/>
                <a:ea typeface="+mn-ea"/>
                <a:cs typeface="+mn-cs"/>
              </a:rPr>
              <a:t>and a force vector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The angular acceleration points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the same direction as the torque, as you can see in the figure. A force exerted clockwise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yields a negative torque, and a force exerted counterclockwise results in a positive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torque. In a similar way, the angular velocity vector points in either the same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direction as</a:t>
            </a:r>
            <a:r>
              <a:rPr lang="en-US"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or in the opposite direction.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28</a:t>
            </a:fld>
            <a:endParaRPr lang="en-US"/>
          </a:p>
        </p:txBody>
      </p:sp>
    </p:spTree>
    <p:extLst>
      <p:ext uri="{BB962C8B-B14F-4D97-AF65-F5344CB8AC3E}">
        <p14:creationId xmlns:p14="http://schemas.microsoft.com/office/powerpoint/2010/main" val="130825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up with</a:t>
            </a:r>
            <a:r>
              <a:rPr lang="en-US" sz="1200" kern="1200" baseline="0" dirty="0">
                <a:solidFill>
                  <a:schemeClr val="tx1"/>
                </a:solidFill>
                <a:effectLst/>
                <a:latin typeface="+mn-lt"/>
                <a:ea typeface="+mn-ea"/>
                <a:cs typeface="+mn-cs"/>
              </a:rPr>
              <a:t> your answer, and compare with a classmate, then let’s see what you’ve come up with in a few minutes. </a:t>
            </a:r>
            <a:endParaRPr lang="en-US" sz="1200" kern="1200" dirty="0">
              <a:solidFill>
                <a:schemeClr val="tx1"/>
              </a:solidFill>
              <a:effectLst/>
              <a:latin typeface="+mn-lt"/>
              <a:ea typeface="+mn-ea"/>
              <a:cs typeface="+mn-cs"/>
            </a:endParaRP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b="0" dirty="0"/>
              <a:t>h</a:t>
            </a:r>
            <a:r>
              <a:rPr lang="en-US" altLang="en-US" sz="1200" dirty="0"/>
              <a:t>as a wider handle.</a:t>
            </a:r>
          </a:p>
          <a:p>
            <a:endParaRPr lang="en-US" b="1" dirty="0"/>
          </a:p>
          <a:p>
            <a:r>
              <a:rPr lang="en-US" b="1" dirty="0"/>
              <a:t>Reasoning: </a:t>
            </a:r>
            <a:r>
              <a:rPr lang="en-US" sz="1200" b="0" i="0" u="none" strike="noStrike" kern="1200" baseline="0" dirty="0">
                <a:solidFill>
                  <a:schemeClr val="tx1"/>
                </a:solidFill>
                <a:latin typeface="+mn-lt"/>
                <a:ea typeface="+mn-ea"/>
                <a:cs typeface="+mn-cs"/>
              </a:rPr>
              <a:t>A larger torque is needed to turn the screw. Increasing the radius of the screwdriver handle provides a</a:t>
            </a:r>
          </a:p>
          <a:p>
            <a:r>
              <a:rPr lang="en-US" sz="1200" b="0" i="0" u="none" strike="noStrike" kern="1200" baseline="0" dirty="0">
                <a:solidFill>
                  <a:schemeClr val="tx1"/>
                </a:solidFill>
                <a:latin typeface="+mn-lt"/>
                <a:ea typeface="+mn-ea"/>
                <a:cs typeface="+mn-cs"/>
              </a:rPr>
              <a:t>greater lever arm and hence an increased torque.</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29</a:t>
            </a:fld>
            <a:endParaRPr lang="en-US"/>
          </a:p>
        </p:txBody>
      </p:sp>
    </p:spTree>
    <p:extLst>
      <p:ext uri="{BB962C8B-B14F-4D97-AF65-F5344CB8AC3E}">
        <p14:creationId xmlns:p14="http://schemas.microsoft.com/office/powerpoint/2010/main" val="3580337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consider a solid disk rotating about its axis as shown in the top figure. The disk consists of many particles at various distances from the axis of rotation, as you can see in the bottom figure.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torque on each one of these particles is given by our torque equation. The </a:t>
            </a:r>
            <a:r>
              <a:rPr lang="en-US" sz="1200" i="1" kern="1200" dirty="0">
                <a:solidFill>
                  <a:schemeClr val="tx1"/>
                </a:solidFill>
                <a:effectLst/>
                <a:latin typeface="+mn-lt"/>
                <a:ea typeface="+mn-ea"/>
                <a:cs typeface="+mn-cs"/>
              </a:rPr>
              <a:t>net </a:t>
            </a:r>
            <a:r>
              <a:rPr lang="en-US" sz="1200" kern="1200" dirty="0">
                <a:solidFill>
                  <a:schemeClr val="tx1"/>
                </a:solidFill>
                <a:effectLst/>
                <a:latin typeface="+mn-lt"/>
                <a:ea typeface="+mn-ea"/>
                <a:cs typeface="+mn-cs"/>
              </a:rPr>
              <a:t>torque 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disk is given by the sum of the individual torques on all the particles. [click to show equation] Because the disk is rigid, all of its particles have the </a:t>
            </a:r>
            <a:r>
              <a:rPr lang="en-US" sz="1200" i="1" kern="1200" dirty="0">
                <a:solidFill>
                  <a:schemeClr val="tx1"/>
                </a:solidFill>
                <a:effectLst/>
                <a:latin typeface="+mn-lt"/>
                <a:ea typeface="+mn-ea"/>
                <a:cs typeface="+mn-cs"/>
              </a:rPr>
              <a:t>same </a:t>
            </a:r>
            <a:r>
              <a:rPr lang="en-US" sz="1200" kern="1200" dirty="0">
                <a:solidFill>
                  <a:schemeClr val="tx1"/>
                </a:solidFill>
                <a:effectLst/>
                <a:latin typeface="+mn-lt"/>
                <a:ea typeface="+mn-ea"/>
                <a:cs typeface="+mn-cs"/>
              </a:rPr>
              <a:t>angular acceleration, so </a:t>
            </a:r>
            <a:r>
              <a:rPr lang="en-US" sz="1200" kern="1200" dirty="0">
                <a:solidFill>
                  <a:schemeClr val="tx1"/>
                </a:solidFill>
                <a:effectLst/>
                <a:latin typeface="+mn-lt"/>
                <a:ea typeface="+mn-ea"/>
                <a:cs typeface="+mn-cs"/>
                <a:sym typeface="Symbol" panose="05050102010706020507" pitchFamily="18" charset="2"/>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not involved in the sum.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a:t>
            </a:r>
            <a:r>
              <a:rPr lang="en-US" sz="1200" kern="1200" baseline="0" dirty="0">
                <a:solidFill>
                  <a:schemeClr val="tx1"/>
                </a:solidFill>
                <a:effectLst/>
                <a:latin typeface="+mn-lt"/>
                <a:ea typeface="+mn-ea"/>
                <a:cs typeface="+mn-cs"/>
              </a:rPr>
              <a:t> the bottom figure, we can write the equation shown here. </a:t>
            </a:r>
            <a:r>
              <a:rPr lang="en-US" sz="1200" kern="1200" dirty="0">
                <a:solidFill>
                  <a:schemeClr val="tx1"/>
                </a:solidFill>
                <a:effectLst/>
                <a:latin typeface="+mn-lt"/>
                <a:ea typeface="+mn-ea"/>
                <a:cs typeface="+mn-cs"/>
              </a:rPr>
              <a:t>[click to show equation] This quantity [click to show equation] is the moment of inertia, </a:t>
            </a:r>
            <a:r>
              <a:rPr lang="en-US" sz="1200" i="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 of the whole body. Using this, we see that the net torque on a rigid body rotating about a fixed axis is given by [click to show equation] this equation,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says that </a:t>
            </a:r>
            <a:r>
              <a:rPr lang="en-US" sz="1200" b="1" kern="1200" dirty="0">
                <a:solidFill>
                  <a:schemeClr val="tx1"/>
                </a:solidFill>
                <a:effectLst/>
                <a:latin typeface="+mn-lt"/>
                <a:ea typeface="+mn-ea"/>
                <a:cs typeface="+mn-cs"/>
              </a:rPr>
              <a:t>the angular acceleration of an extended rigid object is proportional to the net torque acting on it. </a:t>
            </a:r>
            <a:r>
              <a:rPr lang="en-US" sz="1200" kern="1200" dirty="0">
                <a:solidFill>
                  <a:schemeClr val="tx1"/>
                </a:solidFill>
                <a:effectLst/>
                <a:latin typeface="+mn-lt"/>
                <a:ea typeface="+mn-ea"/>
                <a:cs typeface="+mn-cs"/>
              </a:rPr>
              <a:t>This equation is the rotational analog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Newton’s second law of motion, with torque replacing force, moment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inertia replacing mass, and angular acceleration replacing linear acceleration.</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moment of inertia of an object is related to its mass, but there is 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important difference between them. The mass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depends only on the quantity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matter in an object, whereas the moment of inertia, </a:t>
            </a:r>
            <a:r>
              <a:rPr lang="en-US" sz="1200" i="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 depends on both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quantity of matter and its distribution in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rigid object.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30</a:t>
            </a:fld>
            <a:endParaRPr lang="en-US"/>
          </a:p>
        </p:txBody>
      </p:sp>
    </p:spTree>
    <p:extLst>
      <p:ext uri="{BB962C8B-B14F-4D97-AF65-F5344CB8AC3E}">
        <p14:creationId xmlns:p14="http://schemas.microsoft.com/office/powerpoint/2010/main" val="34414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 your best with this, explain your thinking to a neighbor, and we’ll talk in a few minutes as a big group.</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angular velocity</a:t>
            </a:r>
          </a:p>
          <a:p>
            <a:endParaRPr lang="en-US" b="1" dirty="0"/>
          </a:p>
          <a:p>
            <a:r>
              <a:rPr lang="en-US" b="1" dirty="0"/>
              <a:t>Reasoning: </a:t>
            </a:r>
            <a:r>
              <a:rPr lang="en-US" sz="1200" b="0" i="0" u="none" strike="noStrike" kern="1200" baseline="0" dirty="0">
                <a:solidFill>
                  <a:schemeClr val="tx1"/>
                </a:solidFill>
                <a:latin typeface="+mn-lt"/>
                <a:ea typeface="+mn-ea"/>
                <a:cs typeface="+mn-cs"/>
              </a:rPr>
              <a:t>Since the object has a constant net torque acting on it, it will experience a constant angular acceleration. Thus, the angular velocity will change at a constant rate.</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31</a:t>
            </a:fld>
            <a:endParaRPr lang="en-US"/>
          </a:p>
        </p:txBody>
      </p:sp>
    </p:spTree>
    <p:extLst>
      <p:ext uri="{BB962C8B-B14F-4D97-AF65-F5344CB8AC3E}">
        <p14:creationId xmlns:p14="http://schemas.microsoft.com/office/powerpoint/2010/main" val="330464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learned about linear motion, the objects were treated as point particles, and it didn’t matter where the force was applied on the object. But the reality is, the point of application does matter. We an use the concepts of rotational dynamics and rotational equilibrium to study extended systems. These concepts are important in disciplines as diverse as architecture and biology. Architects need to understand the forces that act on buildings, and biologists should understand the forces at work in muscles and bones and joints.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our studies, we will find that an object remains in a state of uniform rotational motion unless acted on by a net torque. That principle is the equivalent of Newton’s first law. Also, the angular acceleration of an object is proportional to the net torque acting on it, which is the analog of Newton’s second law. A net torque acting on an object causes a change in its rotational energy. Finally, torques applied to an object through a given time interval can change the object’s angular momentum. In the absence of external torques, angular momentum is conserved, a property that explains some of the mysterious and formidable properties of pulsars, remnants of supernova explosions that rotate at equatorial speeds approaching that of light.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14</a:t>
            </a:fld>
            <a:endParaRPr lang="en-US"/>
          </a:p>
        </p:txBody>
      </p:sp>
    </p:spTree>
    <p:extLst>
      <p:ext uri="{BB962C8B-B14F-4D97-AF65-F5344CB8AC3E}">
        <p14:creationId xmlns:p14="http://schemas.microsoft.com/office/powerpoint/2010/main" val="162156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get your own answer, and check to see if your neighbor has a similar answer. We’ll talk about it in a couple of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B</a:t>
            </a:r>
          </a:p>
          <a:p>
            <a:endParaRPr lang="en-US" b="1" dirty="0"/>
          </a:p>
          <a:p>
            <a:r>
              <a:rPr lang="en-US" b="1" dirty="0"/>
              <a:t>Reasoning: </a:t>
            </a:r>
            <a:r>
              <a:rPr lang="en-US" sz="1200" b="0" i="0" u="none" strike="noStrike" kern="1200" baseline="0" dirty="0">
                <a:solidFill>
                  <a:schemeClr val="tx1"/>
                </a:solidFill>
                <a:latin typeface="+mn-lt"/>
                <a:ea typeface="+mn-ea"/>
                <a:cs typeface="+mn-cs"/>
              </a:rPr>
              <a:t>The hollow cylinder has the larger moment of inertia, so it will be given the smaller angular acceleration and take longer to stop.</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32</a:t>
            </a:fld>
            <a:endParaRPr lang="en-US"/>
          </a:p>
        </p:txBody>
      </p:sp>
    </p:spTree>
    <p:extLst>
      <p:ext uri="{BB962C8B-B14F-4D97-AF65-F5344CB8AC3E}">
        <p14:creationId xmlns:p14="http://schemas.microsoft.com/office/powerpoint/2010/main" val="1084483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Look at the figure of a five-speed gear system, where the drive chain can be adjusted to wrap around any of five gears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attached to the back wheel. The gears, with different radii, are concentric</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the wheel hub.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the cyclist begins pedaling from rest, the chain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attached to the largest gear. Because it has the largest radius, this gear provides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largest torque to the drive wheel. A large torque is required initially, because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bicycle starts from rest. As the bicycle rolls faster, the tangential speed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chain increases, eventually becoming too fast for the cyclist to maintain by pushing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pedals. The chain is then moved to a gear with a smaller radius, so the chain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has a smaller tangential speed that the cyclist can more easily maintain. This gear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doesn’t provide as much torque as the first, but the cyclist needs to accelerate only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 somewhat higher speed. This process continues as the bicycle moves faster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faster and the cyclist shifts through all five gears. The fifth gear supplies the lowest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torque, but now the main function of that torque is to counter the frictional torque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the rolling tires, which tends to reduce the speed of the bicycle. The small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radius of the fifth gear allows the cyclist to keep up with the chain’s movement by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pushing the pedals</a:t>
            </a:r>
          </a:p>
        </p:txBody>
      </p:sp>
      <p:sp>
        <p:nvSpPr>
          <p:cNvPr id="4" name="Slide Number Placeholder 3"/>
          <p:cNvSpPr>
            <a:spLocks noGrp="1"/>
          </p:cNvSpPr>
          <p:nvPr>
            <p:ph type="sldNum" sz="quarter" idx="10"/>
          </p:nvPr>
        </p:nvSpPr>
        <p:spPr/>
        <p:txBody>
          <a:bodyPr/>
          <a:lstStyle/>
          <a:p>
            <a:fld id="{6E7E7F27-47DB-D94D-995F-E3088F8069A6}" type="slidenum">
              <a:rPr lang="en-US" smtClean="0"/>
              <a:t>33</a:t>
            </a:fld>
            <a:endParaRPr lang="en-US"/>
          </a:p>
        </p:txBody>
      </p:sp>
    </p:spTree>
    <p:extLst>
      <p:ext uri="{BB962C8B-B14F-4D97-AF65-F5344CB8AC3E}">
        <p14:creationId xmlns:p14="http://schemas.microsoft.com/office/powerpoint/2010/main" val="393278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have seen, a small object or a particle has a moment of inertia equal to</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mr</a:t>
            </a:r>
            <a:r>
              <a:rPr lang="en-US" sz="1200" i="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about some axis. The moment of inertia of a </a:t>
            </a:r>
            <a:r>
              <a:rPr lang="en-US" sz="1200" i="1" kern="1200" dirty="0">
                <a:solidFill>
                  <a:schemeClr val="tx1"/>
                </a:solidFill>
                <a:effectLst/>
                <a:latin typeface="+mn-lt"/>
                <a:ea typeface="+mn-ea"/>
                <a:cs typeface="+mn-cs"/>
              </a:rPr>
              <a:t>composite </a:t>
            </a:r>
            <a:r>
              <a:rPr lang="en-US" sz="1200" kern="1200" dirty="0">
                <a:solidFill>
                  <a:schemeClr val="tx1"/>
                </a:solidFill>
                <a:effectLst/>
                <a:latin typeface="+mn-lt"/>
                <a:ea typeface="+mn-ea"/>
                <a:cs typeface="+mn-cs"/>
              </a:rPr>
              <a:t>object about some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axis is just the sum of the moments of inertia of the object’s components.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example, let’s suppose a majorette twirls a baton as in the figure, and we’ll assume that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baton can be modeled as a very light rod of length 2</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with a heavy object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end. Because we are neglecting the mass of the rod, the moment of inertia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baton about an axis through its center and perpendicular to its length is given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our moment-of-inertia equation. [click to show equation] Because this system consists of two objects with equal masses equidistant from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axis of rotation,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a:t>
            </a:r>
            <a:r>
              <a:rPr lang="en-US" sz="1200" kern="1200" dirty="0">
                <a:solidFill>
                  <a:schemeClr val="tx1"/>
                </a:solidFill>
                <a:effectLst/>
                <a:latin typeface="+mn-lt"/>
                <a:ea typeface="+mn-ea"/>
                <a:cs typeface="+mn-cs"/>
              </a:rPr>
              <a:t> for each object, so the sum is shown here. If we didn’t neglect the mass of the rod, we would have to include its moment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inertia to find the total moment of inertia of the baton.</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said earlier that </a:t>
            </a:r>
            <a:r>
              <a:rPr lang="en-US" sz="1200" i="1" kern="1200" dirty="0">
                <a:solidFill>
                  <a:schemeClr val="tx1"/>
                </a:solidFill>
                <a:effectLst/>
                <a:latin typeface="+mn-lt"/>
                <a:ea typeface="+mn-ea"/>
                <a:cs typeface="+mn-cs"/>
              </a:rPr>
              <a:t>I </a:t>
            </a:r>
            <a:r>
              <a:rPr lang="en-US" sz="1200" kern="1200" dirty="0">
                <a:solidFill>
                  <a:schemeClr val="tx1"/>
                </a:solidFill>
                <a:effectLst/>
                <a:latin typeface="+mn-lt"/>
                <a:ea typeface="+mn-ea"/>
                <a:cs typeface="+mn-cs"/>
              </a:rPr>
              <a:t>is the rotational counterpart of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But there are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some important distinctions between the two. For example, mass is an intrinsic</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property of an object that doesn’t change, whereas </a:t>
            </a:r>
            <a:r>
              <a:rPr lang="en-US" sz="1200" b="1" kern="1200" dirty="0">
                <a:solidFill>
                  <a:schemeClr val="tx1"/>
                </a:solidFill>
                <a:effectLst/>
                <a:latin typeface="+mn-lt"/>
                <a:ea typeface="+mn-ea"/>
                <a:cs typeface="+mn-cs"/>
              </a:rPr>
              <a:t>the moment of inertia of a system depends on how the mass is distributed and on the location of the axis of rotation.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34</a:t>
            </a:fld>
            <a:endParaRPr lang="en-US"/>
          </a:p>
        </p:txBody>
      </p:sp>
    </p:spTree>
    <p:extLst>
      <p:ext uri="{BB962C8B-B14F-4D97-AF65-F5344CB8AC3E}">
        <p14:creationId xmlns:p14="http://schemas.microsoft.com/office/powerpoint/2010/main" val="362569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consider extended objects such as a sphere, a cylinder, or a cone, techniques of calculus are often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required to calculate the moment of inertia. If, on the other hand, the object has a certain symmetry, we can find the moment of inertia without calculus.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let’s think of a hoop rotating about an axis perpendicular to its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plane and passing through its center, as shown in the figure. A bicycle tire, for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example, would approximately fit into this category. To evaluate the moment of inertia of the hoop, we can still use our equation and imagine that the mass of the hoop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is divided into </a:t>
            </a:r>
            <a:r>
              <a:rPr lang="en-US" sz="1200"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small segments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having masses </a:t>
            </a:r>
            <a:r>
              <a:rPr lang="en-US" sz="1200" i="1" kern="1200" dirty="0">
                <a:solidFill>
                  <a:schemeClr val="tx1"/>
                </a:solidFill>
                <a:effectLst/>
                <a:latin typeface="+mn-lt"/>
                <a:ea typeface="+mn-ea"/>
                <a:cs typeface="+mn-cs"/>
              </a:rPr>
              <a:t>m</a:t>
            </a:r>
            <a:r>
              <a:rPr lang="en-US" sz="1200" kern="1200" baseline="-25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all the way to </a:t>
            </a:r>
            <a:r>
              <a:rPr lang="en-US" sz="1200" i="1" kern="1200" dirty="0" err="1">
                <a:solidFill>
                  <a:schemeClr val="tx1"/>
                </a:solidFill>
                <a:effectLst/>
                <a:latin typeface="+mn-lt"/>
                <a:ea typeface="+mn-ea"/>
                <a:cs typeface="+mn-cs"/>
              </a:rPr>
              <a:t>m</a:t>
            </a:r>
            <a:r>
              <a:rPr lang="en-US" sz="1200" i="1" kern="1200" baseline="-25000" dirty="0" err="1">
                <a:solidFill>
                  <a:schemeClr val="tx1"/>
                </a:solidFill>
                <a:effectLst/>
                <a:latin typeface="+mn-lt"/>
                <a:ea typeface="+mn-ea"/>
                <a:cs typeface="+mn-cs"/>
              </a:rPr>
              <a:t>n</a:t>
            </a:r>
            <a:r>
              <a:rPr lang="en-US" sz="1200" kern="1200" dirty="0">
                <a:solidFill>
                  <a:schemeClr val="tx1"/>
                </a:solidFill>
                <a:effectLst/>
                <a:latin typeface="+mn-lt"/>
                <a:ea typeface="+mn-ea"/>
                <a:cs typeface="+mn-cs"/>
              </a:rPr>
              <a:t>. Then the total mass M [click to show equation] is the sum of the individual masses.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Let’s rewrite our moment-of-inertia equation. [click to show equation] </a:t>
            </a:r>
            <a:r>
              <a:rPr lang="en-US" sz="1200" kern="1200" dirty="0">
                <a:solidFill>
                  <a:schemeClr val="tx1"/>
                </a:solidFill>
                <a:effectLst/>
                <a:latin typeface="+mn-lt"/>
                <a:ea typeface="+mn-ea"/>
                <a:cs typeface="+mn-cs"/>
              </a:rPr>
              <a:t>All of the segments around the hoop are at the </a:t>
            </a:r>
            <a:r>
              <a:rPr lang="en-US" sz="1200" i="1" kern="1200" dirty="0">
                <a:solidFill>
                  <a:schemeClr val="tx1"/>
                </a:solidFill>
                <a:effectLst/>
                <a:latin typeface="+mn-lt"/>
                <a:ea typeface="+mn-ea"/>
                <a:cs typeface="+mn-cs"/>
              </a:rPr>
              <a:t>same distance R </a:t>
            </a:r>
            <a:r>
              <a:rPr lang="en-US" sz="1200" kern="1200" dirty="0">
                <a:solidFill>
                  <a:schemeClr val="tx1"/>
                </a:solidFill>
                <a:effectLst/>
                <a:latin typeface="+mn-lt"/>
                <a:ea typeface="+mn-ea"/>
                <a:cs typeface="+mn-cs"/>
              </a:rPr>
              <a:t>from the axis of rotation, [click to show equations] so we can drop the subscripts on the distances and factor out </a:t>
            </a:r>
            <a:r>
              <a:rPr lang="en-US" sz="1200" i="1" kern="1200" dirty="0" err="1">
                <a:solidFill>
                  <a:schemeClr val="tx1"/>
                </a:solidFill>
                <a:effectLst/>
                <a:latin typeface="+mn-lt"/>
                <a:ea typeface="+mn-ea"/>
                <a:cs typeface="+mn-cs"/>
              </a:rPr>
              <a:t>R</a:t>
            </a:r>
            <a:r>
              <a:rPr lang="en-US" sz="1200" i="1" kern="1200" baseline="30000" dirty="0" err="1">
                <a:solidFill>
                  <a:schemeClr val="tx1"/>
                </a:solidFill>
                <a:effectLst/>
                <a:latin typeface="+mn-lt"/>
                <a:ea typeface="+mn-ea"/>
                <a:cs typeface="+mn-cs"/>
              </a:rPr>
              <a:t>2</a:t>
            </a:r>
            <a:r>
              <a:rPr lang="en-US" sz="1200" kern="1200" dirty="0">
                <a:solidFill>
                  <a:schemeClr val="tx1"/>
                </a:solidFill>
                <a:effectLst/>
                <a:latin typeface="+mn-lt"/>
                <a:ea typeface="+mn-ea"/>
                <a:cs typeface="+mn-cs"/>
              </a:rPr>
              <a:t>. This expression can be used for the moment of inertia of any ring-shaped object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rotating about an axis through its center and perpendicular to its plane.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result is strictly valid only if the thickness of the ring is small relative to its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inner radius.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35</a:t>
            </a:fld>
            <a:endParaRPr lang="en-US"/>
          </a:p>
        </p:txBody>
      </p:sp>
    </p:spTree>
    <p:extLst>
      <p:ext uri="{BB962C8B-B14F-4D97-AF65-F5344CB8AC3E}">
        <p14:creationId xmlns:p14="http://schemas.microsoft.com/office/powerpoint/2010/main" val="4205117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moments of inertia for some other common shapes are given in the table.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expression for the moment of inertia of a hoop can be used equally well to find the axial moment of inertia of an embroidery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hoop or of a long sewer pipe. In the </a:t>
            </a:r>
            <a:r>
              <a:rPr lang="en-US" sz="1200" kern="1200" dirty="0" err="1">
                <a:solidFill>
                  <a:schemeClr val="tx1"/>
                </a:solidFill>
                <a:effectLst/>
                <a:latin typeface="+mn-lt"/>
                <a:ea typeface="+mn-ea"/>
                <a:cs typeface="+mn-cs"/>
              </a:rPr>
              <a:t>sam</a:t>
            </a:r>
            <a:r>
              <a:rPr lang="en-US" sz="1200" kern="1200" dirty="0">
                <a:solidFill>
                  <a:schemeClr val="tx1"/>
                </a:solidFill>
                <a:effectLst/>
                <a:latin typeface="+mn-lt"/>
                <a:ea typeface="+mn-ea"/>
                <a:cs typeface="+mn-cs"/>
              </a:rPr>
              <a:t> way, a door turning on its hinges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described by the same moment-of-inertia expression for a long, thin rod rotating about an axis through its end. </a:t>
            </a:r>
          </a:p>
        </p:txBody>
      </p:sp>
      <p:sp>
        <p:nvSpPr>
          <p:cNvPr id="4" name="Slide Number Placeholder 3"/>
          <p:cNvSpPr>
            <a:spLocks noGrp="1"/>
          </p:cNvSpPr>
          <p:nvPr>
            <p:ph type="sldNum" sz="quarter" idx="10"/>
          </p:nvPr>
        </p:nvSpPr>
        <p:spPr/>
        <p:txBody>
          <a:bodyPr/>
          <a:lstStyle/>
          <a:p>
            <a:fld id="{6E7E7F27-47DB-D94D-995F-E3088F8069A6}" type="slidenum">
              <a:rPr lang="en-US" smtClean="0"/>
              <a:t>36</a:t>
            </a:fld>
            <a:endParaRPr lang="en-US"/>
          </a:p>
        </p:txBody>
      </p:sp>
    </p:spTree>
    <p:extLst>
      <p:ext uri="{BB962C8B-B14F-4D97-AF65-F5344CB8AC3E}">
        <p14:creationId xmlns:p14="http://schemas.microsoft.com/office/powerpoint/2010/main" val="342124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system approach, all masses in the system accelerate at the same rate under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external forces. The masses are connected by internal forces, for example, tensions, which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can disregard because they come in equal and opposite pairs. When pulleys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other rotating objects are involved, there is an additional requirement that the cables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causing them to rotate must not slip, so that the tangential acceleration at the point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contact is the same as the common acceleration of the masses in the system. Each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rotating object then contributes an additional effective mass of </a:t>
            </a:r>
            <a:r>
              <a:rPr lang="en-US" sz="1200" i="1" kern="1200" dirty="0">
                <a:solidFill>
                  <a:schemeClr val="tx1"/>
                </a:solidFill>
                <a:effectLst/>
                <a:latin typeface="+mn-lt"/>
                <a:ea typeface="+mn-ea"/>
                <a:cs typeface="+mn-cs"/>
              </a:rPr>
              <a:t>I </a:t>
            </a:r>
            <a:r>
              <a:rPr lang="en-US" sz="1200" kern="1200" dirty="0">
                <a:solidFill>
                  <a:schemeClr val="tx1"/>
                </a:solidFill>
                <a:effectLst/>
                <a:latin typeface="+mn-lt"/>
                <a:ea typeface="+mn-ea"/>
                <a:cs typeface="+mn-cs"/>
              </a:rPr>
              <a:t>divided by </a:t>
            </a:r>
            <a:r>
              <a:rPr lang="en-US" sz="1200" i="1" kern="1200" dirty="0" err="1">
                <a:solidFill>
                  <a:schemeClr val="tx1"/>
                </a:solidFill>
                <a:effectLst/>
                <a:latin typeface="+mn-lt"/>
                <a:ea typeface="+mn-ea"/>
                <a:cs typeface="+mn-cs"/>
              </a:rPr>
              <a:t>r</a:t>
            </a:r>
            <a:r>
              <a:rPr lang="en-US" sz="1200" kern="1200" baseline="30000" dirty="0" err="1">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the total mass, or inertia, of the system. For simplicity, we won’t consider external torques, for example, torques applied with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crank, although they can be included if the conditions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aren’t violated. We can then write the equation shown on the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problems involving the rotational second law of motion, we need to take both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translational inertia and rotational inertia into account. </a:t>
            </a:r>
          </a:p>
        </p:txBody>
      </p:sp>
      <p:sp>
        <p:nvSpPr>
          <p:cNvPr id="4" name="Slide Number Placeholder 3"/>
          <p:cNvSpPr>
            <a:spLocks noGrp="1"/>
          </p:cNvSpPr>
          <p:nvPr>
            <p:ph type="sldNum" sz="quarter" idx="10"/>
          </p:nvPr>
        </p:nvSpPr>
        <p:spPr/>
        <p:txBody>
          <a:bodyPr/>
          <a:lstStyle/>
          <a:p>
            <a:fld id="{6E7E7F27-47DB-D94D-995F-E3088F8069A6}" type="slidenum">
              <a:rPr lang="en-US" smtClean="0"/>
              <a:t>37</a:t>
            </a:fld>
            <a:endParaRPr lang="en-US"/>
          </a:p>
        </p:txBody>
      </p:sp>
    </p:spTree>
    <p:extLst>
      <p:ext uri="{BB962C8B-B14F-4D97-AF65-F5344CB8AC3E}">
        <p14:creationId xmlns:p14="http://schemas.microsoft.com/office/powerpoint/2010/main" val="33756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Topic 5 we defined the kinetic energy of a particle moving through space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a speed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as the quantity ½ </a:t>
            </a:r>
            <a:r>
              <a:rPr lang="en-US" sz="1200" i="1" kern="1200" dirty="0">
                <a:solidFill>
                  <a:schemeClr val="tx1"/>
                </a:solidFill>
                <a:effectLst/>
                <a:latin typeface="+mn-lt"/>
                <a:ea typeface="+mn-ea"/>
                <a:cs typeface="+mn-cs"/>
              </a:rPr>
              <a:t>mv</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In a similar way, we can define the </a:t>
            </a:r>
            <a:r>
              <a:rPr lang="en-US" sz="1200" b="1" kern="1200" dirty="0">
                <a:solidFill>
                  <a:schemeClr val="tx1"/>
                </a:solidFill>
                <a:effectLst/>
                <a:latin typeface="+mn-lt"/>
                <a:ea typeface="+mn-ea"/>
                <a:cs typeface="+mn-cs"/>
              </a:rPr>
              <a:t>rotational kinetic energy</a:t>
            </a:r>
            <a:r>
              <a:rPr lang="en-US" sz="1200" kern="1200" dirty="0">
                <a:solidFill>
                  <a:schemeClr val="tx1"/>
                </a:solidFill>
                <a:effectLst/>
                <a:latin typeface="+mn-lt"/>
                <a:ea typeface="+mn-ea"/>
                <a:cs typeface="+mn-cs"/>
              </a:rPr>
              <a:t> of an object rotating about some axis with an angular speed</a:t>
            </a:r>
            <a:r>
              <a:rPr lang="en-US" sz="1200" i="1" kern="1200" dirty="0">
                <a:solidFill>
                  <a:schemeClr val="tx1"/>
                </a:solidFill>
                <a:effectLst/>
                <a:latin typeface="+mn-lt"/>
                <a:ea typeface="+mn-ea"/>
                <a:cs typeface="+mn-cs"/>
              </a:rPr>
              <a:t> v</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see how we can do</a:t>
            </a:r>
            <a:r>
              <a:rPr lang="en-US" sz="1200" kern="1200" baseline="0" dirty="0">
                <a:solidFill>
                  <a:schemeClr val="tx1"/>
                </a:solidFill>
                <a:effectLst/>
                <a:latin typeface="+mn-lt"/>
                <a:ea typeface="+mn-ea"/>
                <a:cs typeface="+mn-cs"/>
              </a:rPr>
              <a:t> this. </a:t>
            </a:r>
            <a:r>
              <a:rPr lang="en-US" sz="1200" kern="1200" dirty="0">
                <a:solidFill>
                  <a:schemeClr val="tx1"/>
                </a:solidFill>
                <a:effectLst/>
                <a:latin typeface="+mn-lt"/>
                <a:ea typeface="+mn-ea"/>
                <a:cs typeface="+mn-cs"/>
              </a:rPr>
              <a:t>First, let’s consider the object shown in the figure, which is in the shape of a thin, rigid plate rotating around some axis perpendicular to its plane. The plate consists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many small particles, each of mass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All these particles rotate in circular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paths around the axis. If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is the distance of one of the particles from the axis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rotation, the speed of that particle is</a:t>
            </a:r>
            <a:r>
              <a:rPr lang="en-US" sz="1200" i="1" kern="1200" dirty="0">
                <a:solidFill>
                  <a:schemeClr val="tx1"/>
                </a:solidFill>
                <a:effectLst/>
                <a:latin typeface="+mn-lt"/>
                <a:ea typeface="+mn-ea"/>
                <a:cs typeface="+mn-cs"/>
              </a:rPr>
              <a:t> v</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r</a:t>
            </a:r>
            <a:r>
              <a:rPr lang="en-US" sz="1200" i="1"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[click to show equation]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course, the </a:t>
            </a:r>
            <a:r>
              <a:rPr lang="en-US" sz="1200" i="1" kern="1200" dirty="0">
                <a:solidFill>
                  <a:schemeClr val="tx1"/>
                </a:solidFill>
                <a:effectLst/>
                <a:latin typeface="+mn-lt"/>
                <a:ea typeface="+mn-ea"/>
                <a:cs typeface="+mn-cs"/>
              </a:rPr>
              <a:t>total </a:t>
            </a:r>
            <a:r>
              <a:rPr lang="en-US" sz="1200" kern="1200" dirty="0">
                <a:solidFill>
                  <a:schemeClr val="tx1"/>
                </a:solidFill>
                <a:effectLst/>
                <a:latin typeface="+mn-lt"/>
                <a:ea typeface="+mn-ea"/>
                <a:cs typeface="+mn-cs"/>
              </a:rPr>
              <a:t>kinetic energy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plate’s rotation is the sum of all the kinetic energies associated with its particles. [click to show equations] In the last step, the </a:t>
            </a:r>
            <a:r>
              <a:rPr lang="en-US" sz="1200" kern="1200" dirty="0">
                <a:solidFill>
                  <a:schemeClr val="tx1"/>
                </a:solidFill>
                <a:effectLst/>
                <a:latin typeface="+mn-lt"/>
                <a:ea typeface="+mn-ea"/>
                <a:cs typeface="+mn-cs"/>
                <a:sym typeface="Symbol" panose="05050102010706020507" pitchFamily="18" charset="2"/>
              </a:rPr>
              <a:t></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term is factored out because it’s the same for every particle.</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the quantity in parentheses is the moment of inertia of the plate in the limit as the particles become vanishingly small, so we can write our result as shown [click to show equation],</a:t>
            </a:r>
            <a:r>
              <a:rPr lang="en-US" sz="1200" kern="1200" baseline="0" dirty="0">
                <a:solidFill>
                  <a:schemeClr val="tx1"/>
                </a:solidFill>
                <a:effectLst/>
                <a:latin typeface="+mn-lt"/>
                <a:ea typeface="+mn-ea"/>
                <a:cs typeface="+mn-cs"/>
              </a:rPr>
              <a:t> where</a:t>
            </a:r>
            <a:r>
              <a:rPr lang="en-US" sz="1200" i="1" kern="1200" dirty="0">
                <a:solidFill>
                  <a:schemeClr val="tx1"/>
                </a:solidFill>
                <a:effectLst/>
                <a:latin typeface="+mn-lt"/>
                <a:ea typeface="+mn-ea"/>
                <a:cs typeface="+mn-cs"/>
              </a:rPr>
              <a:t> I </a:t>
            </a:r>
            <a:r>
              <a:rPr lang="en-US" sz="1200" kern="1200" dirty="0">
                <a:solidFill>
                  <a:schemeClr val="tx1"/>
                </a:solidFill>
                <a:effectLst/>
                <a:latin typeface="+mn-lt"/>
                <a:ea typeface="+mn-ea"/>
                <a:cs typeface="+mn-cs"/>
              </a:rPr>
              <a:t>is the moment of inertia of the</a:t>
            </a:r>
            <a:r>
              <a:rPr lang="en-US" sz="1200" kern="1200" baseline="0" dirty="0">
                <a:solidFill>
                  <a:schemeClr val="tx1"/>
                </a:solidFill>
                <a:effectLst/>
                <a:latin typeface="+mn-lt"/>
                <a:ea typeface="+mn-ea"/>
                <a:cs typeface="+mn-cs"/>
              </a:rPr>
              <a:t> plate.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38</a:t>
            </a:fld>
            <a:endParaRPr lang="en-US"/>
          </a:p>
        </p:txBody>
      </p:sp>
    </p:spTree>
    <p:extLst>
      <p:ext uri="{BB962C8B-B14F-4D97-AF65-F5344CB8AC3E}">
        <p14:creationId xmlns:p14="http://schemas.microsoft.com/office/powerpoint/2010/main" val="2958641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system such as a bowling ball rolling down a ramp is described by three types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energy: </a:t>
            </a:r>
            <a:r>
              <a:rPr lang="en-US" sz="1200" b="1" kern="1200" dirty="0">
                <a:solidFill>
                  <a:schemeClr val="tx1"/>
                </a:solidFill>
                <a:effectLst/>
                <a:latin typeface="+mn-lt"/>
                <a:ea typeface="+mn-ea"/>
                <a:cs typeface="+mn-cs"/>
              </a:rPr>
              <a:t>gravitational potential energy</a:t>
            </a:r>
            <a:r>
              <a:rPr lang="en-US" sz="1200" b="1"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translational kinetic energy, </a:t>
            </a:r>
            <a:r>
              <a:rPr lang="en-US" sz="1200"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rotational kinetic energy. </a:t>
            </a:r>
            <a:r>
              <a:rPr lang="en-US" sz="1200" kern="1200" dirty="0">
                <a:solidFill>
                  <a:schemeClr val="tx1"/>
                </a:solidFill>
                <a:effectLst/>
                <a:latin typeface="+mn-lt"/>
                <a:ea typeface="+mn-ea"/>
                <a:cs typeface="+mn-cs"/>
              </a:rPr>
              <a:t>All these forms of energy, plus the potential energies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any other conservative forces, must be included in our equation for the conservation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mechanical energy of an isolated system, as shown, where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refer to initial and final values, respectively, and </a:t>
            </a:r>
            <a:r>
              <a:rPr lang="en-US" sz="1200" i="1" kern="1200" dirty="0">
                <a:solidFill>
                  <a:schemeClr val="tx1"/>
                </a:solidFill>
                <a:effectLst/>
                <a:latin typeface="+mn-lt"/>
                <a:ea typeface="+mn-ea"/>
                <a:cs typeface="+mn-cs"/>
              </a:rPr>
              <a:t>PE </a:t>
            </a:r>
            <a:r>
              <a:rPr lang="en-US" sz="1200" kern="1200" dirty="0">
                <a:solidFill>
                  <a:schemeClr val="tx1"/>
                </a:solidFill>
                <a:effectLst/>
                <a:latin typeface="+mn-lt"/>
                <a:ea typeface="+mn-ea"/>
                <a:cs typeface="+mn-cs"/>
              </a:rPr>
              <a:t>includes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potential energies of all conservative forces in a given problem. This relation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true </a:t>
            </a:r>
            <a:r>
              <a:rPr lang="en-US" sz="1200" i="1" kern="1200" dirty="0">
                <a:solidFill>
                  <a:schemeClr val="tx1"/>
                </a:solidFill>
                <a:effectLst/>
                <a:latin typeface="+mn-lt"/>
                <a:ea typeface="+mn-ea"/>
                <a:cs typeface="+mn-cs"/>
              </a:rPr>
              <a:t>only </a:t>
            </a:r>
            <a:r>
              <a:rPr lang="en-US" sz="1200" kern="1200" dirty="0">
                <a:solidFill>
                  <a:schemeClr val="tx1"/>
                </a:solidFill>
                <a:effectLst/>
                <a:latin typeface="+mn-lt"/>
                <a:ea typeface="+mn-ea"/>
                <a:cs typeface="+mn-cs"/>
              </a:rPr>
              <a:t>if we ignore dissipative forces such as friction. Otherwise, we need a generalization of the work–energy theorem. [click to show equation]</a:t>
            </a:r>
          </a:p>
        </p:txBody>
      </p:sp>
      <p:sp>
        <p:nvSpPr>
          <p:cNvPr id="4" name="Slide Number Placeholder 3"/>
          <p:cNvSpPr>
            <a:spLocks noGrp="1"/>
          </p:cNvSpPr>
          <p:nvPr>
            <p:ph type="sldNum" sz="quarter" idx="10"/>
          </p:nvPr>
        </p:nvSpPr>
        <p:spPr/>
        <p:txBody>
          <a:bodyPr/>
          <a:lstStyle/>
          <a:p>
            <a:fld id="{6E7E7F27-47DB-D94D-995F-E3088F8069A6}" type="slidenum">
              <a:rPr lang="en-US" smtClean="0"/>
              <a:t>39</a:t>
            </a:fld>
            <a:endParaRPr lang="en-US"/>
          </a:p>
        </p:txBody>
      </p:sp>
    </p:spTree>
    <p:extLst>
      <p:ext uri="{BB962C8B-B14F-4D97-AF65-F5344CB8AC3E}">
        <p14:creationId xmlns:p14="http://schemas.microsoft.com/office/powerpoint/2010/main" val="1055974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solve problems involving energy methods and rotations,</a:t>
            </a:r>
            <a:r>
              <a:rPr lang="en-US" sz="1200" kern="1200" baseline="0" dirty="0">
                <a:solidFill>
                  <a:schemeClr val="tx1"/>
                </a:solidFill>
                <a:effectLst/>
                <a:latin typeface="+mn-lt"/>
                <a:ea typeface="+mn-ea"/>
                <a:cs typeface="+mn-cs"/>
              </a:rPr>
              <a:t> you can follow this problem-solving strategy:</a:t>
            </a:r>
          </a:p>
          <a:p>
            <a:endParaRPr lang="en-US" sz="1200" kern="1200" baseline="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Choose two points of interest, </a:t>
            </a:r>
            <a:r>
              <a:rPr lang="en-US" sz="1200" kern="1200" dirty="0">
                <a:solidFill>
                  <a:schemeClr val="tx1"/>
                </a:solidFill>
                <a:effectLst/>
                <a:latin typeface="+mn-lt"/>
                <a:ea typeface="+mn-ea"/>
                <a:cs typeface="+mn-cs"/>
              </a:rPr>
              <a:t>one where all necessary information is known,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other where information is desired.</a:t>
            </a:r>
            <a:r>
              <a:rPr lang="en-US" sz="1200" b="1" kern="1200" dirty="0">
                <a:solidFill>
                  <a:schemeClr val="tx1"/>
                </a:solidFill>
                <a:effectLst/>
                <a:latin typeface="+mn-lt"/>
                <a:ea typeface="+mn-ea"/>
                <a:cs typeface="+mn-cs"/>
              </a:rPr>
              <a:t> </a:t>
            </a:r>
          </a:p>
          <a:p>
            <a:pPr marL="228600" indent="-228600">
              <a:buAutoNum type="arabicPeriod"/>
            </a:pPr>
            <a:endParaRPr lang="en-US" sz="1200" b="1"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Identify </a:t>
            </a:r>
            <a:r>
              <a:rPr lang="en-US" sz="1200" kern="1200" dirty="0">
                <a:solidFill>
                  <a:schemeClr val="tx1"/>
                </a:solidFill>
                <a:effectLst/>
                <a:latin typeface="+mn-lt"/>
                <a:ea typeface="+mn-ea"/>
                <a:cs typeface="+mn-cs"/>
              </a:rPr>
              <a:t>the conservative and non-conservative forces acting on the system being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analyzed.</a:t>
            </a:r>
            <a:r>
              <a:rPr lang="en-US" sz="1200" b="1" kern="1200" dirty="0">
                <a:solidFill>
                  <a:schemeClr val="tx1"/>
                </a:solidFill>
                <a:effectLst/>
                <a:latin typeface="+mn-lt"/>
                <a:ea typeface="+mn-ea"/>
                <a:cs typeface="+mn-cs"/>
              </a:rPr>
              <a:t> </a:t>
            </a:r>
          </a:p>
          <a:p>
            <a:pPr marL="228600" indent="-228600">
              <a:buAutoNum type="arabicPeriod"/>
            </a:pPr>
            <a:endParaRPr lang="en-US" sz="1200" b="1"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Write your equation: </a:t>
            </a:r>
            <a:r>
              <a:rPr lang="en-US" sz="1200" b="0" kern="1200" dirty="0">
                <a:solidFill>
                  <a:schemeClr val="tx1"/>
                </a:solidFill>
                <a:effectLst/>
                <a:latin typeface="+mn-lt"/>
                <a:ea typeface="+mn-ea"/>
                <a:cs typeface="+mn-cs"/>
              </a:rPr>
              <a:t>if there are non-conservative forces use the general work-energy theorem, if all the forces are conservative use conservation of energy</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p>
          <a:p>
            <a:pPr marL="228600" indent="-228600">
              <a:buAutoNum type="arabicPeriod"/>
            </a:pPr>
            <a:endParaRPr lang="en-US" sz="1200" b="1"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Substitute general expressions </a:t>
            </a:r>
            <a:r>
              <a:rPr lang="en-US" sz="1200" kern="1200" dirty="0">
                <a:solidFill>
                  <a:schemeClr val="tx1"/>
                </a:solidFill>
                <a:effectLst/>
                <a:latin typeface="+mn-lt"/>
                <a:ea typeface="+mn-ea"/>
                <a:cs typeface="+mn-cs"/>
              </a:rPr>
              <a:t>for the terms in the equation.</a:t>
            </a:r>
            <a:r>
              <a:rPr lang="en-US" sz="1200" b="1" kern="1200" dirty="0">
                <a:solidFill>
                  <a:schemeClr val="tx1"/>
                </a:solidFill>
                <a:effectLst/>
                <a:latin typeface="+mn-lt"/>
                <a:ea typeface="+mn-ea"/>
                <a:cs typeface="+mn-cs"/>
              </a:rPr>
              <a:t> </a:t>
            </a:r>
          </a:p>
          <a:p>
            <a:pPr marL="228600" indent="-228600">
              <a:buAutoNum type="arabicPeriod"/>
            </a:pPr>
            <a:endParaRPr lang="en-US" sz="1200" b="1"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Use </a:t>
            </a:r>
            <a:r>
              <a:rPr lang="en-US" sz="1200" b="1" i="1" kern="1200" dirty="0">
                <a:solidFill>
                  <a:schemeClr val="tx1"/>
                </a:solidFill>
                <a:effectLst/>
                <a:latin typeface="+mn-lt"/>
                <a:ea typeface="+mn-ea"/>
                <a:cs typeface="+mn-cs"/>
              </a:rPr>
              <a:t>v = r</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to eliminate either v or </a:t>
            </a:r>
            <a:r>
              <a:rPr lang="en-US" sz="1200" kern="1200" dirty="0">
                <a:solidFill>
                  <a:schemeClr val="tx1"/>
                </a:solidFill>
                <a:effectLst/>
                <a:latin typeface="+mn-lt"/>
                <a:ea typeface="+mn-ea"/>
                <a:cs typeface="+mn-cs"/>
                <a:sym typeface="Symbol" panose="05050102010706020507" pitchFamily="18" charset="2"/>
              </a:rPr>
              <a:t> </a:t>
            </a:r>
            <a:r>
              <a:rPr lang="en-US" sz="1200" kern="1200" dirty="0">
                <a:solidFill>
                  <a:schemeClr val="tx1"/>
                </a:solidFill>
                <a:effectLst/>
                <a:latin typeface="+mn-lt"/>
                <a:ea typeface="+mn-ea"/>
                <a:cs typeface="+mn-cs"/>
              </a:rPr>
              <a:t>from the equation.</a:t>
            </a:r>
            <a:r>
              <a:rPr lang="en-US" sz="1200" b="1" kern="1200" dirty="0">
                <a:solidFill>
                  <a:schemeClr val="tx1"/>
                </a:solidFill>
                <a:effectLst/>
                <a:latin typeface="+mn-lt"/>
                <a:ea typeface="+mn-ea"/>
                <a:cs typeface="+mn-cs"/>
              </a:rPr>
              <a:t> </a:t>
            </a:r>
          </a:p>
          <a:p>
            <a:pPr marL="228600" indent="-228600">
              <a:buAutoNum type="arabicPeriod"/>
            </a:pPr>
            <a:endParaRPr lang="en-US" sz="1200" b="0" kern="1200" dirty="0">
              <a:solidFill>
                <a:schemeClr val="tx1"/>
              </a:solidFill>
              <a:effectLst/>
              <a:latin typeface="+mn-lt"/>
              <a:ea typeface="+mn-ea"/>
              <a:cs typeface="+mn-cs"/>
            </a:endParaRPr>
          </a:p>
          <a:p>
            <a:pPr marL="228600" indent="-228600">
              <a:buAutoNum type="arabicPeriod"/>
            </a:pPr>
            <a:r>
              <a:rPr lang="en-US" sz="1200" b="1" kern="1200" dirty="0">
                <a:solidFill>
                  <a:schemeClr val="tx1"/>
                </a:solidFill>
                <a:effectLst/>
                <a:latin typeface="+mn-lt"/>
                <a:ea typeface="+mn-ea"/>
                <a:cs typeface="+mn-cs"/>
              </a:rPr>
              <a:t>Solve </a:t>
            </a:r>
            <a:r>
              <a:rPr lang="en-US" sz="1200" kern="1200" dirty="0">
                <a:solidFill>
                  <a:schemeClr val="tx1"/>
                </a:solidFill>
                <a:effectLst/>
                <a:latin typeface="+mn-lt"/>
                <a:ea typeface="+mn-ea"/>
                <a:cs typeface="+mn-cs"/>
              </a:rPr>
              <a:t>for the unknown </a:t>
            </a:r>
          </a:p>
        </p:txBody>
      </p:sp>
      <p:sp>
        <p:nvSpPr>
          <p:cNvPr id="4" name="Slide Number Placeholder 3"/>
          <p:cNvSpPr>
            <a:spLocks noGrp="1"/>
          </p:cNvSpPr>
          <p:nvPr>
            <p:ph type="sldNum" sz="quarter" idx="10"/>
          </p:nvPr>
        </p:nvSpPr>
        <p:spPr/>
        <p:txBody>
          <a:bodyPr/>
          <a:lstStyle/>
          <a:p>
            <a:fld id="{6E7E7F27-47DB-D94D-995F-E3088F8069A6}" type="slidenum">
              <a:rPr lang="en-US" smtClean="0"/>
              <a:t>40</a:t>
            </a:fld>
            <a:endParaRPr lang="en-US"/>
          </a:p>
        </p:txBody>
      </p:sp>
    </p:spTree>
    <p:extLst>
      <p:ext uri="{BB962C8B-B14F-4D97-AF65-F5344CB8AC3E}">
        <p14:creationId xmlns:p14="http://schemas.microsoft.com/office/powerpoint/2010/main" val="1539067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Compare your answer to your classmate’s in about a minute, and in 2 minutes, we’ll see what you all have come up with</a:t>
            </a:r>
            <a:r>
              <a:rPr lang="is-IS" sz="1200" kern="1200" dirty="0">
                <a:solidFill>
                  <a:schemeClr val="tx1"/>
                </a:solidFill>
                <a:effectLst/>
                <a:latin typeface="+mn-lt"/>
                <a:ea typeface="+mn-ea"/>
                <a:cs typeface="+mn-cs"/>
              </a:rPr>
              <a:t>.</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the hollow sphere</a:t>
            </a:r>
          </a:p>
          <a:p>
            <a:endParaRPr lang="en-US" b="1" dirty="0"/>
          </a:p>
          <a:p>
            <a:r>
              <a:rPr lang="en-US" b="1" dirty="0"/>
              <a:t>Reasoning: </a:t>
            </a:r>
            <a:r>
              <a:rPr lang="en-US" sz="1200" b="0" i="0" u="none" strike="noStrike" kern="1200" baseline="0" dirty="0">
                <a:solidFill>
                  <a:schemeClr val="tx1"/>
                </a:solidFill>
                <a:latin typeface="+mn-lt"/>
                <a:ea typeface="+mn-ea"/>
                <a:cs typeface="+mn-cs"/>
              </a:rPr>
              <a:t>The hollow sphere has the larger moment of inertia, so it will have the higher rotational kinetic energy, </a:t>
            </a:r>
            <a:r>
              <a:rPr lang="en-US" sz="1200" b="0" i="1" u="none" strike="noStrike" kern="1200" baseline="0" dirty="0" err="1">
                <a:solidFill>
                  <a:schemeClr val="tx1"/>
                </a:solidFill>
                <a:latin typeface="+mn-lt"/>
                <a:ea typeface="+mn-ea"/>
                <a:cs typeface="+mn-cs"/>
              </a:rPr>
              <a:t>KE</a:t>
            </a:r>
            <a:r>
              <a:rPr lang="en-US" sz="1200" b="0" i="1" u="none" strike="noStrike" kern="1200" baseline="-25000" dirty="0" err="1">
                <a:solidFill>
                  <a:schemeClr val="tx1"/>
                </a:solidFill>
                <a:latin typeface="+mn-lt"/>
                <a:ea typeface="+mn-ea"/>
                <a:cs typeface="+mn-cs"/>
              </a:rPr>
              <a:t>r</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 ½ </a:t>
            </a:r>
            <a:r>
              <a:rPr lang="en-US" sz="1200" b="0" i="1" u="none" strike="noStrike" kern="1200" baseline="0" dirty="0" err="1">
                <a:solidFill>
                  <a:schemeClr val="tx1"/>
                </a:solidFill>
                <a:latin typeface="+mn-lt"/>
                <a:ea typeface="+mn-ea"/>
                <a:cs typeface="+mn-cs"/>
              </a:rPr>
              <a:t>I</a:t>
            </a:r>
            <a:r>
              <a:rPr lang="en-US" sz="1200" b="0" i="1" u="none" strike="noStrike" kern="1200" baseline="0" dirty="0" err="1">
                <a:solidFill>
                  <a:schemeClr val="tx1"/>
                </a:solidFill>
                <a:latin typeface="+mn-lt"/>
                <a:ea typeface="+mn-ea"/>
                <a:cs typeface="+mn-cs"/>
                <a:sym typeface="Symbol" panose="05050102010706020507" pitchFamily="18" charset="2"/>
              </a:rPr>
              <a:t></a:t>
            </a:r>
            <a:r>
              <a:rPr lang="en-US" sz="1200" b="0" i="0" u="none" strike="noStrike" kern="1200" baseline="30000" dirty="0" err="1">
                <a:solidFill>
                  <a:schemeClr val="tx1"/>
                </a:solidFill>
                <a:latin typeface="+mn-lt"/>
                <a:ea typeface="+mn-ea"/>
                <a:cs typeface="+mn-cs"/>
                <a:sym typeface="Symbol" panose="05050102010706020507" pitchFamily="18" charset="2"/>
              </a:rPr>
              <a:t>2</a:t>
            </a:r>
            <a:r>
              <a:rPr lang="en-US" sz="1200" b="0" i="0" u="none" strike="noStrike" kern="1200" baseline="0" dirty="0">
                <a:solidFill>
                  <a:schemeClr val="tx1"/>
                </a:solidFill>
                <a:latin typeface="+mn-lt"/>
                <a:ea typeface="+mn-ea"/>
                <a:cs typeface="+mn-cs"/>
                <a:sym typeface="Symbol" panose="05050102010706020507" pitchFamily="18" charset="2"/>
              </a:rPr>
              <a:t>.</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41</a:t>
            </a:fld>
            <a:endParaRPr lang="en-US"/>
          </a:p>
        </p:txBody>
      </p:sp>
    </p:spTree>
    <p:extLst>
      <p:ext uri="{BB962C8B-B14F-4D97-AF65-F5344CB8AC3E}">
        <p14:creationId xmlns:p14="http://schemas.microsoft.com/office/powerpoint/2010/main" val="60742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already know that forces cause accelerations; </a:t>
            </a:r>
            <a:r>
              <a:rPr lang="en-US" sz="1200" i="1" kern="1200" dirty="0">
                <a:solidFill>
                  <a:schemeClr val="tx1"/>
                </a:solidFill>
                <a:effectLst/>
                <a:latin typeface="+mn-lt"/>
                <a:ea typeface="+mn-ea"/>
                <a:cs typeface="+mn-cs"/>
              </a:rPr>
              <a:t>torques </a:t>
            </a:r>
            <a:r>
              <a:rPr lang="en-US" sz="1200" kern="1200" dirty="0">
                <a:solidFill>
                  <a:schemeClr val="tx1"/>
                </a:solidFill>
                <a:effectLst/>
                <a:latin typeface="+mn-lt"/>
                <a:ea typeface="+mn-ea"/>
                <a:cs typeface="+mn-cs"/>
              </a:rPr>
              <a:t>cause angular accelerations. Take a look at the figure, which is an overhead view of a door hinged at point </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Imagine the door is free to rotate around an axis perpendicular to the slide and passing through </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If a force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is applied to the door, there are three factors that determine the effectiveness of the force in opening the door: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magnitude </a:t>
            </a:r>
            <a:r>
              <a:rPr lang="en-US" sz="1200" kern="1200" dirty="0">
                <a:solidFill>
                  <a:schemeClr val="tx1"/>
                </a:solidFill>
                <a:effectLst/>
                <a:latin typeface="+mn-lt"/>
                <a:ea typeface="+mn-ea"/>
                <a:cs typeface="+mn-cs"/>
              </a:rPr>
              <a:t>of the force,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position </a:t>
            </a:r>
            <a:r>
              <a:rPr lang="en-US" sz="1200" kern="1200" dirty="0">
                <a:solidFill>
                  <a:schemeClr val="tx1"/>
                </a:solidFill>
                <a:effectLst/>
                <a:latin typeface="+mn-lt"/>
                <a:ea typeface="+mn-ea"/>
                <a:cs typeface="+mn-cs"/>
              </a:rPr>
              <a:t>of application of the force,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the </a:t>
            </a:r>
            <a:r>
              <a:rPr lang="en-US" sz="1200" i="1" kern="1200" dirty="0">
                <a:solidFill>
                  <a:schemeClr val="tx1"/>
                </a:solidFill>
                <a:effectLst/>
                <a:latin typeface="+mn-lt"/>
                <a:ea typeface="+mn-ea"/>
                <a:cs typeface="+mn-cs"/>
              </a:rPr>
              <a:t>angle </a:t>
            </a:r>
            <a:r>
              <a:rPr lang="en-US" sz="1200" kern="1200" dirty="0">
                <a:solidFill>
                  <a:schemeClr val="tx1"/>
                </a:solidFill>
                <a:effectLst/>
                <a:latin typeface="+mn-lt"/>
                <a:ea typeface="+mn-ea"/>
                <a:cs typeface="+mn-cs"/>
              </a:rPr>
              <a:t>at which it is applied.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will only be dealing with position and force vectors lying in a plane. When the applied force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perpendicular to the outer edge of the door, as it is in the figure, the door rotates counterclockwise with constant angular acceleration. Now let’s think about what happens when the same perpendicular force is applied at a point nearer the hinge—the result is a smaller angular acceleration.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general, a larger radial distance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between the applied force and the axis of rotation results in a larger angular acceleration. Also, a larger applied force will result in a larger angular acceleration.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look at the special case of forces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perpendicular to the position vector as in the figure. Let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be a force acting on an object, and let </a:t>
            </a:r>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be a position vector from a</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chosen point </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to the point of application of the force, with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perpendicular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t>
            </a:r>
            <a:r>
              <a:rPr lang="en-US" sz="1200" b="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The magnitude of the torque</a:t>
            </a:r>
            <a:r>
              <a:rPr lang="en-US" sz="1200" kern="1200" dirty="0">
                <a:solidFill>
                  <a:schemeClr val="tx1"/>
                </a:solidFill>
                <a:effectLst/>
                <a:latin typeface="+mn-lt"/>
                <a:ea typeface="+mn-ea"/>
                <a:cs typeface="+mn-cs"/>
                <a:sym typeface="Symbol" panose="05050102010706020507" pitchFamily="18" charset="2"/>
              </a:rPr>
              <a:t></a:t>
            </a:r>
            <a:r>
              <a:rPr lang="en-US" sz="1200" b="1"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exerted by the force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is given by the equation shown, [click to show equation] where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is the length of the position vector and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is the magnitude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force.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15</a:t>
            </a:fld>
            <a:endParaRPr lang="en-US"/>
          </a:p>
        </p:txBody>
      </p:sp>
    </p:spTree>
    <p:extLst>
      <p:ext uri="{BB962C8B-B14F-4D97-AF65-F5344CB8AC3E}">
        <p14:creationId xmlns:p14="http://schemas.microsoft.com/office/powerpoint/2010/main" val="873964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 a look at the figure, where an object of mass </a:t>
            </a:r>
            <a:r>
              <a:rPr lang="en-US" sz="1200" i="1" kern="1200" dirty="0">
                <a:solidFill>
                  <a:schemeClr val="tx1"/>
                </a:solidFill>
                <a:effectLst/>
                <a:latin typeface="+mn-lt"/>
                <a:ea typeface="+mn-ea"/>
                <a:cs typeface="+mn-cs"/>
              </a:rPr>
              <a:t>m </a:t>
            </a:r>
            <a:r>
              <a:rPr lang="en-US" sz="1200" kern="1200" dirty="0">
                <a:solidFill>
                  <a:schemeClr val="tx1"/>
                </a:solidFill>
                <a:effectLst/>
                <a:latin typeface="+mn-lt"/>
                <a:ea typeface="+mn-ea"/>
                <a:cs typeface="+mn-cs"/>
              </a:rPr>
              <a:t>rotates in a circular path of radius </a:t>
            </a:r>
            <a:r>
              <a:rPr lang="en-US" sz="1200" i="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acted on by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net force. The resulting net torque on the object increases its angular speed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the value </a:t>
            </a:r>
            <a:r>
              <a:rPr lang="en-US" sz="1200" kern="1200" dirty="0">
                <a:solidFill>
                  <a:schemeClr val="tx1"/>
                </a:solidFill>
                <a:effectLst/>
                <a:latin typeface="+mn-lt"/>
                <a:ea typeface="+mn-ea"/>
                <a:cs typeface="+mn-cs"/>
                <a:sym typeface="Symbol" panose="05050102010706020507" pitchFamily="18" charset="2"/>
              </a:rPr>
              <a:t></a:t>
            </a:r>
            <a:r>
              <a:rPr lang="en-US" sz="1200" kern="1200" baseline="-25000" dirty="0">
                <a:solidFill>
                  <a:schemeClr val="tx1"/>
                </a:solidFill>
                <a:effectLst/>
                <a:latin typeface="+mn-lt"/>
                <a:ea typeface="+mn-ea"/>
                <a:cs typeface="+mn-cs"/>
              </a:rPr>
              <a:t>0 </a:t>
            </a:r>
            <a:r>
              <a:rPr lang="en-US" sz="1200" kern="1200" dirty="0">
                <a:solidFill>
                  <a:schemeClr val="tx1"/>
                </a:solidFill>
                <a:effectLst/>
                <a:latin typeface="+mn-lt"/>
                <a:ea typeface="+mn-ea"/>
                <a:cs typeface="+mn-cs"/>
              </a:rPr>
              <a:t>to the value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in a time interval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That means we can write the equation here. [click to show equation]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define the product</a:t>
            </a:r>
            <a:r>
              <a:rPr lang="en-US" sz="1200" i="1" kern="1200" dirty="0">
                <a:solidFill>
                  <a:schemeClr val="tx1"/>
                </a:solidFill>
                <a:effectLst/>
                <a:latin typeface="+mn-lt"/>
                <a:ea typeface="+mn-ea"/>
                <a:cs typeface="+mn-cs"/>
              </a:rPr>
              <a:t> I</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as the </a:t>
            </a:r>
            <a:r>
              <a:rPr lang="en-US" sz="1200" b="1" kern="1200" dirty="0">
                <a:solidFill>
                  <a:schemeClr val="tx1"/>
                </a:solidFill>
                <a:effectLst/>
                <a:latin typeface="+mn-lt"/>
                <a:ea typeface="+mn-ea"/>
                <a:cs typeface="+mn-cs"/>
              </a:rPr>
              <a:t>angular momentum </a:t>
            </a:r>
            <a:r>
              <a:rPr lang="en-US" sz="1200" kern="1200" dirty="0">
                <a:solidFill>
                  <a:schemeClr val="tx1"/>
                </a:solidFill>
                <a:effectLst/>
                <a:latin typeface="+mn-lt"/>
                <a:ea typeface="+mn-ea"/>
                <a:cs typeface="+mn-cs"/>
              </a:rPr>
              <a:t>of the object. [click to show equation] Now we can write the rotational analog of Newton’s second law, [click to show equation] which states that </a:t>
            </a:r>
            <a:r>
              <a:rPr lang="en-US" sz="1200" b="1" kern="1200" dirty="0">
                <a:solidFill>
                  <a:schemeClr val="tx1"/>
                </a:solidFill>
                <a:effectLst/>
                <a:latin typeface="+mn-lt"/>
                <a:ea typeface="+mn-ea"/>
                <a:cs typeface="+mn-cs"/>
              </a:rPr>
              <a:t>the net torque acting on an object is equal to the time rate of change of the object’s angular momentum.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42</a:t>
            </a:fld>
            <a:endParaRPr lang="en-US"/>
          </a:p>
        </p:txBody>
      </p:sp>
    </p:spTree>
    <p:extLst>
      <p:ext uri="{BB962C8B-B14F-4D97-AF65-F5344CB8AC3E}">
        <p14:creationId xmlns:p14="http://schemas.microsoft.com/office/powerpoint/2010/main" val="2355409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the net external torque acting on a system is zero, we get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over </a:t>
            </a:r>
            <a:r>
              <a:rPr lang="en-US" sz="1200"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 0, which says that the time rate of change of the system’s angular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momentum is zero. Let </a:t>
            </a:r>
            <a:r>
              <a:rPr lang="en-US" sz="1200" i="1" kern="1200" dirty="0">
                <a:solidFill>
                  <a:schemeClr val="tx1"/>
                </a:solidFill>
                <a:effectLst/>
                <a:latin typeface="+mn-lt"/>
                <a:ea typeface="+mn-ea"/>
                <a:cs typeface="+mn-cs"/>
              </a:rPr>
              <a:t>L</a:t>
            </a:r>
            <a:r>
              <a:rPr lang="en-US" sz="1200" i="1" kern="1200" baseline="-25000" dirty="0">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L</a:t>
            </a:r>
            <a:r>
              <a:rPr lang="en-US" sz="1200" i="1" kern="1200" baseline="-25000" dirty="0">
                <a:solidFill>
                  <a:schemeClr val="tx1"/>
                </a:solidFill>
                <a:effectLst/>
                <a:latin typeface="+mn-lt"/>
                <a:ea typeface="+mn-ea"/>
                <a:cs typeface="+mn-cs"/>
              </a:rPr>
              <a:t>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 the angular momenta of a system at two different times, and suppose there is no net external torque, so the sum of the torques is 0. [click to show equation]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means the initial and final angular momenta are equal, [click to show equation] and angular momentum is said to be </a:t>
            </a:r>
            <a:r>
              <a:rPr lang="en-US" sz="1200" i="1" kern="1200" dirty="0">
                <a:solidFill>
                  <a:schemeClr val="tx1"/>
                </a:solidFill>
                <a:effectLst/>
                <a:latin typeface="+mn-lt"/>
                <a:ea typeface="+mn-ea"/>
                <a:cs typeface="+mn-cs"/>
              </a:rPr>
              <a:t>conserved.</a:t>
            </a:r>
            <a:r>
              <a:rPr lang="en-US" sz="1200" b="1" i="1" kern="1200" dirty="0">
                <a:solidFill>
                  <a:schemeClr val="tx1"/>
                </a:solidFill>
                <a:effectLst/>
                <a:latin typeface="+mn-lt"/>
                <a:ea typeface="+mn-ea"/>
                <a:cs typeface="+mn-cs"/>
              </a:rPr>
              <a:t> </a:t>
            </a:r>
          </a:p>
          <a:p>
            <a:endParaRPr lang="en-US" sz="1200" b="1"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a:t>
            </a:r>
            <a:r>
              <a:rPr lang="en-US" sz="1200" b="0" i="0" kern="1200" baseline="0" dirty="0">
                <a:solidFill>
                  <a:schemeClr val="tx1"/>
                </a:solidFill>
                <a:effectLst/>
                <a:latin typeface="+mn-lt"/>
                <a:ea typeface="+mn-ea"/>
                <a:cs typeface="+mn-cs"/>
              </a:rPr>
              <a:t> now have a third conservation </a:t>
            </a:r>
            <a:r>
              <a:rPr lang="en-US" sz="1200" kern="1200" dirty="0">
                <a:solidFill>
                  <a:schemeClr val="tx1"/>
                </a:solidFill>
                <a:effectLst/>
                <a:latin typeface="+mn-lt"/>
                <a:ea typeface="+mn-ea"/>
                <a:cs typeface="+mn-cs"/>
              </a:rPr>
              <a:t>law to add to our list:</a:t>
            </a:r>
            <a:r>
              <a:rPr lang="en-US" sz="1200" kern="1200" baseline="0" dirty="0">
                <a:solidFill>
                  <a:schemeClr val="tx1"/>
                </a:solidFill>
                <a:effectLst/>
                <a:latin typeface="+mn-lt"/>
                <a:ea typeface="+mn-ea"/>
                <a:cs typeface="+mn-cs"/>
              </a:rPr>
              <a:t> [click to show equation]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conservation of angular momentum. </a:t>
            </a:r>
            <a:r>
              <a:rPr lang="en-US" sz="1200" kern="1200" dirty="0">
                <a:solidFill>
                  <a:schemeClr val="tx1"/>
                </a:solidFill>
                <a:effectLst/>
                <a:latin typeface="+mn-lt"/>
                <a:ea typeface="+mn-ea"/>
                <a:cs typeface="+mn-cs"/>
              </a:rPr>
              <a:t>We can now state that </a:t>
            </a:r>
            <a:r>
              <a:rPr lang="en-US" sz="1200" b="1" kern="1200" dirty="0">
                <a:solidFill>
                  <a:schemeClr val="tx1"/>
                </a:solidFill>
                <a:effectLst/>
                <a:latin typeface="+mn-lt"/>
                <a:ea typeface="+mn-ea"/>
                <a:cs typeface="+mn-cs"/>
              </a:rPr>
              <a:t>the mechanical energy, linear momentum, and angular momentum of an isolated system all remain constant.</a:t>
            </a:r>
          </a:p>
        </p:txBody>
      </p:sp>
      <p:sp>
        <p:nvSpPr>
          <p:cNvPr id="4" name="Slide Number Placeholder 3"/>
          <p:cNvSpPr>
            <a:spLocks noGrp="1"/>
          </p:cNvSpPr>
          <p:nvPr>
            <p:ph type="sldNum" sz="quarter" idx="10"/>
          </p:nvPr>
        </p:nvSpPr>
        <p:spPr/>
        <p:txBody>
          <a:bodyPr/>
          <a:lstStyle/>
          <a:p>
            <a:fld id="{6E7E7F27-47DB-D94D-995F-E3088F8069A6}" type="slidenum">
              <a:rPr lang="en-US" smtClean="0"/>
              <a:t>43</a:t>
            </a:fld>
            <a:endParaRPr lang="en-US"/>
          </a:p>
        </p:txBody>
      </p:sp>
    </p:spTree>
    <p:extLst>
      <p:ext uri="{BB962C8B-B14F-4D97-AF65-F5344CB8AC3E}">
        <p14:creationId xmlns:p14="http://schemas.microsoft.com/office/powerpoint/2010/main" val="2126757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Conservation of angular momentum applies to macroscopic objects such as planets and people, as well as to atoms and molecules. There are many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examples of conservation of angular momentum.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Consider the figure skater shown. In the first photo, the skater has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pulled his arms and legs close to his body, reducing their distance from his axis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rotation and so reducing his moment of inertia. By conservation of angular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momentum, a reduction in his moment of inertia must increase his angular speed. Coming out of the spin in the photo on the right, he needs to reduce his angular speed, so he extends his arms and legs again, increasing his moment of inertia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slowing his rotation. </a:t>
            </a:r>
          </a:p>
        </p:txBody>
      </p:sp>
      <p:sp>
        <p:nvSpPr>
          <p:cNvPr id="4" name="Slide Number Placeholder 3"/>
          <p:cNvSpPr>
            <a:spLocks noGrp="1"/>
          </p:cNvSpPr>
          <p:nvPr>
            <p:ph type="sldNum" sz="quarter" idx="10"/>
          </p:nvPr>
        </p:nvSpPr>
        <p:spPr/>
        <p:txBody>
          <a:bodyPr/>
          <a:lstStyle/>
          <a:p>
            <a:fld id="{6E7E7F27-47DB-D94D-995F-E3088F8069A6}" type="slidenum">
              <a:rPr lang="en-US" smtClean="0"/>
              <a:t>44</a:t>
            </a:fld>
            <a:endParaRPr lang="en-US"/>
          </a:p>
        </p:txBody>
      </p:sp>
    </p:spTree>
    <p:extLst>
      <p:ext uri="{BB962C8B-B14F-4D97-AF65-F5344CB8AC3E}">
        <p14:creationId xmlns:p14="http://schemas.microsoft.com/office/powerpoint/2010/main" val="632535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figures show a fascinating astrophysical example of conservation of angular momentum. At the end of its lifetime a massive star uses up all its fuel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collapses under the influence of gravitational forces, causing a gigantic outburst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energy called a supernova.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best-studied example of a remnant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supernova explosion is the Crab Nebula shown in the pictures here, which is a chaotic, expanding mass of gas. In a supernova, part of the star’s mass is ejected into space, where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eventually condenses into new stars and planets. Most of what is left behind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typically collapses into a </a:t>
            </a:r>
            <a:r>
              <a:rPr lang="en-US" sz="1200" b="1" kern="1200" dirty="0">
                <a:solidFill>
                  <a:schemeClr val="tx1"/>
                </a:solidFill>
                <a:effectLst/>
                <a:latin typeface="+mn-lt"/>
                <a:ea typeface="+mn-ea"/>
                <a:cs typeface="+mn-cs"/>
              </a:rPr>
              <a:t>neutron star</a:t>
            </a:r>
            <a:r>
              <a:rPr lang="en-US" sz="1200" kern="1200" dirty="0">
                <a:solidFill>
                  <a:schemeClr val="tx1"/>
                </a:solidFill>
                <a:effectLst/>
                <a:latin typeface="+mn-lt"/>
                <a:ea typeface="+mn-ea"/>
                <a:cs typeface="+mn-cs"/>
              </a:rPr>
              <a:t>—an extremely dense sphere of matter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a diameter of about 10 km, which is greatly reduced from the 10</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-km diameter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original star, and containing a large fraction of the star’s original mass. 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neutron star, pressures become so great that atomic electrons combine with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protons, becoming neutrons. As the moment of inertia of the system decreases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during the collapse, the star’s rotational speed increases.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than 700 rapidly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rotating neutron stars have been identified since they were first discovered 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1967, with periods of rotation ranging from a millisecond to several seconds.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neutron star is an amazing system—an object with a mass greater than the Sun, fitting comfortably within the space of a small county and rotating so fast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the tangential speed of the surface approaches a sizable fraction of the speed of light! </a:t>
            </a:r>
          </a:p>
        </p:txBody>
      </p:sp>
      <p:sp>
        <p:nvSpPr>
          <p:cNvPr id="4" name="Slide Number Placeholder 3"/>
          <p:cNvSpPr>
            <a:spLocks noGrp="1"/>
          </p:cNvSpPr>
          <p:nvPr>
            <p:ph type="sldNum" sz="quarter" idx="10"/>
          </p:nvPr>
        </p:nvSpPr>
        <p:spPr/>
        <p:txBody>
          <a:bodyPr/>
          <a:lstStyle/>
          <a:p>
            <a:fld id="{6E7E7F27-47DB-D94D-995F-E3088F8069A6}" type="slidenum">
              <a:rPr lang="en-US" smtClean="0"/>
              <a:t>45</a:t>
            </a:fld>
            <a:endParaRPr lang="en-US"/>
          </a:p>
        </p:txBody>
      </p:sp>
    </p:spTree>
    <p:extLst>
      <p:ext uri="{BB962C8B-B14F-4D97-AF65-F5344CB8AC3E}">
        <p14:creationId xmlns:p14="http://schemas.microsoft.com/office/powerpoint/2010/main" val="1292608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for yourself, then check with a classmate, and we’ll check your answer in about 1 minute.</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it-IT" altLang="en-US" sz="1200" i="1" dirty="0"/>
              <a:t>I</a:t>
            </a:r>
            <a:r>
              <a:rPr lang="it-IT" altLang="en-US" sz="1200" baseline="-25000" dirty="0"/>
              <a:t>1 </a:t>
            </a:r>
            <a:r>
              <a:rPr lang="it-IT" altLang="en-US" sz="1200" dirty="0"/>
              <a:t>/ (</a:t>
            </a:r>
            <a:r>
              <a:rPr lang="it-IT" altLang="en-US" sz="1200" i="1" dirty="0"/>
              <a:t>I</a:t>
            </a:r>
            <a:r>
              <a:rPr lang="it-IT" altLang="en-US" sz="1200" baseline="-25000" dirty="0"/>
              <a:t>1</a:t>
            </a:r>
            <a:r>
              <a:rPr lang="it-IT" altLang="en-US" sz="1200" dirty="0"/>
              <a:t> + </a:t>
            </a:r>
            <a:r>
              <a:rPr lang="it-IT" altLang="en-US" sz="1200" i="1" dirty="0"/>
              <a:t>I</a:t>
            </a:r>
            <a:r>
              <a:rPr lang="it-IT" altLang="en-US" sz="1200" baseline="-25000" dirty="0"/>
              <a:t>2</a:t>
            </a:r>
            <a:r>
              <a:rPr lang="it-IT" altLang="en-US" sz="1200" dirty="0"/>
              <a:t>)</a:t>
            </a:r>
            <a:endParaRPr lang="en-US" altLang="en-US" sz="1200" dirty="0"/>
          </a:p>
          <a:p>
            <a:endParaRPr lang="en-US" b="1" dirty="0"/>
          </a:p>
          <a:p>
            <a:r>
              <a:rPr lang="en-US" b="1" dirty="0"/>
              <a:t>Reasoning: </a:t>
            </a:r>
            <a:r>
              <a:rPr lang="en-US" sz="1200" b="0" i="0" u="none" strike="noStrike" kern="1200" baseline="0" dirty="0">
                <a:solidFill>
                  <a:schemeClr val="tx1"/>
                </a:solidFill>
                <a:latin typeface="+mn-lt"/>
                <a:ea typeface="+mn-ea"/>
                <a:cs typeface="+mn-cs"/>
              </a:rPr>
              <a:t>Apply conservation of angular momentum to the system (the two disks) before and after the second disk is</a:t>
            </a:r>
          </a:p>
          <a:p>
            <a:pPr algn="l"/>
            <a:r>
              <a:rPr lang="en-US" sz="1200" b="0" i="0" u="none" strike="noStrike" kern="1200" baseline="0" dirty="0">
                <a:solidFill>
                  <a:schemeClr val="tx1"/>
                </a:solidFill>
                <a:latin typeface="+mn-lt"/>
                <a:ea typeface="+mn-ea"/>
                <a:cs typeface="+mn-cs"/>
              </a:rPr>
              <a:t>added to get the result: </a:t>
            </a:r>
            <a:r>
              <a:rPr lang="en-US" sz="1200" b="0" i="1" u="none" strike="noStrike" kern="1200" baseline="0" dirty="0" err="1">
                <a:solidFill>
                  <a:schemeClr val="tx1"/>
                </a:solidFill>
                <a:latin typeface="+mn-lt"/>
                <a:ea typeface="+mn-ea"/>
                <a:cs typeface="+mn-cs"/>
              </a:rPr>
              <a:t>I</a:t>
            </a:r>
            <a:r>
              <a:rPr lang="en-US" sz="1200" b="0" i="0" u="none" strike="noStrike" kern="1200" baseline="-25000" dirty="0" err="1">
                <a:solidFill>
                  <a:schemeClr val="tx1"/>
                </a:solidFill>
                <a:latin typeface="+mn-lt"/>
                <a:ea typeface="+mn-ea"/>
                <a:cs typeface="+mn-cs"/>
              </a:rPr>
              <a:t>1</a:t>
            </a:r>
            <a:r>
              <a:rPr lang="en-US" sz="1200" b="0" i="1" u="none" strike="noStrike" kern="1200" baseline="0" dirty="0" err="1">
                <a:solidFill>
                  <a:schemeClr val="tx1"/>
                </a:solidFill>
                <a:latin typeface="+mn-lt"/>
                <a:ea typeface="+mn-ea"/>
                <a:cs typeface="+mn-cs"/>
                <a:sym typeface="Symbol" panose="05050102010706020507" pitchFamily="18" charset="2"/>
              </a:rPr>
              <a:t></a:t>
            </a:r>
            <a:r>
              <a:rPr lang="en-US" sz="1200" b="0" i="0" u="none" strike="noStrike" kern="1200" baseline="-25000" dirty="0" err="1">
                <a:solidFill>
                  <a:schemeClr val="tx1"/>
                </a:solidFill>
                <a:latin typeface="+mn-lt"/>
                <a:ea typeface="+mn-ea"/>
                <a:cs typeface="+mn-cs"/>
                <a:sym typeface="Symbol" panose="05050102010706020507" pitchFamily="18" charset="2"/>
              </a:rPr>
              <a:t>1</a:t>
            </a:r>
            <a:r>
              <a:rPr lang="en-US" sz="1200" b="0" i="0" u="none" strike="noStrike" kern="1200" baseline="0" dirty="0">
                <a:solidFill>
                  <a:schemeClr val="tx1"/>
                </a:solidFill>
                <a:latin typeface="+mn-lt"/>
                <a:ea typeface="+mn-ea"/>
                <a:cs typeface="+mn-cs"/>
                <a:sym typeface="Symbol" panose="05050102010706020507" pitchFamily="18" charset="2"/>
              </a:rPr>
              <a:t> = (</a:t>
            </a:r>
            <a:r>
              <a:rPr lang="en-US" sz="1200" b="0" i="1" u="none" strike="noStrike" kern="1200" baseline="0" dirty="0" err="1">
                <a:solidFill>
                  <a:schemeClr val="tx1"/>
                </a:solidFill>
                <a:latin typeface="+mn-lt"/>
                <a:ea typeface="+mn-ea"/>
                <a:cs typeface="+mn-cs"/>
                <a:sym typeface="Symbol" panose="05050102010706020507" pitchFamily="18" charset="2"/>
              </a:rPr>
              <a:t>I</a:t>
            </a:r>
            <a:r>
              <a:rPr lang="en-US" sz="1200" b="0" i="0" u="none" strike="noStrike" kern="1200" baseline="-25000" dirty="0" err="1">
                <a:solidFill>
                  <a:schemeClr val="tx1"/>
                </a:solidFill>
                <a:latin typeface="+mn-lt"/>
                <a:ea typeface="+mn-ea"/>
                <a:cs typeface="+mn-cs"/>
                <a:sym typeface="Symbol" panose="05050102010706020507" pitchFamily="18" charset="2"/>
              </a:rPr>
              <a:t>1</a:t>
            </a:r>
            <a:r>
              <a:rPr lang="en-US" sz="1200" b="0" i="0" u="none" strike="noStrike" kern="1200" baseline="0" dirty="0">
                <a:solidFill>
                  <a:schemeClr val="tx1"/>
                </a:solidFill>
                <a:latin typeface="+mn-lt"/>
                <a:ea typeface="+mn-ea"/>
                <a:cs typeface="+mn-cs"/>
                <a:sym typeface="Symbol" panose="05050102010706020507" pitchFamily="18" charset="2"/>
              </a:rPr>
              <a:t> + </a:t>
            </a:r>
            <a:r>
              <a:rPr lang="en-US" sz="1200" b="0" i="1" u="none" strike="noStrike" kern="1200" baseline="0" dirty="0" err="1">
                <a:solidFill>
                  <a:schemeClr val="tx1"/>
                </a:solidFill>
                <a:latin typeface="+mn-lt"/>
                <a:ea typeface="+mn-ea"/>
                <a:cs typeface="+mn-cs"/>
                <a:sym typeface="Symbol" panose="05050102010706020507" pitchFamily="18" charset="2"/>
              </a:rPr>
              <a:t>I</a:t>
            </a:r>
            <a:r>
              <a:rPr lang="en-US" sz="1200" b="0" i="0" u="none" strike="noStrike" kern="1200" baseline="-25000" dirty="0" err="1">
                <a:solidFill>
                  <a:schemeClr val="tx1"/>
                </a:solidFill>
                <a:latin typeface="+mn-lt"/>
                <a:ea typeface="+mn-ea"/>
                <a:cs typeface="+mn-cs"/>
                <a:sym typeface="Symbol" panose="05050102010706020507" pitchFamily="18" charset="2"/>
              </a:rPr>
              <a:t>2</a:t>
            </a:r>
            <a:r>
              <a:rPr lang="en-US" sz="1200" b="0" i="0" u="none" strike="noStrike" kern="1200" baseline="0" dirty="0">
                <a:solidFill>
                  <a:schemeClr val="tx1"/>
                </a:solidFill>
                <a:latin typeface="+mn-lt"/>
                <a:ea typeface="+mn-ea"/>
                <a:cs typeface="+mn-cs"/>
                <a:sym typeface="Symbol" panose="05050102010706020507" pitchFamily="18" charset="2"/>
              </a:rPr>
              <a:t>).</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46</a:t>
            </a:fld>
            <a:endParaRPr lang="en-US"/>
          </a:p>
        </p:txBody>
      </p:sp>
    </p:spTree>
    <p:extLst>
      <p:ext uri="{BB962C8B-B14F-4D97-AF65-F5344CB8AC3E}">
        <p14:creationId xmlns:p14="http://schemas.microsoft.com/office/powerpoint/2010/main" val="204144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Run your explanation by a classmate or two, and listen to theirs. In about a minute, let’s hear your answers.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increase</a:t>
            </a:r>
            <a:endParaRPr lang="en-US" altLang="en-US" sz="1200" dirty="0"/>
          </a:p>
          <a:p>
            <a:endParaRPr lang="en-US" b="1" dirty="0"/>
          </a:p>
          <a:p>
            <a:r>
              <a:rPr lang="en-US" b="1" dirty="0"/>
              <a:t>Reasoning: </a:t>
            </a:r>
            <a:r>
              <a:rPr lang="en-US" sz="1200" b="0" i="0" u="none" strike="noStrike" kern="1200" baseline="0" dirty="0">
                <a:solidFill>
                  <a:schemeClr val="tx1"/>
                </a:solidFill>
                <a:latin typeface="+mn-lt"/>
                <a:ea typeface="+mn-ea"/>
                <a:cs typeface="+mn-cs"/>
              </a:rPr>
              <a:t>Earth already bulges slightly at the Equator, and is slightly flat at the poles. If more mass moved towards the Equator, it would essentially move the mass to a greater distance from the axis of rotation, and increase the moment of inertia. Because conservation of angular momentum requires that </a:t>
            </a:r>
            <a:r>
              <a:rPr lang="en-US" sz="1200" b="0" i="1" u="none" strike="noStrike" kern="1200" baseline="0" dirty="0" err="1">
                <a:solidFill>
                  <a:schemeClr val="tx1"/>
                </a:solidFill>
                <a:latin typeface="+mn-lt"/>
                <a:ea typeface="+mn-ea"/>
                <a:cs typeface="+mn-cs"/>
              </a:rPr>
              <a:t>I</a:t>
            </a:r>
            <a:r>
              <a:rPr lang="en-US" sz="1200" b="0" i="0" u="none" strike="noStrike" kern="1200" baseline="-25000" dirty="0" err="1">
                <a:solidFill>
                  <a:schemeClr val="tx1"/>
                </a:solidFill>
                <a:latin typeface="+mn-lt"/>
                <a:ea typeface="+mn-ea"/>
                <a:cs typeface="+mn-cs"/>
              </a:rPr>
              <a:t>1</a:t>
            </a:r>
            <a:r>
              <a:rPr lang="en-US" sz="1200" b="0" i="1" u="none" strike="noStrike" kern="1200" baseline="0" dirty="0" err="1">
                <a:solidFill>
                  <a:schemeClr val="tx1"/>
                </a:solidFill>
                <a:latin typeface="+mn-lt"/>
                <a:ea typeface="+mn-ea"/>
                <a:cs typeface="+mn-cs"/>
                <a:sym typeface="Symbol" panose="05050102010706020507" pitchFamily="18" charset="2"/>
              </a:rPr>
              <a:t></a:t>
            </a:r>
            <a:r>
              <a:rPr lang="en-US" sz="1200" b="0" i="1" u="none" strike="noStrike" kern="1200" baseline="-25000" dirty="0" err="1">
                <a:solidFill>
                  <a:schemeClr val="tx1"/>
                </a:solidFill>
                <a:latin typeface="+mn-lt"/>
                <a:ea typeface="+mn-ea"/>
                <a:cs typeface="+mn-cs"/>
                <a:sym typeface="Symbol" panose="05050102010706020507" pitchFamily="18" charset="2"/>
              </a:rPr>
              <a:t>z</a:t>
            </a:r>
            <a:r>
              <a:rPr lang="en-US" sz="1200" b="0" i="0" u="none" strike="noStrike" kern="1200" baseline="0" dirty="0">
                <a:solidFill>
                  <a:schemeClr val="tx1"/>
                </a:solidFill>
                <a:latin typeface="+mn-lt"/>
                <a:ea typeface="+mn-ea"/>
                <a:cs typeface="+mn-cs"/>
                <a:sym typeface="Symbol" panose="05050102010706020507" pitchFamily="18" charset="2"/>
              </a:rPr>
              <a:t> = constant</a:t>
            </a:r>
            <a:r>
              <a:rPr lang="en-US" sz="1200" b="0" i="0" u="none" strike="noStrike" kern="1200" baseline="0" dirty="0">
                <a:solidFill>
                  <a:schemeClr val="tx1"/>
                </a:solidFill>
                <a:latin typeface="+mn-lt"/>
                <a:ea typeface="+mn-ea"/>
                <a:cs typeface="+mn-cs"/>
              </a:rPr>
              <a:t>, an increase in the moment of inertia would decrease the angular velocity, and slow down the spinning of Earth. Thus, the length of each day would increase. </a:t>
            </a:r>
            <a:endParaRPr lang="en-US" b="1" dirty="0"/>
          </a:p>
        </p:txBody>
      </p:sp>
      <p:sp>
        <p:nvSpPr>
          <p:cNvPr id="4" name="Slide Number Placeholder 3"/>
          <p:cNvSpPr>
            <a:spLocks noGrp="1"/>
          </p:cNvSpPr>
          <p:nvPr>
            <p:ph type="sldNum" sz="quarter" idx="10"/>
          </p:nvPr>
        </p:nvSpPr>
        <p:spPr/>
        <p:txBody>
          <a:bodyPr/>
          <a:lstStyle/>
          <a:p>
            <a:fld id="{6E7E7F27-47DB-D94D-995F-E3088F8069A6}" type="slidenum">
              <a:rPr lang="en-US" smtClean="0"/>
              <a:t>47</a:t>
            </a:fld>
            <a:endParaRPr lang="en-US"/>
          </a:p>
        </p:txBody>
      </p:sp>
    </p:spTree>
    <p:extLst>
      <p:ext uri="{BB962C8B-B14F-4D97-AF65-F5344CB8AC3E}">
        <p14:creationId xmlns:p14="http://schemas.microsoft.com/office/powerpoint/2010/main" val="3006650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Check your result against your neighbor’s, and resolve any discrepancies. We’ll see what you come up with in a couple of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7 kg</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E1.01</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practice problem solving with rotational motion ideas.</a:t>
            </a:r>
          </a:p>
          <a:p>
            <a:endParaRPr lang="en-US" altLang="en-US" b="1" dirty="0"/>
          </a:p>
          <a:p>
            <a:r>
              <a:rPr lang="en-US" altLang="en-US" b="1" dirty="0"/>
              <a:t>Discussion:</a:t>
            </a:r>
            <a:r>
              <a:rPr lang="en-US" altLang="en-US" dirty="0"/>
              <a:t> </a:t>
            </a:r>
          </a:p>
          <a:p>
            <a:r>
              <a:rPr lang="en-US" altLang="en-US" dirty="0"/>
              <a:t>Rotational inertia is not an intrinsic property of an object; its value depends on the axis about which it is calculated. In this case, the object's rotational inertia is twice as large about one axis as another.</a:t>
            </a:r>
          </a:p>
          <a:p>
            <a:endParaRPr lang="en-US" altLang="en-US" dirty="0"/>
          </a:p>
          <a:p>
            <a:r>
              <a:rPr lang="en-US" altLang="en-US" dirty="0"/>
              <a:t>Let's avoid numerical computations, even though we are given specific values for all known quantities. Let </a:t>
            </a:r>
            <a:r>
              <a:rPr lang="en-US" altLang="en-US" i="1" dirty="0"/>
              <a:t>d</a:t>
            </a:r>
            <a:r>
              <a:rPr lang="en-US" altLang="en-US" dirty="0"/>
              <a:t> = 10 cm, </a:t>
            </a:r>
            <a:r>
              <a:rPr lang="en-US" altLang="en-US" i="1" dirty="0"/>
              <a:t>m</a:t>
            </a:r>
            <a:r>
              <a:rPr lang="en-US" altLang="en-US" dirty="0"/>
              <a:t> = 2 kg, and </a:t>
            </a:r>
            <a:r>
              <a:rPr lang="en-US" altLang="en-US" i="1" dirty="0"/>
              <a:t>M</a:t>
            </a:r>
            <a:r>
              <a:rPr lang="en-US" altLang="en-US" dirty="0"/>
              <a:t> = the unknown mass. We'll solve for </a:t>
            </a:r>
            <a:r>
              <a:rPr lang="en-US" altLang="en-US" i="1" dirty="0"/>
              <a:t>M</a:t>
            </a:r>
            <a:r>
              <a:rPr lang="en-US" altLang="en-US" dirty="0"/>
              <a:t> in terms of the given quantities.</a:t>
            </a:r>
          </a:p>
          <a:p>
            <a:endParaRPr lang="en-US" altLang="en-US" dirty="0"/>
          </a:p>
          <a:p>
            <a:r>
              <a:rPr lang="en-US" altLang="en-US" dirty="0"/>
              <a:t>The rotational inertia about axis A is </a:t>
            </a:r>
            <a:r>
              <a:rPr lang="en-US" altLang="en-US" i="1" dirty="0"/>
              <a:t>I</a:t>
            </a:r>
            <a:r>
              <a:rPr lang="en-US" altLang="en-US" baseline="-25000" dirty="0"/>
              <a:t>A</a:t>
            </a:r>
            <a:r>
              <a:rPr lang="en-US" altLang="en-US" dirty="0"/>
              <a:t> = </a:t>
            </a:r>
            <a:r>
              <a:rPr lang="en-US" altLang="en-US" i="1" dirty="0" err="1"/>
              <a:t>md</a:t>
            </a:r>
            <a:r>
              <a:rPr lang="en-US" altLang="en-US" dirty="0" err="1"/>
              <a:t>²</a:t>
            </a:r>
            <a:r>
              <a:rPr lang="en-US" altLang="en-US" dirty="0"/>
              <a:t> + </a:t>
            </a:r>
            <a:r>
              <a:rPr lang="en-US" altLang="en-US" i="1" dirty="0"/>
              <a:t>M</a:t>
            </a:r>
            <a:r>
              <a:rPr lang="en-US" altLang="en-US" dirty="0"/>
              <a:t>(</a:t>
            </a:r>
            <a:r>
              <a:rPr lang="en-US" altLang="en-US" dirty="0" err="1"/>
              <a:t>2</a:t>
            </a:r>
            <a:r>
              <a:rPr lang="en-US" altLang="en-US" i="1" dirty="0" err="1"/>
              <a:t>d</a:t>
            </a:r>
            <a:r>
              <a:rPr lang="en-US" altLang="en-US" dirty="0"/>
              <a:t>)² = (</a:t>
            </a:r>
            <a:r>
              <a:rPr lang="en-US" altLang="en-US" i="1" dirty="0"/>
              <a:t>m</a:t>
            </a:r>
            <a:r>
              <a:rPr lang="en-US" altLang="en-US" dirty="0"/>
              <a:t> + </a:t>
            </a:r>
            <a:r>
              <a:rPr lang="en-US" altLang="en-US" dirty="0" err="1"/>
              <a:t>4</a:t>
            </a:r>
            <a:r>
              <a:rPr lang="en-US" altLang="en-US" i="1" dirty="0" err="1"/>
              <a:t>M</a:t>
            </a:r>
            <a:r>
              <a:rPr lang="en-US" altLang="en-US" dirty="0"/>
              <a:t>)</a:t>
            </a:r>
            <a:r>
              <a:rPr lang="en-US" altLang="en-US" i="1" dirty="0" err="1"/>
              <a:t>d</a:t>
            </a:r>
            <a:r>
              <a:rPr lang="en-US" altLang="en-US" dirty="0" err="1"/>
              <a:t>²</a:t>
            </a:r>
            <a:r>
              <a:rPr lang="en-US" altLang="en-US" dirty="0"/>
              <a:t>. The rotational inertia about axis B is </a:t>
            </a:r>
            <a:r>
              <a:rPr lang="en-US" altLang="en-US" i="1" dirty="0" err="1"/>
              <a:t>I</a:t>
            </a:r>
            <a:r>
              <a:rPr lang="en-US" altLang="en-US" baseline="-25000" dirty="0" err="1"/>
              <a:t>B</a:t>
            </a:r>
            <a:r>
              <a:rPr lang="en-US" altLang="en-US" dirty="0"/>
              <a:t> = </a:t>
            </a:r>
            <a:r>
              <a:rPr lang="en-US" altLang="en-US" i="1" dirty="0"/>
              <a:t>m</a:t>
            </a:r>
            <a:r>
              <a:rPr lang="en-US" altLang="en-US" dirty="0"/>
              <a:t>(</a:t>
            </a:r>
            <a:r>
              <a:rPr lang="en-US" altLang="en-US" dirty="0" err="1"/>
              <a:t>2</a:t>
            </a:r>
            <a:r>
              <a:rPr lang="en-US" altLang="en-US" i="1" dirty="0" err="1"/>
              <a:t>d</a:t>
            </a:r>
            <a:r>
              <a:rPr lang="en-US" altLang="en-US" dirty="0"/>
              <a:t>)² + </a:t>
            </a:r>
            <a:r>
              <a:rPr lang="en-US" altLang="en-US" i="1" dirty="0" err="1"/>
              <a:t>Md</a:t>
            </a:r>
            <a:r>
              <a:rPr lang="en-US" altLang="en-US" dirty="0" err="1"/>
              <a:t>²</a:t>
            </a:r>
            <a:r>
              <a:rPr lang="en-US" altLang="en-US" dirty="0"/>
              <a:t> = (</a:t>
            </a:r>
            <a:r>
              <a:rPr lang="en-US" altLang="en-US" dirty="0" err="1"/>
              <a:t>4</a:t>
            </a:r>
            <a:r>
              <a:rPr lang="en-US" altLang="en-US" i="1" dirty="0" err="1"/>
              <a:t>m</a:t>
            </a:r>
            <a:r>
              <a:rPr lang="en-US" altLang="en-US" dirty="0"/>
              <a:t> + </a:t>
            </a:r>
            <a:r>
              <a:rPr lang="en-US" altLang="en-US" i="1" dirty="0"/>
              <a:t>M</a:t>
            </a:r>
            <a:r>
              <a:rPr lang="en-US" altLang="en-US" dirty="0"/>
              <a:t>)</a:t>
            </a:r>
            <a:r>
              <a:rPr lang="en-US" altLang="en-US" i="1" dirty="0" err="1"/>
              <a:t>d</a:t>
            </a:r>
            <a:r>
              <a:rPr lang="en-US" altLang="en-US" dirty="0" err="1"/>
              <a:t>²</a:t>
            </a:r>
            <a:r>
              <a:rPr lang="en-US" altLang="en-US" dirty="0"/>
              <a:t>. (We are treating each dumbbell as a point mass.)</a:t>
            </a:r>
          </a:p>
          <a:p>
            <a:endParaRPr lang="en-US" altLang="en-US" dirty="0"/>
          </a:p>
          <a:p>
            <a:r>
              <a:rPr lang="en-US" altLang="en-US" dirty="0"/>
              <a:t>We are told that the rotational inertia about axis A is twice as large as that about axis B (</a:t>
            </a:r>
            <a:r>
              <a:rPr lang="en-US" altLang="en-US" i="1" dirty="0"/>
              <a:t>I</a:t>
            </a:r>
            <a:r>
              <a:rPr lang="en-US" altLang="en-US" baseline="-25000" dirty="0"/>
              <a:t>A</a:t>
            </a:r>
            <a:r>
              <a:rPr lang="en-US" altLang="en-US" dirty="0"/>
              <a:t> = </a:t>
            </a:r>
            <a:r>
              <a:rPr lang="en-US" altLang="en-US" dirty="0" err="1"/>
              <a:t>2</a:t>
            </a:r>
            <a:r>
              <a:rPr lang="en-US" altLang="en-US" i="1" dirty="0" err="1"/>
              <a:t>I</a:t>
            </a:r>
            <a:r>
              <a:rPr lang="en-US" altLang="en-US" baseline="-25000" dirty="0" err="1"/>
              <a:t>B</a:t>
            </a:r>
            <a:r>
              <a:rPr lang="en-US" altLang="en-US" dirty="0"/>
              <a:t>), so </a:t>
            </a:r>
            <a:r>
              <a:rPr lang="en-US" altLang="en-US" i="1" dirty="0"/>
              <a:t>m</a:t>
            </a:r>
            <a:r>
              <a:rPr lang="en-US" altLang="en-US" dirty="0"/>
              <a:t> + </a:t>
            </a:r>
            <a:r>
              <a:rPr lang="en-US" altLang="en-US" dirty="0" err="1"/>
              <a:t>4</a:t>
            </a:r>
            <a:r>
              <a:rPr lang="en-US" altLang="en-US" i="1" dirty="0" err="1"/>
              <a:t>M</a:t>
            </a:r>
            <a:r>
              <a:rPr lang="en-US" altLang="en-US" dirty="0"/>
              <a:t> = 2(</a:t>
            </a:r>
            <a:r>
              <a:rPr lang="en-US" altLang="en-US" dirty="0" err="1"/>
              <a:t>4</a:t>
            </a:r>
            <a:r>
              <a:rPr lang="en-US" altLang="en-US" i="1" dirty="0" err="1"/>
              <a:t>m</a:t>
            </a:r>
            <a:r>
              <a:rPr lang="en-US" altLang="en-US" dirty="0"/>
              <a:t> + </a:t>
            </a:r>
            <a:r>
              <a:rPr lang="en-US" altLang="en-US" i="1" dirty="0"/>
              <a:t>M</a:t>
            </a:r>
            <a:r>
              <a:rPr lang="en-US" altLang="en-US" dirty="0"/>
              <a:t>). (Note that </a:t>
            </a:r>
            <a:r>
              <a:rPr lang="en-US" altLang="en-US" i="1" dirty="0"/>
              <a:t>d</a:t>
            </a:r>
            <a:r>
              <a:rPr lang="en-US" altLang="en-US" dirty="0"/>
              <a:t> has cancelled out, and does not affect the answer.) Therefore, </a:t>
            </a:r>
            <a:r>
              <a:rPr lang="en-US" altLang="en-US" i="1" dirty="0"/>
              <a:t>M</a:t>
            </a:r>
            <a:r>
              <a:rPr lang="en-US" altLang="en-US" dirty="0"/>
              <a:t> = 7/2 </a:t>
            </a:r>
            <a:r>
              <a:rPr lang="en-US" altLang="en-US" i="1" dirty="0"/>
              <a:t>m</a:t>
            </a:r>
            <a:r>
              <a:rPr lang="en-US" altLang="en-US" dirty="0"/>
              <a:t>. Since </a:t>
            </a:r>
            <a:r>
              <a:rPr lang="en-US" altLang="en-US" i="1" dirty="0"/>
              <a:t>m</a:t>
            </a:r>
            <a:r>
              <a:rPr lang="en-US" altLang="en-US" dirty="0"/>
              <a:t> = 2 kg, </a:t>
            </a:r>
            <a:r>
              <a:rPr lang="en-US" altLang="en-US" i="1" dirty="0"/>
              <a:t>M</a:t>
            </a:r>
            <a:r>
              <a:rPr lang="en-US" altLang="en-US" dirty="0"/>
              <a:t> = 7 kg.</a:t>
            </a:r>
          </a:p>
          <a:p>
            <a:endParaRPr lang="en-US" altLang="en-US" b="1" dirty="0"/>
          </a:p>
          <a:p>
            <a:r>
              <a:rPr lang="en-US" altLang="en-US" b="1" dirty="0"/>
              <a:t>Key Points:</a:t>
            </a:r>
            <a:endParaRPr lang="en-US" altLang="en-US" b="0" dirty="0"/>
          </a:p>
          <a:p>
            <a:pPr marL="171450" indent="-171450">
              <a:buFont typeface="Arial" panose="020B0604020202020204" pitchFamily="34" charset="0"/>
              <a:buChar char="•"/>
            </a:pPr>
            <a:r>
              <a:rPr lang="en-US" altLang="en-US" dirty="0"/>
              <a:t>An object's rotational inertia ("moment of inertia") depends on the axis you choose to calculate it about. </a:t>
            </a:r>
          </a:p>
          <a:p>
            <a:pPr marL="171450" indent="-171450">
              <a:buFont typeface="Arial" panose="020B0604020202020204" pitchFamily="34" charset="0"/>
              <a:buChar char="•"/>
            </a:pPr>
            <a:r>
              <a:rPr lang="en-US" altLang="en-US" dirty="0"/>
              <a:t>The rotational of inertia of a point-like object about an axis is </a:t>
            </a:r>
            <a:r>
              <a:rPr lang="en-US" altLang="en-US" i="1" dirty="0" err="1"/>
              <a:t>md</a:t>
            </a:r>
            <a:r>
              <a:rPr lang="en-US" altLang="en-US" dirty="0" err="1"/>
              <a:t>²</a:t>
            </a:r>
            <a:r>
              <a:rPr lang="en-US" altLang="en-US" dirty="0"/>
              <a:t>, where </a:t>
            </a:r>
            <a:r>
              <a:rPr lang="en-US" altLang="en-US" i="1" dirty="0"/>
              <a:t>m</a:t>
            </a:r>
            <a:r>
              <a:rPr lang="en-US" altLang="en-US" dirty="0"/>
              <a:t> is the object's mass and </a:t>
            </a:r>
            <a:r>
              <a:rPr lang="en-US" altLang="en-US" i="1" dirty="0"/>
              <a:t>d</a:t>
            </a:r>
            <a:r>
              <a:rPr lang="en-US" altLang="en-US" dirty="0"/>
              <a:t> is its distance from the axis. </a:t>
            </a:r>
          </a:p>
          <a:p>
            <a:pPr marL="171450" indent="-171450">
              <a:buFont typeface="Arial" panose="020B0604020202020204" pitchFamily="34" charset="0"/>
              <a:buChar char="•"/>
            </a:pPr>
            <a:r>
              <a:rPr lang="en-US" altLang="en-US" dirty="0"/>
              <a:t>The rotational of inertia of an object composed of multiple sub-objects is just the sum of their individual rotational inertias (about the same axis). </a:t>
            </a:r>
          </a:p>
          <a:p>
            <a:pPr marL="171450" indent="-171450">
              <a:buFont typeface="Arial" panose="020B0604020202020204" pitchFamily="34" charset="0"/>
              <a:buChar char="•"/>
            </a:pPr>
            <a:r>
              <a:rPr lang="en-US" altLang="en-US" dirty="0"/>
              <a:t>Avoid putting numbers into calculations until the very end. Instead, define variables and work with those. (Often, some will cancel out, simplifying your calculations.) </a:t>
            </a:r>
          </a:p>
          <a:p>
            <a:endParaRPr lang="en-US" altLang="en-US" b="1" i="1" dirty="0"/>
          </a:p>
          <a:p>
            <a:r>
              <a:rPr lang="en-US" altLang="en-US" b="1" i="1" dirty="0"/>
              <a:t>For Instructors Only</a:t>
            </a:r>
          </a:p>
          <a:p>
            <a:r>
              <a:rPr lang="en-US" altLang="en-US" dirty="0"/>
              <a:t>Students can get bogged down in unnecessary calculations and computations. This problem presents a good opportunity to discuss problem-solving procedures. </a:t>
            </a:r>
          </a:p>
          <a:p>
            <a:endParaRPr lang="en-US" altLang="en-US" dirty="0"/>
          </a:p>
          <a:p>
            <a:r>
              <a:rPr lang="en-US" altLang="en-US" dirty="0"/>
              <a:t>Many students will translate the given relationship between rotational inertias incorrectly, and will interpret "The rotational inertia... about axis A is twice the rotational inertia about axis B" as </a:t>
            </a:r>
            <a:r>
              <a:rPr lang="en-US" altLang="en-US" dirty="0" err="1"/>
              <a:t>2</a:t>
            </a:r>
            <a:r>
              <a:rPr lang="en-US" altLang="en-US" i="1" dirty="0" err="1"/>
              <a:t>I</a:t>
            </a:r>
            <a:r>
              <a:rPr lang="en-US" altLang="en-US" baseline="-25000" dirty="0" err="1"/>
              <a:t>A</a:t>
            </a:r>
            <a:r>
              <a:rPr lang="en-US" altLang="en-US" dirty="0"/>
              <a:t> = </a:t>
            </a:r>
            <a:r>
              <a:rPr lang="en-US" altLang="en-US" i="1" dirty="0"/>
              <a:t>I</a:t>
            </a:r>
            <a:r>
              <a:rPr lang="en-US" altLang="en-US" baseline="-25000" dirty="0"/>
              <a:t>B</a:t>
            </a:r>
            <a:r>
              <a:rPr lang="en-US" altLang="en-US" dirty="0"/>
              <a:t>. Those who do this will get </a:t>
            </a:r>
            <a:r>
              <a:rPr lang="en-US" altLang="en-US" i="1" dirty="0"/>
              <a:t>M</a:t>
            </a:r>
            <a:r>
              <a:rPr lang="en-US" altLang="en-US" dirty="0"/>
              <a:t> = 4/7 kg. (This is a well-documented error in translating verbal to algebraic representations.)</a:t>
            </a:r>
          </a:p>
          <a:p>
            <a:endParaRPr lang="en-US" altLang="en-US" dirty="0"/>
          </a:p>
          <a:p>
            <a:r>
              <a:rPr lang="en-US" altLang="en-US" dirty="0"/>
              <a:t>Students should be encouraged to decide on qualitative grounds which mass is larger, so that they can check their answers for reasonability.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48</a:t>
            </a:fld>
            <a:endParaRPr lang="en-US"/>
          </a:p>
        </p:txBody>
      </p:sp>
    </p:spTree>
    <p:extLst>
      <p:ext uri="{BB962C8B-B14F-4D97-AF65-F5344CB8AC3E}">
        <p14:creationId xmlns:p14="http://schemas.microsoft.com/office/powerpoint/2010/main" val="3531735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your thinking to a neighbor, and listen to their ideas. In a few minutes we’ll discuss it, and find out what you decided.</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2 m/</a:t>
            </a:r>
            <a:r>
              <a:rPr lang="en-US" altLang="en-US" sz="1200" dirty="0" err="1"/>
              <a:t>s²</a:t>
            </a:r>
            <a:endParaRPr lang="en-US"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E1.02a</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elicit and confront the common misconception that Newton's second law is somehow invalid for objects that rotate as well as translate, or for forces that are also torques.</a:t>
            </a:r>
          </a:p>
          <a:p>
            <a:endParaRPr lang="en-US" altLang="en-US" b="1" dirty="0"/>
          </a:p>
          <a:p>
            <a:r>
              <a:rPr lang="en-US" altLang="en-US" b="1" dirty="0"/>
              <a:t>Discussion:</a:t>
            </a:r>
            <a:r>
              <a:rPr lang="en-US" altLang="en-US" dirty="0"/>
              <a:t> </a:t>
            </a:r>
          </a:p>
          <a:p>
            <a:r>
              <a:rPr lang="en-US" altLang="en-US" dirty="0"/>
              <a:t>In the horizontal plane, the only force acting on the disk is the tension </a:t>
            </a:r>
            <a:r>
              <a:rPr lang="en-US" altLang="en-US" i="1" dirty="0"/>
              <a:t>F</a:t>
            </a:r>
            <a:r>
              <a:rPr lang="en-US" altLang="en-US" dirty="0"/>
              <a:t> from the string. (The vertical forces, gravity and the normal force of the table, balance.) Thus, according to Newton's second law, </a:t>
            </a:r>
            <a:r>
              <a:rPr lang="en-US" altLang="en-US" i="1" dirty="0"/>
              <a:t>a</a:t>
            </a:r>
            <a:r>
              <a:rPr lang="en-US" altLang="en-US" dirty="0"/>
              <a:t> = </a:t>
            </a:r>
            <a:r>
              <a:rPr lang="en-US" altLang="en-US" i="1" dirty="0"/>
              <a:t>F</a:t>
            </a:r>
            <a:r>
              <a:rPr lang="en-US" altLang="en-US" dirty="0"/>
              <a:t> / </a:t>
            </a:r>
            <a:r>
              <a:rPr lang="en-US" altLang="en-US" i="1" dirty="0"/>
              <a:t>m</a:t>
            </a:r>
            <a:r>
              <a:rPr lang="en-US" altLang="en-US" dirty="0"/>
              <a:t> = 2 m/</a:t>
            </a:r>
            <a:r>
              <a:rPr lang="en-US" altLang="en-US" dirty="0" err="1"/>
              <a:t>s²</a:t>
            </a:r>
            <a:r>
              <a:rPr lang="en-US" altLang="en-US" dirty="0"/>
              <a:t>.</a:t>
            </a:r>
          </a:p>
          <a:p>
            <a:endParaRPr lang="en-US" altLang="en-US" dirty="0"/>
          </a:p>
          <a:p>
            <a:r>
              <a:rPr lang="en-US" altLang="en-US" dirty="0"/>
              <a:t>Yes, it's really that easy. Newton's second law is always true, whether or not rotation occurs as well as translation. If the force </a:t>
            </a:r>
            <a:r>
              <a:rPr lang="en-US" altLang="en-US" i="1" dirty="0"/>
              <a:t>F</a:t>
            </a:r>
            <a:r>
              <a:rPr lang="en-US" altLang="en-US" dirty="0"/>
              <a:t> were applied at the center of the disk, or anywhere else, the acceleration would still be 2 m/</a:t>
            </a:r>
            <a:r>
              <a:rPr lang="en-US" altLang="en-US" dirty="0" err="1"/>
              <a:t>s²</a:t>
            </a:r>
            <a:r>
              <a:rPr lang="en-US" altLang="en-US" dirty="0"/>
              <a:t>. Where the force is applied will affect how the disk rotates, but not how its center of mass accelerates.</a:t>
            </a:r>
          </a:p>
          <a:p>
            <a:endParaRPr lang="en-US" altLang="en-US" dirty="0"/>
          </a:p>
          <a:p>
            <a:r>
              <a:rPr lang="en-US" altLang="en-US" dirty="0"/>
              <a:t>You may have difficulties with this idea. Intuitively, it may seem to you that "part of the force" is going towards making the object rotate, so that not as much is available to cause acceleration. This kind of thinking is more appropriate for quantities such as work and energy, impulse and momentum that have conservation principles. Forces don't get "used up".</a:t>
            </a:r>
          </a:p>
          <a:p>
            <a:endParaRPr lang="en-US" altLang="en-US" dirty="0"/>
          </a:p>
          <a:p>
            <a:r>
              <a:rPr lang="en-US" altLang="en-US" dirty="0"/>
              <a:t>It can be helpful to compare this situation to one in which all given values are the same, but the string is attached to the center of the disk rather than wound around the edge. Both disks experience the same net force, so both will have the same acceleration. However, the disk with the string wrapped around it will </a:t>
            </a:r>
            <a:r>
              <a:rPr lang="en-US" altLang="en-US" i="1" dirty="0"/>
              <a:t>also</a:t>
            </a:r>
            <a:r>
              <a:rPr lang="en-US" altLang="en-US" dirty="0"/>
              <a:t> have a nonzero angular acceleration, whereas the disk with the string attached to the center will not.</a:t>
            </a:r>
          </a:p>
          <a:p>
            <a:endParaRPr lang="en-US" altLang="en-US" dirty="0"/>
          </a:p>
          <a:p>
            <a:r>
              <a:rPr lang="en-US" altLang="en-US" dirty="0"/>
              <a:t>If this seems to be "getting something for nothing", consider that more </a:t>
            </a:r>
            <a:r>
              <a:rPr lang="en-US" altLang="en-US" i="1" dirty="0"/>
              <a:t>work</a:t>
            </a:r>
            <a:r>
              <a:rPr lang="en-US" altLang="en-US" dirty="0"/>
              <a:t> will be done in the first case, explaining the fact that it ends up with kinetic energy due to both translation and rotation.</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The acceleration of a body as a whole depends on the net force acting on the body, period. It does not depend on </a:t>
            </a:r>
            <a:r>
              <a:rPr lang="en-US" altLang="en-US" i="1" dirty="0"/>
              <a:t>where</a:t>
            </a:r>
            <a:r>
              <a:rPr lang="en-US" altLang="en-US" dirty="0"/>
              <a:t> on the body the force acts or whether the body spins in addition to accelerating. </a:t>
            </a:r>
          </a:p>
          <a:p>
            <a:pPr marL="171450" indent="-171450">
              <a:buFont typeface="Arial" panose="020B0604020202020204" pitchFamily="34" charset="0"/>
              <a:buChar char="•"/>
            </a:pPr>
            <a:r>
              <a:rPr lang="en-US" altLang="en-US" dirty="0"/>
              <a:t>Newton's second law is true for bodies that spin or rotate as well as those that don't. </a:t>
            </a:r>
            <a:r>
              <a:rPr lang="en-US" altLang="en-US" i="1" dirty="0"/>
              <a:t>F</a:t>
            </a:r>
            <a:r>
              <a:rPr lang="en-US" altLang="en-US" dirty="0"/>
              <a:t> = </a:t>
            </a:r>
            <a:r>
              <a:rPr lang="en-US" altLang="en-US" i="1" dirty="0"/>
              <a:t>ma</a:t>
            </a:r>
            <a:r>
              <a:rPr lang="en-US" altLang="en-US" dirty="0"/>
              <a:t> and τ = </a:t>
            </a:r>
            <a:r>
              <a:rPr lang="en-US" altLang="en-US" i="1" dirty="0"/>
              <a:t>I</a:t>
            </a:r>
            <a:r>
              <a:rPr lang="en-US" altLang="en-US" dirty="0"/>
              <a:t>α are both true, always. </a:t>
            </a:r>
          </a:p>
          <a:p>
            <a:endParaRPr lang="en-US" altLang="en-US" b="1" i="1" dirty="0"/>
          </a:p>
          <a:p>
            <a:r>
              <a:rPr lang="en-US" altLang="en-US" b="1" i="1" dirty="0"/>
              <a:t>For Instructors Only</a:t>
            </a:r>
          </a:p>
          <a:p>
            <a:r>
              <a:rPr lang="en-US" altLang="en-US" dirty="0"/>
              <a:t>This is the first in a two-question set exploring linear and angular acceleration from a force that exerts a torque.</a:t>
            </a:r>
          </a:p>
          <a:p>
            <a:endParaRPr lang="en-US" altLang="en-US" dirty="0"/>
          </a:p>
          <a:p>
            <a:r>
              <a:rPr lang="en-US" altLang="en-US" dirty="0"/>
              <a:t>The most prevalent misunderstanding to confront here is students' belief that somehow τ = </a:t>
            </a:r>
            <a:r>
              <a:rPr lang="en-US" altLang="en-US" i="1" dirty="0"/>
              <a:t>I</a:t>
            </a:r>
            <a:r>
              <a:rPr lang="en-US" altLang="en-US" dirty="0"/>
              <a:t>α replaces </a:t>
            </a:r>
            <a:r>
              <a:rPr lang="en-US" altLang="en-US" i="1" dirty="0"/>
              <a:t>F</a:t>
            </a:r>
            <a:r>
              <a:rPr lang="en-US" altLang="en-US" dirty="0"/>
              <a:t> = </a:t>
            </a:r>
            <a:r>
              <a:rPr lang="en-US" altLang="en-US" i="1" dirty="0"/>
              <a:t>ma</a:t>
            </a:r>
            <a:r>
              <a:rPr lang="en-US" altLang="en-US" dirty="0"/>
              <a:t>, rather than augmenting it.</a:t>
            </a:r>
          </a:p>
          <a:p>
            <a:r>
              <a:rPr lang="en-US" altLang="en-US" dirty="0"/>
              <a:t>Students may assume that the question asks for </a:t>
            </a:r>
            <a:r>
              <a:rPr lang="en-US" altLang="en-US" i="1" dirty="0"/>
              <a:t>angular</a:t>
            </a:r>
            <a:r>
              <a:rPr lang="en-US" altLang="en-US" dirty="0"/>
              <a:t> acceleration. They should be cautioned against jumping to conclusions based on the superficial features of a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49</a:t>
            </a:fld>
            <a:endParaRPr lang="en-US"/>
          </a:p>
        </p:txBody>
      </p:sp>
    </p:spTree>
    <p:extLst>
      <p:ext uri="{BB962C8B-B14F-4D97-AF65-F5344CB8AC3E}">
        <p14:creationId xmlns:p14="http://schemas.microsoft.com/office/powerpoint/2010/main" val="2770340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talk it over with a neighbor, and then we’ll discuss it in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1 m/</a:t>
            </a:r>
            <a:r>
              <a:rPr lang="en-US" altLang="en-US" sz="1200" dirty="0" err="1"/>
              <a:t>s²</a:t>
            </a:r>
            <a:r>
              <a:rPr lang="en-US" altLang="en-US" sz="120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E1.02b</a:t>
            </a:r>
            <a:r>
              <a:rPr lang="en-US" altLang="en-US" sz="1200" dirty="0">
                <a:solidFill>
                  <a:schemeClr val="tx1"/>
                </a:solidFill>
              </a:rPr>
              <a:t> </a:t>
            </a:r>
          </a:p>
          <a:p>
            <a:endParaRPr lang="en-US" altLang="en-US" sz="1200" dirty="0">
              <a:solidFill>
                <a:schemeClr val="tx1"/>
              </a:solidFill>
            </a:endParaRPr>
          </a:p>
          <a:p>
            <a:r>
              <a:rPr lang="en-US" altLang="en-US" b="1" i="1" dirty="0"/>
              <a:t>Commentary</a:t>
            </a:r>
          </a:p>
          <a:p>
            <a:r>
              <a:rPr lang="en-US" altLang="en-US" b="1" dirty="0"/>
              <a:t>Purpose:</a:t>
            </a:r>
            <a:r>
              <a:rPr lang="en-US" altLang="en-US" dirty="0"/>
              <a:t> To explore the angular acceleration of an object experiencing both angular and linear acceleration due to a force that also exerts a torque.</a:t>
            </a:r>
          </a:p>
          <a:p>
            <a:endParaRPr lang="en-US" altLang="en-US" b="1" dirty="0"/>
          </a:p>
          <a:p>
            <a:r>
              <a:rPr lang="en-US" altLang="en-US" b="1" dirty="0"/>
              <a:t>Discussion:</a:t>
            </a:r>
            <a:r>
              <a:rPr lang="en-US" altLang="en-US" dirty="0"/>
              <a:t> </a:t>
            </a:r>
          </a:p>
          <a:p>
            <a:r>
              <a:rPr lang="en-US" altLang="en-US" dirty="0"/>
              <a:t>A force exerted a distance R from an axis of rotation causes a torque τ = </a:t>
            </a:r>
            <a:r>
              <a:rPr lang="en-US" altLang="en-US" i="1" dirty="0" err="1"/>
              <a:t>RF</a:t>
            </a:r>
            <a:r>
              <a:rPr lang="en-US" altLang="en-US" dirty="0" err="1"/>
              <a:t>sin</a:t>
            </a:r>
            <a:r>
              <a:rPr lang="en-US" altLang="en-US" dirty="0"/>
              <a:t>(θ), where θ is the angle between the direction of the force and the vector from the axis to the point of application. In this case, the angle is 90°, so the torque exerted about the center of mass is 2 </a:t>
            </a:r>
            <a:r>
              <a:rPr lang="en-US" altLang="en-US" dirty="0" err="1"/>
              <a:t>N·m</a:t>
            </a:r>
            <a:r>
              <a:rPr lang="en-US" altLang="en-US" dirty="0"/>
              <a:t>. The rotational equivalent of Newton's second law, τ = </a:t>
            </a:r>
            <a:r>
              <a:rPr lang="en-US" altLang="en-US" i="1" dirty="0"/>
              <a:t>I</a:t>
            </a:r>
            <a:r>
              <a:rPr lang="en-US" altLang="en-US" dirty="0"/>
              <a:t>α, relates a body's angular acceleration to the net torque it experiences. The moment of inertia </a:t>
            </a:r>
            <a:r>
              <a:rPr lang="en-US" altLang="en-US" i="1" dirty="0"/>
              <a:t>I</a:t>
            </a:r>
            <a:r>
              <a:rPr lang="en-US" altLang="en-US" dirty="0"/>
              <a:t> of the disk is </a:t>
            </a:r>
            <a:r>
              <a:rPr lang="en-US" altLang="en-US" i="1" dirty="0" err="1"/>
              <a:t>MR</a:t>
            </a:r>
            <a:r>
              <a:rPr lang="en-US" altLang="en-US" dirty="0" err="1"/>
              <a:t>²</a:t>
            </a:r>
            <a:r>
              <a:rPr lang="en-US" altLang="en-US" dirty="0"/>
              <a:t> = 0.25 </a:t>
            </a:r>
            <a:r>
              <a:rPr lang="en-US" altLang="en-US" dirty="0" err="1"/>
              <a:t>kg·m²</a:t>
            </a:r>
            <a:r>
              <a:rPr lang="en-US" altLang="en-US" dirty="0"/>
              <a:t>. Therefore, the angular acceleration of the disk about its center of mass is α = 8 N/</a:t>
            </a:r>
            <a:r>
              <a:rPr lang="en-US" altLang="en-US" dirty="0" err="1"/>
              <a:t>kg·m</a:t>
            </a:r>
            <a:r>
              <a:rPr lang="en-US" altLang="en-US" dirty="0"/>
              <a:t> = 8 rad/</a:t>
            </a:r>
            <a:r>
              <a:rPr lang="en-US" altLang="en-US" dirty="0" err="1"/>
              <a:t>s²</a:t>
            </a:r>
            <a:r>
              <a:rPr lang="en-US" altLang="en-US" dirty="0"/>
              <a:t>. (This is true even if the disk translates.)</a:t>
            </a:r>
          </a:p>
          <a:p>
            <a:endParaRPr lang="en-US" altLang="en-US" dirty="0"/>
          </a:p>
          <a:p>
            <a:r>
              <a:rPr lang="en-US" altLang="en-US" dirty="0"/>
              <a:t>A common mistake is to calculate the angular acceleration from the linear acceleration (found in the previous problem) via </a:t>
            </a:r>
            <a:r>
              <a:rPr lang="en-US" altLang="en-US" i="1" dirty="0"/>
              <a:t>a</a:t>
            </a:r>
            <a:r>
              <a:rPr lang="en-US" altLang="en-US" dirty="0"/>
              <a:t> = α</a:t>
            </a:r>
            <a:r>
              <a:rPr lang="en-US" altLang="en-US" i="1" dirty="0"/>
              <a:t>r</a:t>
            </a:r>
            <a:r>
              <a:rPr lang="en-US" altLang="en-US" dirty="0"/>
              <a:t>. This relationship between linear and angular acceleration is </a:t>
            </a:r>
            <a:r>
              <a:rPr lang="en-US" altLang="en-US" b="1" i="1" dirty="0"/>
              <a:t>not</a:t>
            </a:r>
            <a:r>
              <a:rPr lang="en-US" altLang="en-US" dirty="0"/>
              <a:t> generally true; it describes a physical ("geometric") constraint that only applies in special circumstances, such as when a round object is rolling without slipping, or when it is rotating about a fixed axis through its center and </a:t>
            </a:r>
            <a:r>
              <a:rPr lang="en-US" altLang="en-US" i="1" dirty="0"/>
              <a:t>a</a:t>
            </a:r>
            <a:r>
              <a:rPr lang="en-US" altLang="en-US" dirty="0"/>
              <a:t> refers to the acceleration of a point on its rim.</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τ = </a:t>
            </a:r>
            <a:r>
              <a:rPr lang="en-US" altLang="en-US" i="1" dirty="0"/>
              <a:t>I</a:t>
            </a:r>
            <a:r>
              <a:rPr lang="en-US" altLang="en-US" dirty="0"/>
              <a:t>α describes the relationship between torque and angular acceleration the way Newton's second law describes that between force and (translational) acceleration, and is always valid. </a:t>
            </a:r>
          </a:p>
          <a:p>
            <a:pPr marL="171450" indent="-171450">
              <a:buFont typeface="Arial" panose="020B0604020202020204" pitchFamily="34" charset="0"/>
              <a:buChar char="•"/>
            </a:pPr>
            <a:r>
              <a:rPr lang="en-US" altLang="en-US" dirty="0"/>
              <a:t>The relationship </a:t>
            </a:r>
            <a:r>
              <a:rPr lang="en-US" altLang="en-US" i="1" dirty="0"/>
              <a:t>a</a:t>
            </a:r>
            <a:r>
              <a:rPr lang="en-US" altLang="en-US" dirty="0"/>
              <a:t> = α</a:t>
            </a:r>
            <a:r>
              <a:rPr lang="en-US" altLang="en-US" i="1" dirty="0"/>
              <a:t>r</a:t>
            </a:r>
            <a:r>
              <a:rPr lang="en-US" altLang="en-US" dirty="0"/>
              <a:t> between translational and rotational acceleration is only valid in special cases. (The same is true of </a:t>
            </a:r>
            <a:r>
              <a:rPr lang="en-US" altLang="en-US" i="1" dirty="0"/>
              <a:t>v</a:t>
            </a:r>
            <a:r>
              <a:rPr lang="en-US" altLang="en-US" dirty="0"/>
              <a:t> = </a:t>
            </a:r>
            <a:r>
              <a:rPr lang="en-US" altLang="en-US" dirty="0" err="1"/>
              <a:t>ω</a:t>
            </a:r>
            <a:r>
              <a:rPr lang="en-US" altLang="en-US" i="1" dirty="0" err="1"/>
              <a:t>r</a:t>
            </a:r>
            <a:r>
              <a:rPr lang="en-US" altLang="en-US" dirty="0"/>
              <a:t> and </a:t>
            </a:r>
            <a:r>
              <a:rPr lang="en-US" altLang="en-US" i="1" dirty="0"/>
              <a:t>s</a:t>
            </a:r>
            <a:r>
              <a:rPr lang="en-US" altLang="en-US" dirty="0"/>
              <a:t> = </a:t>
            </a:r>
            <a:r>
              <a:rPr lang="en-US" altLang="en-US" dirty="0" err="1"/>
              <a:t>θ</a:t>
            </a:r>
            <a:r>
              <a:rPr lang="en-US" altLang="en-US" i="1" dirty="0" err="1"/>
              <a:t>r</a:t>
            </a:r>
            <a:r>
              <a:rPr lang="en-US" altLang="en-US" dirty="0"/>
              <a:t>.) </a:t>
            </a:r>
          </a:p>
          <a:p>
            <a:endParaRPr lang="en-US" altLang="en-US" b="1" i="1" dirty="0"/>
          </a:p>
          <a:p>
            <a:r>
              <a:rPr lang="en-US" altLang="en-US" b="1" i="1" dirty="0"/>
              <a:t>For Instructors Only</a:t>
            </a:r>
          </a:p>
          <a:p>
            <a:r>
              <a:rPr lang="en-US" altLang="en-US" dirty="0"/>
              <a:t>This is the second in a two-question set exploring linear and angular acceleration from a force that exerts a torque.</a:t>
            </a:r>
          </a:p>
          <a:p>
            <a:endParaRPr lang="en-US" altLang="en-US" dirty="0"/>
          </a:p>
          <a:p>
            <a:r>
              <a:rPr lang="en-US" altLang="en-US" dirty="0"/>
              <a:t>Some students will get the correct answer by misunderstanding the problem and thinking that the center of the disk is fixed in place. The question "Is there friction at the pivot?" indicates such a misunderstanding.</a:t>
            </a:r>
          </a:p>
          <a:p>
            <a:endParaRPr lang="en-US" altLang="en-US" dirty="0"/>
          </a:p>
          <a:p>
            <a:r>
              <a:rPr lang="en-US" altLang="en-US" dirty="0"/>
              <a:t>Other students will give an answer </a:t>
            </a:r>
            <a:r>
              <a:rPr lang="en-US" altLang="en-US" i="1" dirty="0"/>
              <a:t>less</a:t>
            </a:r>
            <a:r>
              <a:rPr lang="en-US" altLang="en-US" dirty="0"/>
              <a:t> than 8 rad/</a:t>
            </a:r>
            <a:r>
              <a:rPr lang="en-US" altLang="en-US" dirty="0" err="1"/>
              <a:t>s²</a:t>
            </a:r>
            <a:r>
              <a:rPr lang="en-US" altLang="en-US" dirty="0"/>
              <a:t>, thinking that the translational motion somehow reduces the torque or its effect.</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50</a:t>
            </a:fld>
            <a:endParaRPr lang="en-US"/>
          </a:p>
        </p:txBody>
      </p:sp>
    </p:spTree>
    <p:extLst>
      <p:ext uri="{BB962C8B-B14F-4D97-AF65-F5344CB8AC3E}">
        <p14:creationId xmlns:p14="http://schemas.microsoft.com/office/powerpoint/2010/main" val="2556241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for yourself, discuss it with a classmate, and be prepared to share your thoughts in about two minutes with the class.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about 200 N</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E1.03a</a:t>
            </a:r>
            <a:r>
              <a:rPr lang="en-US" altLang="en-US" sz="1200" dirty="0">
                <a:solidFill>
                  <a:schemeClr val="tx1"/>
                </a:solidFill>
              </a:rPr>
              <a:t> </a:t>
            </a:r>
          </a:p>
          <a:p>
            <a:endParaRPr lang="en-US" altLang="en-US" sz="1200" dirty="0">
              <a:solidFill>
                <a:schemeClr val="tx1"/>
              </a:solidFill>
            </a:endParaRPr>
          </a:p>
          <a:p>
            <a:r>
              <a:rPr lang="en-US" altLang="en-US" b="1" i="1" dirty="0"/>
              <a:t>Commentary</a:t>
            </a:r>
          </a:p>
          <a:p>
            <a:r>
              <a:rPr lang="en-US" altLang="en-US" b="1" dirty="0"/>
              <a:t>Purpose:</a:t>
            </a:r>
            <a:r>
              <a:rPr lang="en-US" altLang="en-US" dirty="0"/>
              <a:t> To link force and torque ideas in the context of mechanical advantage.</a:t>
            </a:r>
          </a:p>
          <a:p>
            <a:endParaRPr lang="en-US" altLang="en-US" b="1" dirty="0"/>
          </a:p>
          <a:p>
            <a:r>
              <a:rPr lang="en-US" altLang="en-US" b="1" dirty="0"/>
              <a:t>Discussion:</a:t>
            </a:r>
            <a:r>
              <a:rPr lang="en-US" altLang="en-US" dirty="0"/>
              <a:t> </a:t>
            </a:r>
          </a:p>
          <a:p>
            <a:r>
              <a:rPr lang="en-US" altLang="en-US" dirty="0"/>
              <a:t>Consider a static situation in which the crate is held motionless in the air. To support the crate, the tension in the rope attached to it must be 1,000 N (using </a:t>
            </a:r>
            <a:r>
              <a:rPr lang="en-US" altLang="en-US" i="1" dirty="0"/>
              <a:t>g</a:t>
            </a:r>
            <a:r>
              <a:rPr lang="en-US" altLang="en-US" dirty="0"/>
              <a:t> = 10 N/kg). The tension in the other rope is equal to </a:t>
            </a:r>
            <a:r>
              <a:rPr lang="en-US" altLang="en-US" i="1" dirty="0"/>
              <a:t>F</a:t>
            </a:r>
            <a:r>
              <a:rPr lang="en-US" altLang="en-US" dirty="0"/>
              <a:t>. If the disk arrangement is stationary, the torques exerted on it by the two ropes must balance.</a:t>
            </a:r>
          </a:p>
          <a:p>
            <a:endParaRPr lang="en-US" altLang="en-US" dirty="0"/>
          </a:p>
          <a:p>
            <a:r>
              <a:rPr lang="en-US" altLang="en-US" dirty="0"/>
              <a:t>We do not know the radii of the pulleys, so let's use </a:t>
            </a:r>
            <a:r>
              <a:rPr lang="en-US" altLang="en-US" i="1" dirty="0"/>
              <a:t>r</a:t>
            </a:r>
            <a:r>
              <a:rPr lang="en-US" altLang="en-US" dirty="0"/>
              <a:t> for the smaller disk and </a:t>
            </a:r>
            <a:r>
              <a:rPr lang="en-US" altLang="en-US" i="1" dirty="0"/>
              <a:t>R</a:t>
            </a:r>
            <a:r>
              <a:rPr lang="en-US" altLang="en-US" dirty="0"/>
              <a:t> for the larger. The rope supporting the crate is tangential to its disk, so the torque exerted by this rope is </a:t>
            </a:r>
            <a:r>
              <a:rPr lang="en-US" altLang="en-US" dirty="0" err="1"/>
              <a:t>1,000</a:t>
            </a:r>
            <a:r>
              <a:rPr lang="en-US" altLang="en-US" i="1" dirty="0" err="1"/>
              <a:t>r</a:t>
            </a:r>
            <a:r>
              <a:rPr lang="en-US" altLang="en-US" dirty="0"/>
              <a:t> clockwise. The other rope is also tangential to its disk, so it exerts a torque of </a:t>
            </a:r>
            <a:r>
              <a:rPr lang="en-US" altLang="en-US" i="1" dirty="0"/>
              <a:t>FR</a:t>
            </a:r>
            <a:r>
              <a:rPr lang="en-US" altLang="en-US" dirty="0"/>
              <a:t> counter-clockwise. The force of the pivot holding up the disks exerts zero torque, and we will assume the axle is frictionless.</a:t>
            </a:r>
          </a:p>
          <a:p>
            <a:endParaRPr lang="en-US" altLang="en-US" dirty="0"/>
          </a:p>
          <a:p>
            <a:r>
              <a:rPr lang="en-US" altLang="en-US" dirty="0"/>
              <a:t>For the torques to balance each other, </a:t>
            </a:r>
            <a:r>
              <a:rPr lang="en-US" altLang="en-US" i="1" dirty="0"/>
              <a:t>FR</a:t>
            </a:r>
            <a:r>
              <a:rPr lang="en-US" altLang="en-US" dirty="0"/>
              <a:t> = 1,000 N × </a:t>
            </a:r>
            <a:r>
              <a:rPr lang="en-US" altLang="en-US" i="1" dirty="0"/>
              <a:t>r</a:t>
            </a:r>
            <a:r>
              <a:rPr lang="en-US" altLang="en-US" dirty="0"/>
              <a:t>, or </a:t>
            </a:r>
            <a:r>
              <a:rPr lang="en-US" altLang="en-US" i="1" dirty="0"/>
              <a:t>F</a:t>
            </a:r>
            <a:r>
              <a:rPr lang="en-US" altLang="en-US" dirty="0"/>
              <a:t> = 1,000 N × </a:t>
            </a:r>
            <a:r>
              <a:rPr lang="en-US" altLang="en-US" i="1" dirty="0"/>
              <a:t>r</a:t>
            </a:r>
            <a:r>
              <a:rPr lang="en-US" altLang="en-US" dirty="0"/>
              <a:t>/</a:t>
            </a:r>
            <a:r>
              <a:rPr lang="en-US" altLang="en-US" i="1" dirty="0"/>
              <a:t>R</a:t>
            </a:r>
            <a:r>
              <a:rPr lang="en-US" altLang="en-US" dirty="0"/>
              <a:t>. In other words, the force exerted by the person is a fraction of the weight of the crate, and the fraction depends on the ratio of the disk radii.</a:t>
            </a:r>
          </a:p>
          <a:p>
            <a:endParaRPr lang="en-US" altLang="en-US" dirty="0"/>
          </a:p>
          <a:p>
            <a:r>
              <a:rPr lang="en-US" altLang="en-US" dirty="0"/>
              <a:t>We do not know the exact ratio r/R, but we can estimate it from the diagram. It looks to be about 1/5, so the force needed is about 200 N. That's the force required to hold the crate stationary in the air, or to lift or lower it with constant speed (no acceleration). In order to start the crate moving from rest, a slightly larger force is necessary, but it can be infinitesimally larger. (If there were friction in the pivot, the force to get it moving would have to be enough larger to support the weight of the crate </a:t>
            </a:r>
            <a:r>
              <a:rPr lang="en-US" altLang="en-US" i="1" dirty="0"/>
              <a:t>and</a:t>
            </a:r>
            <a:r>
              <a:rPr lang="en-US" altLang="en-US" dirty="0"/>
              <a:t> overcome static friction.)</a:t>
            </a:r>
          </a:p>
          <a:p>
            <a:endParaRPr lang="en-US" altLang="en-US" dirty="0"/>
          </a:p>
          <a:p>
            <a:r>
              <a:rPr lang="en-US" altLang="en-US" dirty="0"/>
              <a:t>The angle at which </a:t>
            </a:r>
            <a:r>
              <a:rPr lang="en-US" altLang="en-US" i="1" dirty="0"/>
              <a:t>F</a:t>
            </a:r>
            <a:r>
              <a:rPr lang="en-US" altLang="en-US" dirty="0"/>
              <a:t> is applied does not matter, as long as it acts tangentially to the disk. (It would, however, affect the force exerted on and by the pivot axle.)</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Two different forces can exert the same torque on an object. </a:t>
            </a:r>
          </a:p>
          <a:p>
            <a:pPr marL="171450" indent="-171450">
              <a:buFont typeface="Arial" panose="020B0604020202020204" pitchFamily="34" charset="0"/>
              <a:buChar char="•"/>
            </a:pPr>
            <a:r>
              <a:rPr lang="en-US" altLang="en-US" dirty="0"/>
              <a:t>"Mechanical advantage" is gained by having the applied force act farther from the pivot point than the force acting on the object to be move. </a:t>
            </a:r>
          </a:p>
          <a:p>
            <a:pPr marL="171450" indent="-171450">
              <a:buFont typeface="Arial" panose="020B0604020202020204" pitchFamily="34" charset="0"/>
              <a:buChar char="•"/>
            </a:pPr>
            <a:r>
              <a:rPr lang="en-US" altLang="en-US" dirty="0"/>
              <a:t>The closer to the pivot point a force acts, the larger it must be to balance other torque-causing forces. </a:t>
            </a:r>
          </a:p>
          <a:p>
            <a:endParaRPr lang="en-US" altLang="en-US" b="1" i="1" dirty="0"/>
          </a:p>
          <a:p>
            <a:r>
              <a:rPr lang="en-US" altLang="en-US" b="1" i="1" dirty="0"/>
              <a:t>For Instructors Only</a:t>
            </a:r>
          </a:p>
          <a:p>
            <a:r>
              <a:rPr lang="en-US" altLang="en-US" dirty="0"/>
              <a:t>This is the first of two questions exploring the concepts of force, torque, work, and energy in this mechanical advantage situation.</a:t>
            </a:r>
          </a:p>
          <a:p>
            <a:endParaRPr lang="en-US" altLang="en-US" dirty="0"/>
          </a:p>
          <a:p>
            <a:r>
              <a:rPr lang="en-US" altLang="en-US" dirty="0"/>
              <a:t>Many students may say that </a:t>
            </a:r>
            <a:r>
              <a:rPr lang="en-US" altLang="en-US" i="1" dirty="0"/>
              <a:t>F</a:t>
            </a:r>
            <a:r>
              <a:rPr lang="en-US" altLang="en-US" dirty="0"/>
              <a:t> is impossible to determine, either because they are not given the radii and don't assume the diagram is to scale or they are not told if friction can be neglected. These are defensible responses.</a:t>
            </a:r>
          </a:p>
          <a:p>
            <a:endParaRPr lang="en-US" altLang="en-US" dirty="0"/>
          </a:p>
          <a:p>
            <a:r>
              <a:rPr lang="en-US" altLang="en-US" dirty="0"/>
              <a:t>Other students may say that the answer is impossible to determine for another reason, such as not knowing the speed of the crate or the angle of the rope. These are not valid reasons.</a:t>
            </a:r>
          </a:p>
          <a:p>
            <a:endParaRPr lang="en-US" altLang="en-US" dirty="0"/>
          </a:p>
          <a:p>
            <a:r>
              <a:rPr lang="en-US" altLang="en-US" dirty="0"/>
              <a:t>Some students will ignore units and treat 100 kg as the "weight", and therefore say that </a:t>
            </a:r>
            <a:r>
              <a:rPr lang="en-US" altLang="en-US" i="1" dirty="0"/>
              <a:t>F</a:t>
            </a:r>
            <a:r>
              <a:rPr lang="en-US" altLang="en-US" dirty="0"/>
              <a:t> is "about 20". Some will invert the ratio, thinking the applied force is 5,000 N, even though this does not agree with experience.</a:t>
            </a:r>
          </a:p>
          <a:p>
            <a:endParaRPr lang="en-US" altLang="en-US" dirty="0"/>
          </a:p>
          <a:p>
            <a:r>
              <a:rPr lang="en-US" altLang="en-US" dirty="0"/>
              <a:t>Some students, not understanding mechanical advantage, will think that a force of 1,000 N must be applied to lift the crate no matter what the radii are.</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51</a:t>
            </a:fld>
            <a:endParaRPr lang="en-US"/>
          </a:p>
        </p:txBody>
      </p:sp>
    </p:spTree>
    <p:extLst>
      <p:ext uri="{BB962C8B-B14F-4D97-AF65-F5344CB8AC3E}">
        <p14:creationId xmlns:p14="http://schemas.microsoft.com/office/powerpoint/2010/main" val="14966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figure illustrates how the point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force’s application affects the magnitude of the torque. When the force is applied farther out along the wrench in the figure, the magnitude of the torque increases. The torque is perpendicular to this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plane. The point </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is usually chosen to coincide with the axis the object is rotating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around, for example the hinge of a door or hub of a merry-go-round. Of course, other choices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possible.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consider only forces acting in the plane perpendicular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the axis of rotation, so for example we don’t include a force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upward component on a merry-go-round railing, which can’t affect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merry-go-round’s rotation.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 these conditions, an object can rotate around the chosen axis in one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 directions.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By convention, counterclockwise is taken to be the positive direction,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clockwise the negative direction. [click to show text]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an applied force causes an object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rotate counterclockwise, the torque on the object is positive. When the force causes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object to rotate clockwise, the torque on the object is negative.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two 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more torques act on an object at rest, the torques are added. If the net torque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isn’t zero, the object starts rotating at an increasing rate. If the net torque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zero, the object’s rate of rotation doesn’t change. These conditions should seem familiar to you, from Newton’s first law. In fact, we have a rotational analog to the first law: [click to show text] </a:t>
            </a:r>
            <a:r>
              <a:rPr lang="en-US" sz="1200" b="1" kern="1200" dirty="0">
                <a:solidFill>
                  <a:schemeClr val="tx1"/>
                </a:solidFill>
                <a:effectLst/>
                <a:latin typeface="+mn-lt"/>
                <a:ea typeface="+mn-ea"/>
                <a:cs typeface="+mn-cs"/>
              </a:rPr>
              <a:t>the rate of rotation of an object doesn’t change, unless the object is acted on by a net torque.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16</a:t>
            </a:fld>
            <a:endParaRPr lang="en-US"/>
          </a:p>
        </p:txBody>
      </p:sp>
    </p:spTree>
    <p:extLst>
      <p:ext uri="{BB962C8B-B14F-4D97-AF65-F5344CB8AC3E}">
        <p14:creationId xmlns:p14="http://schemas.microsoft.com/office/powerpoint/2010/main" val="3055077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share your thoughts with a neighbor to refine them, and we’ll discuss it as a class in two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b="0" dirty="0"/>
              <a:t>Possible:</a:t>
            </a:r>
            <a:r>
              <a:rPr lang="en-US" altLang="en-US" sz="1200" dirty="0"/>
              <a:t> (2), (3), (4), (5)</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E1.03b</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link force, torque, work, and energy ideas in the context of mechanical advantage.</a:t>
            </a:r>
          </a:p>
          <a:p>
            <a:endParaRPr lang="en-US" altLang="en-US" b="1" dirty="0"/>
          </a:p>
          <a:p>
            <a:r>
              <a:rPr lang="en-US" altLang="en-US" b="1" dirty="0"/>
              <a:t>Discussion:</a:t>
            </a:r>
            <a:r>
              <a:rPr lang="en-US" altLang="en-US" dirty="0"/>
              <a:t> </a:t>
            </a:r>
          </a:p>
          <a:p>
            <a:r>
              <a:rPr lang="en-US" altLang="en-US" dirty="0"/>
              <a:t>The only ambiguity here is whether or not to ignore frictional effects at the axle where the two disks are attached. If friction can be ignored, then energy conservation demands that the work done by the person is exactly equal to the work done on the crate, which is </a:t>
            </a:r>
            <a:r>
              <a:rPr lang="en-US" altLang="en-US" i="1" dirty="0" err="1"/>
              <a:t>mg</a:t>
            </a:r>
            <a:r>
              <a:rPr lang="en-US" altLang="en-US" dirty="0" err="1"/>
              <a:t>Δ</a:t>
            </a:r>
            <a:r>
              <a:rPr lang="en-US" altLang="en-US" i="1" dirty="0" err="1"/>
              <a:t>y</a:t>
            </a:r>
            <a:r>
              <a:rPr lang="en-US" altLang="en-US" dirty="0"/>
              <a:t> = 2,000 J. </a:t>
            </a:r>
          </a:p>
          <a:p>
            <a:endParaRPr lang="en-US" altLang="en-US" dirty="0"/>
          </a:p>
          <a:p>
            <a:r>
              <a:rPr lang="en-US" altLang="en-US" dirty="0"/>
              <a:t>If friction is </a:t>
            </a:r>
            <a:r>
              <a:rPr lang="en-US" altLang="en-US" i="1" dirty="0"/>
              <a:t>not</a:t>
            </a:r>
            <a:r>
              <a:rPr lang="en-US" altLang="en-US" dirty="0"/>
              <a:t> ignored, then the work done by the person must be larger than the work done on the crate.</a:t>
            </a:r>
          </a:p>
          <a:p>
            <a:endParaRPr lang="en-US" altLang="en-US" dirty="0"/>
          </a:p>
          <a:p>
            <a:r>
              <a:rPr lang="en-US" altLang="en-US" dirty="0"/>
              <a:t>Note that even though the force </a:t>
            </a:r>
            <a:r>
              <a:rPr lang="en-US" altLang="en-US" i="1" dirty="0"/>
              <a:t>F</a:t>
            </a:r>
            <a:r>
              <a:rPr lang="en-US" altLang="en-US" dirty="0"/>
              <a:t> is much smaller than the weight of the crate, it acts through a much larger displacement than the crate travels. If, for example, the ratio of the disk diameters is 1 to 5, then the force </a:t>
            </a:r>
            <a:r>
              <a:rPr lang="en-US" altLang="en-US" i="1" dirty="0"/>
              <a:t>F</a:t>
            </a:r>
            <a:r>
              <a:rPr lang="en-US" altLang="en-US" dirty="0"/>
              <a:t> would be about 200 N and the displacement of the end of the rope would be about 10 m, even though the crate only moves up by 2 m.</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The presence of mechanical advantage in a system does not invalidate the work-energy theorem. </a:t>
            </a:r>
          </a:p>
          <a:p>
            <a:pPr marL="171450" indent="-171450">
              <a:buFont typeface="Arial" panose="020B0604020202020204" pitchFamily="34" charset="0"/>
              <a:buChar char="•"/>
            </a:pPr>
            <a:r>
              <a:rPr lang="en-US" altLang="en-US" dirty="0"/>
              <a:t>A smaller force can do as much work as a larger one if it the smaller one acts through a longer distance. </a:t>
            </a:r>
          </a:p>
          <a:p>
            <a:endParaRPr lang="en-US" altLang="en-US" b="1" i="1" dirty="0"/>
          </a:p>
          <a:p>
            <a:r>
              <a:rPr lang="en-US" altLang="en-US" b="1" i="1" dirty="0"/>
              <a:t>For Instructors Only</a:t>
            </a:r>
          </a:p>
          <a:p>
            <a:r>
              <a:rPr lang="en-US" altLang="en-US" dirty="0"/>
              <a:t>This is the second of two questions exploring the concepts of force, torque, work, and energy in this mechanical advantage situation.</a:t>
            </a:r>
          </a:p>
          <a:p>
            <a:endParaRPr lang="en-US" altLang="en-US" dirty="0"/>
          </a:p>
          <a:p>
            <a:r>
              <a:rPr lang="en-US" altLang="en-US" dirty="0"/>
              <a:t>Some students will say that the work done is impossible to determine, because they are not told if friction can be neglected. This is a defensible response.</a:t>
            </a:r>
          </a:p>
          <a:p>
            <a:endParaRPr lang="en-US" altLang="en-US" dirty="0"/>
          </a:p>
          <a:p>
            <a:r>
              <a:rPr lang="en-US" altLang="en-US" dirty="0"/>
              <a:t>Other students will say that it is impossible to determine for another reason, such as not knowing the speed of the crate, the angle of the rope, the force </a:t>
            </a:r>
            <a:r>
              <a:rPr lang="en-US" altLang="en-US" i="1" dirty="0"/>
              <a:t>F</a:t>
            </a:r>
            <a:r>
              <a:rPr lang="en-US" altLang="en-US" dirty="0"/>
              <a:t>, the radii of the disks, or whether the diagram is to scale. These are not valid responses, since none of that information is required to answer the question.</a:t>
            </a:r>
          </a:p>
          <a:p>
            <a:endParaRPr lang="en-US" altLang="en-US" dirty="0"/>
          </a:p>
          <a:p>
            <a:r>
              <a:rPr lang="en-US" altLang="en-US" dirty="0"/>
              <a:t>Some students will use g = 9.8 N/kg, and get a value "slightly less than 2,000 J.“</a:t>
            </a:r>
          </a:p>
          <a:p>
            <a:endParaRPr lang="en-US" altLang="en-US" dirty="0"/>
          </a:p>
          <a:p>
            <a:r>
              <a:rPr lang="en-US" altLang="en-US" dirty="0"/>
              <a:t>Students who are including friction are likely to choose "slightly more than 2,000 J," perhaps assuming that friction is small. If the coefficient of friction is large enough, a valid response would be "much more than 2,000 J," though students might choose this response for other reasons as well.</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52</a:t>
            </a:fld>
            <a:endParaRPr lang="en-US"/>
          </a:p>
        </p:txBody>
      </p:sp>
    </p:spTree>
    <p:extLst>
      <p:ext uri="{BB962C8B-B14F-4D97-AF65-F5344CB8AC3E}">
        <p14:creationId xmlns:p14="http://schemas.microsoft.com/office/powerpoint/2010/main" val="3794330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Share your thoughts with a neighbor, and we’ll go over it in class in a minute or so.</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roll to the right</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E1.04a</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reason about a rotational system using the linear and rotational forms of Newton's second law.</a:t>
            </a:r>
          </a:p>
          <a:p>
            <a:endParaRPr lang="en-US" altLang="en-US" b="1" dirty="0"/>
          </a:p>
          <a:p>
            <a:r>
              <a:rPr lang="en-US" altLang="en-US" b="1" dirty="0"/>
              <a:t>Discussion:</a:t>
            </a:r>
            <a:r>
              <a:rPr lang="en-US" altLang="en-US" dirty="0"/>
              <a:t> </a:t>
            </a:r>
          </a:p>
          <a:p>
            <a:r>
              <a:rPr lang="en-US" altLang="en-US" dirty="0"/>
              <a:t>There are four forces on the spool: (1) gravitation, down; (2) normal, up; (3) tension, right; and (4) friction, left or right. Gravitation is balanced by the normal force, and their torques balance about any origin. We don't know yet which direction friction will point.</a:t>
            </a:r>
          </a:p>
          <a:p>
            <a:endParaRPr lang="en-US" altLang="en-US" dirty="0"/>
          </a:p>
          <a:p>
            <a:r>
              <a:rPr lang="en-US" altLang="en-US" dirty="0"/>
              <a:t>First, imagine that the surface is frictionless. The net force is then due exclusively to the tension, producing an acceleration to the right. The net torque about the spool's center is also due exclusively to the tension, producing a clockwise angular acceleration. The spool will start to move to the right and also rotate CW. It will be rolling to the right, and perhaps slipping at the same time. (An object only rolls without slipping when its rate of rotation and translation are just right so the contact point has zero velocity.)</a:t>
            </a:r>
          </a:p>
          <a:p>
            <a:endParaRPr lang="en-US" altLang="en-US" dirty="0"/>
          </a:p>
          <a:p>
            <a:r>
              <a:rPr lang="en-US" altLang="en-US" dirty="0"/>
              <a:t>Now, add friction back in. A little bit of static friction will prevent the spool from slipping and cause it to roll only; this is answer (1). (If the contact point starts to slip, the friction force will oppose that, exerting a countering torque.)</a:t>
            </a:r>
          </a:p>
          <a:p>
            <a:endParaRPr lang="en-US" altLang="en-US" dirty="0"/>
          </a:p>
          <a:p>
            <a:r>
              <a:rPr lang="en-US" altLang="en-US" dirty="0"/>
              <a:t>If </a:t>
            </a:r>
            <a:r>
              <a:rPr lang="en-US" altLang="en-US" i="1" dirty="0"/>
              <a:t>F</a:t>
            </a:r>
            <a:r>
              <a:rPr lang="en-US" altLang="en-US" dirty="0"/>
              <a:t> is very large, the spool will not be able to roll without slipping, since the (static) friction force has a maximum possible value. In that case, the spool will slide to the right while rotating slightly: not an available answer.</a:t>
            </a:r>
          </a:p>
          <a:p>
            <a:endParaRPr lang="en-US" altLang="en-US" dirty="0"/>
          </a:p>
          <a:p>
            <a:r>
              <a:rPr lang="en-US" altLang="en-US" dirty="0"/>
              <a:t>Answer (2) is impossible, since the net torque on the spool cannot be zero. (If the spool slips at all, the torque from the friction force will supplement, not counteract, the torque from the string.)</a:t>
            </a:r>
          </a:p>
          <a:p>
            <a:endParaRPr lang="en-US" altLang="en-US" dirty="0"/>
          </a:p>
          <a:p>
            <a:r>
              <a:rPr lang="en-US" altLang="en-US" dirty="0"/>
              <a:t>Answer (3) is impossible, since the net force on the spool cannot be zero. If the net force were zero, the friction force would have to point to the left and have the same magnitude as the tension. But if the spool spins, the bottom surface slides to the left and the friction force must point to the right.</a:t>
            </a:r>
          </a:p>
          <a:p>
            <a:endParaRPr lang="en-US" altLang="en-US" dirty="0"/>
          </a:p>
          <a:p>
            <a:r>
              <a:rPr lang="en-US" altLang="en-US" dirty="0"/>
              <a:t>Answer (4) is impossible, since it would require a net force to the left and a </a:t>
            </a:r>
            <a:r>
              <a:rPr lang="en-US" altLang="en-US" dirty="0" err="1"/>
              <a:t>CCW</a:t>
            </a:r>
            <a:r>
              <a:rPr lang="en-US" altLang="en-US" dirty="0"/>
              <a:t> net torque, which cannot both exist. (What direction would the friction force point?)</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When two forces are balanced (same strength, opposite directions) and co-linear (having the same line of action), their torques about any origin balance. </a:t>
            </a:r>
          </a:p>
          <a:p>
            <a:pPr marL="171450" indent="-171450">
              <a:buFont typeface="Arial" panose="020B0604020202020204" pitchFamily="34" charset="0"/>
              <a:buChar char="•"/>
            </a:pPr>
            <a:r>
              <a:rPr lang="en-US" altLang="en-US" dirty="0"/>
              <a:t>For rotational problems, τ = </a:t>
            </a:r>
            <a:r>
              <a:rPr lang="en-US" altLang="en-US" i="1" dirty="0"/>
              <a:t>I</a:t>
            </a:r>
            <a:r>
              <a:rPr lang="en-US" altLang="en-US" dirty="0"/>
              <a:t>α and </a:t>
            </a:r>
            <a:r>
              <a:rPr lang="en-US" altLang="en-US" b="1" dirty="0" err="1"/>
              <a:t>F</a:t>
            </a:r>
            <a:r>
              <a:rPr lang="en-US" altLang="en-US" baseline="-25000" dirty="0" err="1"/>
              <a:t>net</a:t>
            </a:r>
            <a:r>
              <a:rPr lang="en-US" altLang="en-US" dirty="0"/>
              <a:t> = </a:t>
            </a:r>
            <a:r>
              <a:rPr lang="en-US" altLang="en-US" i="1" dirty="0"/>
              <a:t>m</a:t>
            </a:r>
            <a:r>
              <a:rPr lang="en-US" altLang="en-US" b="1" dirty="0"/>
              <a:t>a</a:t>
            </a:r>
            <a:r>
              <a:rPr lang="en-US" altLang="en-US" dirty="0"/>
              <a:t> are both useful. In other words, the rotational form of Newton's 2nd law does not replace or supersede its linear form. </a:t>
            </a:r>
          </a:p>
          <a:p>
            <a:pPr marL="171450" indent="-171450">
              <a:buFont typeface="Arial" panose="020B0604020202020204" pitchFamily="34" charset="0"/>
              <a:buChar char="•"/>
            </a:pPr>
            <a:r>
              <a:rPr lang="en-US" altLang="en-US" dirty="0"/>
              <a:t>You can reason your way to answers by making assumptions and then checking for contradictions. </a:t>
            </a:r>
          </a:p>
          <a:p>
            <a:endParaRPr lang="en-US" altLang="en-US" b="1" i="1" dirty="0"/>
          </a:p>
          <a:p>
            <a:r>
              <a:rPr lang="en-US" altLang="en-US" b="1" i="1" dirty="0"/>
              <a:t>For Instructors Only</a:t>
            </a:r>
          </a:p>
          <a:p>
            <a:r>
              <a:rPr lang="en-US" altLang="en-US" dirty="0"/>
              <a:t>This the first of three questions using this situation. The goal of the set is to sensitize students to the dependence of torque on the choice of origin, and to the tactic of choosing the origin so that an unknown force exerts no torque.</a:t>
            </a:r>
          </a:p>
          <a:p>
            <a:endParaRPr lang="en-US" altLang="en-US" dirty="0"/>
          </a:p>
          <a:p>
            <a:r>
              <a:rPr lang="en-US" altLang="en-US" dirty="0"/>
              <a:t>A powerful pattern with all three of the questions is to have students </a:t>
            </a:r>
            <a:r>
              <a:rPr lang="en-US" altLang="en-US" b="1" dirty="0"/>
              <a:t>predict</a:t>
            </a:r>
            <a:r>
              <a:rPr lang="en-US" altLang="en-US" dirty="0"/>
              <a:t> what they believe will happen, </a:t>
            </a:r>
            <a:r>
              <a:rPr lang="en-US" altLang="en-US" b="1" dirty="0"/>
              <a:t>explain</a:t>
            </a:r>
            <a:r>
              <a:rPr lang="en-US" altLang="en-US" dirty="0"/>
              <a:t> why, then </a:t>
            </a:r>
            <a:r>
              <a:rPr lang="en-US" altLang="en-US" b="1" dirty="0"/>
              <a:t>observe</a:t>
            </a:r>
            <a:r>
              <a:rPr lang="en-US" altLang="en-US" dirty="0"/>
              <a:t> a demonstration.</a:t>
            </a:r>
          </a:p>
          <a:p>
            <a:endParaRPr lang="en-US" altLang="en-US" dirty="0"/>
          </a:p>
          <a:p>
            <a:r>
              <a:rPr lang="en-US" altLang="en-US" dirty="0"/>
              <a:t>This question exists largely to set up the subsequent ones. Most students will intuitively predict the correct motion. If your class generally agrees on answer (1), we recommend moving on to the next question, where intuition is not so useful. After presenting and discussing the rest of the set, you may want to return to this one and show how easily it can be analyzed by choosing an origin at the contact point.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53</a:t>
            </a:fld>
            <a:endParaRPr lang="en-US"/>
          </a:p>
        </p:txBody>
      </p:sp>
    </p:spTree>
    <p:extLst>
      <p:ext uri="{BB962C8B-B14F-4D97-AF65-F5344CB8AC3E}">
        <p14:creationId xmlns:p14="http://schemas.microsoft.com/office/powerpoint/2010/main" val="1930762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Share your answer with a neighbor or two, and be ready to share with the class in about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roll to the right</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E1.04b</a:t>
            </a:r>
            <a:r>
              <a:rPr lang="en-US" altLang="en-US" sz="1200" dirty="0">
                <a:solidFill>
                  <a:schemeClr val="tx1"/>
                </a:solidFill>
              </a:rPr>
              <a:t> </a:t>
            </a:r>
            <a:r>
              <a:rPr lang="en-US" altLang="en-US" dirty="0">
                <a:solidFill>
                  <a:schemeClr val="tx1"/>
                </a:solidFill>
              </a:rPr>
              <a:t> </a:t>
            </a:r>
            <a:r>
              <a:rPr lang="en-US" altLang="en-US" sz="1200" dirty="0">
                <a:solidFill>
                  <a:schemeClr val="tx1"/>
                </a:solidFill>
              </a:rPr>
              <a:t> </a:t>
            </a:r>
          </a:p>
          <a:p>
            <a:endParaRPr lang="en-US" altLang="en-US" sz="1200" dirty="0">
              <a:solidFill>
                <a:schemeClr val="tx1"/>
              </a:solidFill>
            </a:endParaRPr>
          </a:p>
          <a:p>
            <a:r>
              <a:rPr lang="en-US" altLang="en-US" b="1" i="1" dirty="0"/>
              <a:t>Commentary</a:t>
            </a:r>
          </a:p>
          <a:p>
            <a:r>
              <a:rPr lang="en-US" altLang="en-US" b="1" dirty="0"/>
              <a:t>Purpose:</a:t>
            </a:r>
            <a:r>
              <a:rPr lang="en-US" altLang="en-US" dirty="0"/>
              <a:t> To explore the choice of origin and its effect on the torque.</a:t>
            </a:r>
          </a:p>
          <a:p>
            <a:endParaRPr lang="en-US" altLang="en-US" b="1" dirty="0"/>
          </a:p>
          <a:p>
            <a:r>
              <a:rPr lang="en-US" altLang="en-US" b="1" dirty="0"/>
              <a:t>Discussion:</a:t>
            </a:r>
            <a:r>
              <a:rPr lang="en-US" altLang="en-US" dirty="0"/>
              <a:t> </a:t>
            </a:r>
          </a:p>
          <a:p>
            <a:r>
              <a:rPr lang="en-US" altLang="en-US" dirty="0"/>
              <a:t>Intuitively, it may not be obvious what will happen here. Pulling on the string seems like it might cause the spool to unwind, thus rotating counter-clockwise and perhaps rolling to the left. On the other hand, the string pulls to the right, so perhaps it will cause the spool to roll to the right (clockwise) along the surface. A more careful analysis is required.</a:t>
            </a:r>
          </a:p>
          <a:p>
            <a:endParaRPr lang="en-US" altLang="en-US" dirty="0"/>
          </a:p>
          <a:p>
            <a:r>
              <a:rPr lang="en-US" altLang="en-US" dirty="0"/>
              <a:t>There are four forces on the spool: (1) gravitation, down; (2) normal, up; (3) tension, right; and (4) friction, left or right. Gravitation is balanced by the normal force. Because they are balanced and co-linear, their torques also balance about any origin. </a:t>
            </a:r>
          </a:p>
          <a:p>
            <a:endParaRPr lang="en-US" altLang="en-US" dirty="0"/>
          </a:p>
          <a:p>
            <a:r>
              <a:rPr lang="en-US" altLang="en-US" dirty="0"/>
              <a:t>If the spool rolls to the left without slipping, the spool's center of mass accelerates to the left. Since the tension acts to the right, the static friction force must act to the left and must have a larger magnitude so that the net force acts to the left. However, if that were true the net torque about the spool's center would be clockwise, causing the spool to rotate to the right. Contradiction!</a:t>
            </a:r>
          </a:p>
          <a:p>
            <a:endParaRPr lang="en-US" altLang="en-US" dirty="0"/>
          </a:p>
          <a:p>
            <a:r>
              <a:rPr lang="en-US" altLang="en-US" dirty="0"/>
              <a:t>Since we don't know what direction the friction force points, let's choose an origin about which the friction force exerts no torque: the point of contact between the spool and surface. For this origin, the only force exerting a non-zero torque is the tension force, so the net torque is clockwise and the spool rotates to the right relative to the contact point. This means it rolls to the right. There is no reason the spool must necessarily slip or slide. If we pull gently enough, there will be enough static friction so that the spool rolls without slipping.</a:t>
            </a:r>
          </a:p>
          <a:p>
            <a:endParaRPr lang="en-US" altLang="en-US" dirty="0"/>
          </a:p>
          <a:p>
            <a:r>
              <a:rPr lang="en-US" altLang="en-US" dirty="0"/>
              <a:t>Why doesn't the spool unroll to the left? Because although the string applies a torque in the counter-clockwise direction, the static friction force exerts a larger torque in the clockwise direction. (If we yank hard enough on the string, the spool will overcome static friction and slide to the right as it spins counter-clockwise. This is not the intent, so it is not any of the answers provided.)</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By choosing your origin carefully, you can avoid dealing with torques due to an unknown force. </a:t>
            </a:r>
          </a:p>
          <a:p>
            <a:pPr marL="171450" indent="-171450">
              <a:buFont typeface="Arial" panose="020B0604020202020204" pitchFamily="34" charset="0"/>
              <a:buChar char="•"/>
            </a:pPr>
            <a:r>
              <a:rPr lang="en-US" altLang="en-US" dirty="0"/>
              <a:t>The torque exerted by a force depends on the origin you calculate it about. </a:t>
            </a:r>
          </a:p>
          <a:p>
            <a:pPr marL="171450" indent="-171450">
              <a:buFont typeface="Arial" panose="020B0604020202020204" pitchFamily="34" charset="0"/>
              <a:buChar char="•"/>
            </a:pPr>
            <a:r>
              <a:rPr lang="en-US" altLang="en-US" dirty="0"/>
              <a:t>You do not need to choose the center of the object as the origin. </a:t>
            </a:r>
          </a:p>
          <a:p>
            <a:pPr marL="171450" indent="-171450">
              <a:buFont typeface="Arial" panose="020B0604020202020204" pitchFamily="34" charset="0"/>
              <a:buChar char="•"/>
            </a:pPr>
            <a:r>
              <a:rPr lang="en-US" altLang="en-US" dirty="0"/>
              <a:t>τ = </a:t>
            </a:r>
            <a:r>
              <a:rPr lang="en-US" altLang="en-US" i="1" dirty="0"/>
              <a:t>I</a:t>
            </a:r>
            <a:r>
              <a:rPr lang="en-US" altLang="en-US" dirty="0"/>
              <a:t>α is true, valid, and useful in addition to, not instead of, </a:t>
            </a:r>
            <a:r>
              <a:rPr lang="en-US" altLang="en-US" b="1" dirty="0"/>
              <a:t>F</a:t>
            </a:r>
            <a:r>
              <a:rPr lang="en-US" altLang="en-US" dirty="0"/>
              <a:t> = </a:t>
            </a:r>
            <a:r>
              <a:rPr lang="en-US" altLang="en-US" i="1" dirty="0"/>
              <a:t>m</a:t>
            </a:r>
            <a:r>
              <a:rPr lang="en-US" altLang="en-US" b="1" dirty="0"/>
              <a:t>a</a:t>
            </a:r>
            <a:r>
              <a:rPr lang="en-US" altLang="en-US" dirty="0"/>
              <a:t>. In other words, Newton's second law in its rotational form does not replace or supersede Newton's second law in its linear form. Both are valid and useful, and often both are needed to analyze a situation. </a:t>
            </a:r>
          </a:p>
          <a:p>
            <a:endParaRPr lang="en-US" altLang="en-US" b="1" i="1" dirty="0"/>
          </a:p>
          <a:p>
            <a:r>
              <a:rPr lang="en-US" altLang="en-US" b="1" i="1" dirty="0"/>
              <a:t>For Instructors Only</a:t>
            </a:r>
          </a:p>
          <a:p>
            <a:r>
              <a:rPr lang="en-US" altLang="en-US" dirty="0"/>
              <a:t>This the second of three questions using this situation. The goal of the set is to sensitize students to the dependence of torque on the choice of origin, and also to the strategic choice of origin to resolve conflict or inconsistency. A powerful pattern with all three of the questions is to have students </a:t>
            </a:r>
            <a:r>
              <a:rPr lang="en-US" altLang="en-US" b="1" dirty="0"/>
              <a:t>predict</a:t>
            </a:r>
            <a:r>
              <a:rPr lang="en-US" altLang="en-US" dirty="0"/>
              <a:t> what they believe will happen, </a:t>
            </a:r>
            <a:r>
              <a:rPr lang="en-US" altLang="en-US" b="1" dirty="0"/>
              <a:t>explain</a:t>
            </a:r>
            <a:r>
              <a:rPr lang="en-US" altLang="en-US" dirty="0"/>
              <a:t> why, then </a:t>
            </a:r>
            <a:r>
              <a:rPr lang="en-US" altLang="en-US" b="1" dirty="0"/>
              <a:t>observe</a:t>
            </a:r>
            <a:r>
              <a:rPr lang="en-US" altLang="en-US" dirty="0"/>
              <a:t> a demonstration (the </a:t>
            </a:r>
            <a:r>
              <a:rPr lang="en-US" altLang="en-US" i="1" dirty="0"/>
              <a:t>predict and observe</a:t>
            </a:r>
            <a:r>
              <a:rPr lang="en-US" altLang="en-US" dirty="0"/>
              <a:t> instructional tactic). As a whole, the set also demonstrates the </a:t>
            </a:r>
            <a:r>
              <a:rPr lang="en-US" altLang="en-US" i="1" dirty="0"/>
              <a:t>compare and contrast</a:t>
            </a:r>
            <a:r>
              <a:rPr lang="en-US" altLang="en-US" dirty="0"/>
              <a:t> tactic by varying only one feature from question to question.</a:t>
            </a:r>
          </a:p>
          <a:p>
            <a:endParaRPr lang="en-US" altLang="en-US" dirty="0"/>
          </a:p>
          <a:p>
            <a:r>
              <a:rPr lang="en-US" altLang="en-US" dirty="0"/>
              <a:t>This is a counterintuitive situation. Most students will have a strong intuitive belief that the spool should unroll to the left, and the demonstration will intrigue and motivate them. It is important, however, to collect explanations without comment, since most will be faulty in some way, and then show the demonstration. You can explain the result </a:t>
            </a:r>
            <a:r>
              <a:rPr lang="en-US" altLang="en-US" i="1" dirty="0"/>
              <a:t>after</a:t>
            </a:r>
            <a:r>
              <a:rPr lang="en-US" altLang="en-US" dirty="0"/>
              <a:t> you have shown the demonstration. Students will have great difficulty believing you if you discuss the situation before doing the demonstration.</a:t>
            </a:r>
          </a:p>
          <a:p>
            <a:endParaRPr lang="en-US" altLang="en-US" dirty="0"/>
          </a:p>
          <a:p>
            <a:r>
              <a:rPr lang="en-US" altLang="en-US" dirty="0"/>
              <a:t>During the demonstration, only a gentle tug on the string is needed to cause the spool to roll to the right.</a:t>
            </a:r>
          </a:p>
          <a:p>
            <a:endParaRPr lang="en-US" altLang="en-US" dirty="0"/>
          </a:p>
          <a:p>
            <a:r>
              <a:rPr lang="en-US" altLang="en-US" dirty="0"/>
              <a:t>Students might think that you will pull hard, which means it will move to the right while unwinding CCW. This is not the intent, so they will need to answer "None of the above".</a:t>
            </a:r>
          </a:p>
          <a:p>
            <a:endParaRPr lang="en-US" altLang="en-US" dirty="0"/>
          </a:p>
          <a:p>
            <a:r>
              <a:rPr lang="en-US" altLang="en-US" dirty="0"/>
              <a:t>Most students automatically use the center of the spool as the default origin. They might not realize that they can place the origin anywhere they want.</a:t>
            </a:r>
          </a:p>
          <a:p>
            <a:endParaRPr lang="en-US" altLang="en-US" dirty="0"/>
          </a:p>
          <a:p>
            <a:r>
              <a:rPr lang="en-US" altLang="en-US" dirty="0"/>
              <a:t>Students often abandon the linear form of Newton's second law when they start learning its rotational form. They often think that the rotational form supersedes and/or replaces the linear form. They are often not given sufficient opportunities to see that sometimes both are needed, and that the two relationships are completely separate and independent. </a:t>
            </a:r>
          </a:p>
          <a:p>
            <a:endParaRPr lang="en-US" altLang="en-US" dirty="0"/>
          </a:p>
          <a:p>
            <a:r>
              <a:rPr lang="en-US" altLang="en-US" dirty="0"/>
              <a:t>Students also often do not realize or fully appreciate that the rotational form is actually an infinite number of relationships, one for every possible origin. (In practice, there are a limited number of </a:t>
            </a:r>
            <a:r>
              <a:rPr lang="en-US" altLang="en-US" i="1" dirty="0"/>
              <a:t>independent</a:t>
            </a:r>
            <a:r>
              <a:rPr lang="en-US" altLang="en-US" dirty="0"/>
              <a:t> relationships.)</a:t>
            </a:r>
          </a:p>
          <a:p>
            <a:endParaRPr lang="en-US" altLang="en-US" dirty="0"/>
          </a:p>
          <a:p>
            <a:r>
              <a:rPr lang="en-US" altLang="en-US" dirty="0"/>
              <a:t>Even after observing the demonstration, many students will not understand how the net force can act to right at the same time as the net torque about the center is clockwise. The static friction force must be only slightly smaller than the tension force so that it can exert the larger torque about the center of the spool.</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54</a:t>
            </a:fld>
            <a:endParaRPr lang="en-US"/>
          </a:p>
        </p:txBody>
      </p:sp>
    </p:spTree>
    <p:extLst>
      <p:ext uri="{BB962C8B-B14F-4D97-AF65-F5344CB8AC3E}">
        <p14:creationId xmlns:p14="http://schemas.microsoft.com/office/powerpoint/2010/main" val="1050131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Check your answer with a neighbor, and in three minutes you can share how you arrived at your result.</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roll to the right</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E1.04c</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explore the choice of origin and its effect on the torque.</a:t>
            </a:r>
          </a:p>
          <a:p>
            <a:endParaRPr lang="en-US" altLang="en-US" b="1" dirty="0"/>
          </a:p>
          <a:p>
            <a:r>
              <a:rPr lang="en-US" altLang="en-US" b="1" dirty="0"/>
              <a:t>Discussion:</a:t>
            </a:r>
            <a:r>
              <a:rPr lang="en-US" altLang="en-US" dirty="0"/>
              <a:t> </a:t>
            </a:r>
          </a:p>
          <a:p>
            <a:r>
              <a:rPr lang="en-US" altLang="en-US" dirty="0"/>
              <a:t>There are four forces on the spool: (1) gravitation, down; (2) normal, up; (3) tension, as shown; and (4) friction. </a:t>
            </a:r>
          </a:p>
          <a:p>
            <a:endParaRPr lang="en-US" altLang="en-US" dirty="0"/>
          </a:p>
          <a:p>
            <a:r>
              <a:rPr lang="en-US" altLang="en-US" dirty="0"/>
              <a:t>Gravitation and the normal force exert zero torques about any origin along a vertical line through the center of the spool. (They no longer exert balancing torques, because they are no longer equal to each other in strength. The normal force is smaller than the weight, because the tension force has a component "up".) Thus, whether we choose the center of the spool or the contact point, the torques are zero.</a:t>
            </a:r>
          </a:p>
          <a:p>
            <a:endParaRPr lang="en-US" altLang="en-US" dirty="0"/>
          </a:p>
          <a:p>
            <a:r>
              <a:rPr lang="en-US" altLang="en-US" dirty="0"/>
              <a:t>Tension exerts a counter-clockwise torque about the center of the spool. It is hard to predict what direction the friction force will point, and therefore what direction its torque about the center of the spool will be. So, from this analysis it is not obvious what will happen.</a:t>
            </a:r>
          </a:p>
          <a:p>
            <a:endParaRPr lang="en-US" altLang="en-US" dirty="0"/>
          </a:p>
          <a:p>
            <a:r>
              <a:rPr lang="en-US" altLang="en-US" dirty="0"/>
              <a:t>As with the previous problem, we can choose our origin to be at the point of contact between the spool and surface, so that friction exerts zero torque. About this origin, the net torque is exerted exclusively by the tension in the string. But in what direction is that torque?</a:t>
            </a:r>
          </a:p>
          <a:p>
            <a:endParaRPr lang="en-US" altLang="en-US" dirty="0"/>
          </a:p>
          <a:p>
            <a:r>
              <a:rPr lang="en-US" altLang="en-US" dirty="0"/>
              <a:t>To figure that out, we need to know the "line of action" of the tension force. [See figure on next slide.] The </a:t>
            </a:r>
            <a:r>
              <a:rPr lang="en-US" altLang="en-US" i="1" dirty="0"/>
              <a:t>line of action</a:t>
            </a:r>
            <a:r>
              <a:rPr lang="en-US" altLang="en-US" dirty="0"/>
              <a:t> is a straight line having the same orientation as the force and passing through the point of application of the force, as shown. The torque due to </a:t>
            </a:r>
            <a:r>
              <a:rPr lang="en-US" altLang="en-US" b="1" dirty="0"/>
              <a:t>F</a:t>
            </a:r>
            <a:r>
              <a:rPr lang="en-US" altLang="en-US" dirty="0"/>
              <a:t> can be found by treating it as though it is applied anywhere along the line of action. Thus, the way the given diagram is drawn, the torque is clockwise. This means the spool will roll to the right.</a:t>
            </a:r>
          </a:p>
          <a:p>
            <a:endParaRPr lang="en-US" altLang="en-US" dirty="0"/>
          </a:p>
          <a:p>
            <a:r>
              <a:rPr lang="en-US" altLang="en-US" dirty="0"/>
              <a:t>However, the angle θ is left unspecified. If we don't assume the drawing is to scale, the angle could be anything. There is an angle for which the line of action passes through the chosen origin, in which case the net torque on the spool is zero, the net force is to the right, and the spool will slide to the right without spinning.</a:t>
            </a:r>
          </a:p>
          <a:p>
            <a:endParaRPr lang="en-US" altLang="en-US" dirty="0"/>
          </a:p>
          <a:p>
            <a:r>
              <a:rPr lang="en-US" altLang="en-US" dirty="0"/>
              <a:t>If the angle is even larger than this, so that the line of action passes to the right of the origin/contact point, the net torque is counter-clockwise. This would cause the spool to unroll to the left. If the tension is vertical, the spool will also unroll to the left.</a:t>
            </a:r>
          </a:p>
          <a:p>
            <a:endParaRPr lang="en-US" altLang="en-US" dirty="0"/>
          </a:p>
          <a:p>
            <a:r>
              <a:rPr lang="en-US" altLang="en-US" dirty="0"/>
              <a:t>Demonstrations can confirm all of these outcomes.</a:t>
            </a:r>
          </a:p>
          <a:p>
            <a:endParaRPr lang="en-US" altLang="en-US" dirty="0"/>
          </a:p>
          <a:p>
            <a:r>
              <a:rPr lang="en-US" altLang="en-US" dirty="0"/>
              <a:t>Thus, the motion of the spool depends upon the angle θ. The angle drawn in the figure will cause the spool to roll to the right.</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The "line of action" is a useful concept for determining the direction of the torque exerted by a force. Each force has its own line of action. We can treat the torque as though the force is applied anywhere along the line of action. </a:t>
            </a:r>
          </a:p>
          <a:p>
            <a:pPr marL="171450" indent="-171450">
              <a:buFont typeface="Arial" panose="020B0604020202020204" pitchFamily="34" charset="0"/>
              <a:buChar char="•"/>
            </a:pPr>
            <a:r>
              <a:rPr lang="en-US" altLang="en-US" dirty="0"/>
              <a:t>A clever choice of origin can make torque problems much easier to analyze. </a:t>
            </a:r>
          </a:p>
          <a:p>
            <a:endParaRPr lang="en-US" altLang="en-US" b="1" i="1" dirty="0"/>
          </a:p>
          <a:p>
            <a:r>
              <a:rPr lang="en-US" altLang="en-US" b="1" i="1" dirty="0"/>
              <a:t>For Instructors Only</a:t>
            </a:r>
          </a:p>
          <a:p>
            <a:r>
              <a:rPr lang="en-US" altLang="en-US" dirty="0"/>
              <a:t>This is the last of three questions using this situations. This question drives home the idea that the choice of origin should be done with some strategic thinking and goal. It also shows the utility of the "line of action" concept.</a:t>
            </a:r>
          </a:p>
          <a:p>
            <a:endParaRPr lang="en-US" altLang="en-US" dirty="0"/>
          </a:p>
          <a:p>
            <a:r>
              <a:rPr lang="en-US" altLang="en-US" dirty="0"/>
              <a:t>A physical demonstration is extremely valuable here, so that students can see that the angle of the tension force critically affects the motion of the spool.</a:t>
            </a:r>
          </a:p>
          <a:p>
            <a:endParaRPr lang="en-US" altLang="en-US" dirty="0"/>
          </a:p>
          <a:p>
            <a:r>
              <a:rPr lang="en-US" altLang="en-US" dirty="0"/>
              <a:t>A family of diagrams showing the line of action for different angles of the tension force can help students understand the analysis and come to a better understanding of torques and lines of action.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55</a:t>
            </a:fld>
            <a:endParaRPr lang="en-US"/>
          </a:p>
        </p:txBody>
      </p:sp>
    </p:spTree>
    <p:extLst>
      <p:ext uri="{BB962C8B-B14F-4D97-AF65-F5344CB8AC3E}">
        <p14:creationId xmlns:p14="http://schemas.microsoft.com/office/powerpoint/2010/main" val="4292413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56</a:t>
            </a:fld>
            <a:endParaRPr lang="en-US"/>
          </a:p>
        </p:txBody>
      </p:sp>
    </p:spTree>
    <p:extLst>
      <p:ext uri="{BB962C8B-B14F-4D97-AF65-F5344CB8AC3E}">
        <p14:creationId xmlns:p14="http://schemas.microsoft.com/office/powerpoint/2010/main" val="2491265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talk to a classmate, and then we’ll discuss it in about four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It decreases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E1.06a</a:t>
            </a:r>
            <a:r>
              <a:rPr lang="en-US" altLang="en-US" sz="1200" dirty="0">
                <a:solidFill>
                  <a:schemeClr val="tx1"/>
                </a:solidFill>
              </a:rPr>
              <a:t> </a:t>
            </a:r>
          </a:p>
          <a:p>
            <a:endParaRPr lang="en-US" altLang="en-US" sz="1200" dirty="0">
              <a:solidFill>
                <a:schemeClr val="tx1"/>
              </a:solidFill>
            </a:endParaRPr>
          </a:p>
          <a:p>
            <a:r>
              <a:rPr lang="en-US" altLang="en-US" b="1" i="1" dirty="0"/>
              <a:t>Commentary</a:t>
            </a:r>
          </a:p>
          <a:p>
            <a:r>
              <a:rPr lang="en-US" altLang="en-US" b="1" dirty="0"/>
              <a:t>Purpose:</a:t>
            </a:r>
            <a:r>
              <a:rPr lang="en-US" altLang="en-US" dirty="0"/>
              <a:t> To develop qualitative reasoning and problem-solving skills by applying energy ideas in a rotational dynamics context.</a:t>
            </a:r>
          </a:p>
          <a:p>
            <a:endParaRPr lang="en-US" altLang="en-US" b="1" dirty="0"/>
          </a:p>
          <a:p>
            <a:r>
              <a:rPr lang="en-US" altLang="en-US" b="1" dirty="0"/>
              <a:t>Discussion:</a:t>
            </a:r>
            <a:r>
              <a:rPr lang="en-US" altLang="en-US" dirty="0"/>
              <a:t> </a:t>
            </a:r>
          </a:p>
          <a:p>
            <a:r>
              <a:rPr lang="en-US" altLang="en-US" dirty="0"/>
              <a:t>We do not know the radii of the two pulleys, or even their ratio, so we cannot predict which block will fall and which will rise when the system is released from rest. To answer the question, however, we do not need to know any of these features.</a:t>
            </a:r>
          </a:p>
          <a:p>
            <a:endParaRPr lang="en-US" altLang="en-US" dirty="0"/>
          </a:p>
          <a:p>
            <a:r>
              <a:rPr lang="en-US" altLang="en-US" dirty="0"/>
              <a:t>We </a:t>
            </a:r>
            <a:r>
              <a:rPr lang="en-US" altLang="en-US" i="1" dirty="0"/>
              <a:t>do</a:t>
            </a:r>
            <a:r>
              <a:rPr lang="en-US" altLang="en-US" dirty="0"/>
              <a:t> know that the system is "not in equilibrium", which means that one block will start to fall and the other will start to rise, and the double pulley will begin to rotate. Thus, the kinetic energy of the system will rise.</a:t>
            </a:r>
          </a:p>
          <a:p>
            <a:endParaRPr lang="en-US" altLang="en-US" dirty="0"/>
          </a:p>
          <a:p>
            <a:r>
              <a:rPr lang="en-US" altLang="en-US" dirty="0"/>
              <a:t>Where will this energy come from? There are no external forces doing work on the system, so it can only come from the potential energy of the gravitational interaction between the blocks and the Earth. If the kinetic energy is increasing, the potential energy must decrease so that total mechanical energy will be conserved.</a:t>
            </a:r>
          </a:p>
          <a:p>
            <a:endParaRPr lang="en-US" altLang="en-US" dirty="0"/>
          </a:p>
          <a:p>
            <a:r>
              <a:rPr lang="en-US" altLang="en-US" dirty="0"/>
              <a:t>Note that we are treating the Earth as part of the "system". Properly speaking, gravitational potential energy is not a property of an object such as a block, but rather of the </a:t>
            </a:r>
            <a:r>
              <a:rPr lang="en-US" altLang="en-US" i="1" dirty="0"/>
              <a:t>interaction</a:t>
            </a:r>
            <a:r>
              <a:rPr lang="en-US" altLang="en-US" dirty="0"/>
              <a:t> between two objects — in this case, between each block and the Earth. (There is also gravitational potential energy between the two blocks and between each and the double pulley, but these are truly miniscule.) If we did not treat the Earth as part of the "system", we would not talk about gravitational potential energy in this question. Instead, we would talk about the work done by external forces: the gravitational force of the Earth on each of the blocks. This would just be a different way of describing the situation, and (if we were calculating numbers) would produce the same results.</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Many questions can be answered through qualitative reasoning from general principles, without numerical calculations or </a:t>
            </a:r>
            <a:r>
              <a:rPr lang="en-US" altLang="en-US" i="1" dirty="0"/>
              <a:t>solving</a:t>
            </a:r>
            <a:r>
              <a:rPr lang="en-US" altLang="en-US" dirty="0"/>
              <a:t> for anything. </a:t>
            </a:r>
          </a:p>
          <a:p>
            <a:pPr marL="171450" indent="-171450">
              <a:buFont typeface="Arial" panose="020B0604020202020204" pitchFamily="34" charset="0"/>
              <a:buChar char="•"/>
            </a:pPr>
            <a:r>
              <a:rPr lang="en-US" altLang="en-US" dirty="0"/>
              <a:t>If the kinetic energy of a system increases, then either external forces are doing positive work on the system, or the potential energy of an interaction among parts of the system is decreasing. </a:t>
            </a:r>
          </a:p>
          <a:p>
            <a:pPr marL="171450" indent="-171450">
              <a:buFont typeface="Arial" panose="020B0604020202020204" pitchFamily="34" charset="0"/>
              <a:buChar char="•"/>
            </a:pPr>
            <a:r>
              <a:rPr lang="en-US" altLang="en-US" dirty="0"/>
              <a:t>To be precise, we talk about the potential energy of an interaction between objects, not the potential energy of an object.</a:t>
            </a:r>
          </a:p>
          <a:p>
            <a:r>
              <a:rPr lang="en-US" altLang="en-US" dirty="0"/>
              <a:t> </a:t>
            </a:r>
            <a:endParaRPr lang="en-US" altLang="en-US" b="1" i="1" dirty="0"/>
          </a:p>
          <a:p>
            <a:r>
              <a:rPr lang="en-US" altLang="en-US" b="1" i="1" dirty="0"/>
              <a:t>For Instructors Only</a:t>
            </a:r>
          </a:p>
          <a:p>
            <a:r>
              <a:rPr lang="en-US" altLang="en-US" dirty="0"/>
              <a:t>This is the first of two questions on this situation. This one explores qualitative reasoning with energy ideas; the next is similar but applies force ideas. Although the "topics" of these two questions are conservation of energy and forces, they are useful as broader "integrating" questions that teach students to use their inventory of basic physics principles for reasoning about various situations.</a:t>
            </a:r>
          </a:p>
          <a:p>
            <a:endParaRPr lang="en-US" altLang="en-US" dirty="0"/>
          </a:p>
          <a:p>
            <a:r>
              <a:rPr lang="en-US" altLang="en-US" dirty="0"/>
              <a:t>The most likely stumbling block for students with this problem is that they will want to solve for the motion and will not be able to. That makes it a good context for teaching the value of qualitative, principle-based reasoning.</a:t>
            </a:r>
          </a:p>
          <a:p>
            <a:endParaRPr lang="en-US" altLang="en-US" dirty="0"/>
          </a:p>
          <a:p>
            <a:r>
              <a:rPr lang="en-US" altLang="en-US" dirty="0"/>
              <a:t>Treating the diagram as a scale drawing will not help students determine which way the pulley rotates, since the ratio of the radii is about 2:5, the same as the ratio of the block masses.</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57</a:t>
            </a:fld>
            <a:endParaRPr lang="en-US"/>
          </a:p>
        </p:txBody>
      </p:sp>
    </p:spTree>
    <p:extLst>
      <p:ext uri="{BB962C8B-B14F-4D97-AF65-F5344CB8AC3E}">
        <p14:creationId xmlns:p14="http://schemas.microsoft.com/office/powerpoint/2010/main" val="3304972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kern="1200" dirty="0">
                <a:solidFill>
                  <a:schemeClr val="tx1"/>
                </a:solidFill>
                <a:effectLst/>
                <a:latin typeface="+mn-lt"/>
                <a:ea typeface="+mn-ea"/>
                <a:cs typeface="+mn-cs"/>
              </a:rPr>
              <a:t>Work on it by yourself for a bit, then talk it over with your neighbor. We’ll check your answer together in a couple of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pt-BR" altLang="en-US" sz="1200" dirty="0"/>
              <a:t>20 N &lt; </a:t>
            </a:r>
            <a:r>
              <a:rPr lang="pt-BR" altLang="en-US" sz="1200" i="1" dirty="0"/>
              <a:t>F</a:t>
            </a:r>
            <a:r>
              <a:rPr lang="pt-BR" altLang="en-US" sz="1200" baseline="-25000" dirty="0"/>
              <a:t>N</a:t>
            </a:r>
            <a:r>
              <a:rPr lang="pt-BR" altLang="en-US" sz="1200" dirty="0"/>
              <a:t> &lt; 27 N</a:t>
            </a:r>
            <a:endParaRPr lang="en-US"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E1.06b</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develop qualitative reasoning and problem-solving skills by applying force ideas in a rotational dynamics context.</a:t>
            </a:r>
          </a:p>
          <a:p>
            <a:endParaRPr lang="en-US" altLang="en-US" b="1" dirty="0"/>
          </a:p>
          <a:p>
            <a:r>
              <a:rPr lang="en-US" altLang="en-US" b="1" dirty="0"/>
              <a:t>Discussion:</a:t>
            </a:r>
            <a:r>
              <a:rPr lang="en-US" altLang="en-US" dirty="0"/>
              <a:t> </a:t>
            </a:r>
          </a:p>
          <a:p>
            <a:r>
              <a:rPr lang="en-US" altLang="en-US" dirty="0"/>
              <a:t>We do not know the radii of the two pulleys, or even their ratio, so we cannot predict which block will fall and which will rise when the system is released from rest. To answer the question, however, we do not need to know any of these features.</a:t>
            </a:r>
          </a:p>
          <a:p>
            <a:endParaRPr lang="en-US" altLang="en-US" dirty="0"/>
          </a:p>
          <a:p>
            <a:r>
              <a:rPr lang="en-US" altLang="en-US" dirty="0"/>
              <a:t>We do know that the center of mass of the system is falling, and in fact is </a:t>
            </a:r>
            <a:r>
              <a:rPr lang="en-US" altLang="en-US" i="1" dirty="0"/>
              <a:t>accelerating</a:t>
            </a:r>
            <a:r>
              <a:rPr lang="en-US" altLang="en-US" dirty="0"/>
              <a:t> downward. This means that a net force in the downward direction must be acting on the system. The only (external) forces are gravitation and the normal force exerted by the pivot, which means the normal force must be smaller than the total weight of the system (27 N).</a:t>
            </a:r>
          </a:p>
          <a:p>
            <a:endParaRPr lang="en-US" altLang="en-US" dirty="0"/>
          </a:p>
          <a:p>
            <a:r>
              <a:rPr lang="en-US" altLang="en-US" dirty="0"/>
              <a:t>Further, the double pulley is not accelerating, so the net force on it must be zero. There is tension in both strings pulling down, so the normal force must be larger than the weight of the double pulley (20 N).</a:t>
            </a:r>
          </a:p>
          <a:p>
            <a:endParaRPr lang="en-US" altLang="en-US" dirty="0"/>
          </a:p>
          <a:p>
            <a:r>
              <a:rPr lang="en-US" altLang="en-US" dirty="0"/>
              <a:t>Note that the tensions in the strings are </a:t>
            </a:r>
            <a:r>
              <a:rPr lang="en-US" altLang="en-US" b="1" dirty="0"/>
              <a:t>not</a:t>
            </a:r>
            <a:r>
              <a:rPr lang="en-US" altLang="en-US" dirty="0"/>
              <a:t> 2 N and 5 N, the weights of the blocks. For the falling block (whichever that turns out to be), the tension will be slightly smaller than the weight; for the rising block, the tension will be slightly larger than the weight. This is needed to satisfy Newton's 2nd law applied to each hanging mass.</a:t>
            </a:r>
          </a:p>
          <a:p>
            <a:endParaRPr lang="en-US" altLang="en-US" dirty="0"/>
          </a:p>
          <a:p>
            <a:r>
              <a:rPr lang="en-US" altLang="en-US" dirty="0"/>
              <a:t>In the previous question, we considered the Earth to be part of the "system" we were analyzing. In this question, it is more convenient not to, but rather to treat the gravitational force as an external force acting upon a system comprised of the double pulley, ropes, and two blocks. Reasoning about the center-of-mass motion of the system, if the Earth were included in that system, would be difficult!</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Many questions can be answered through qualitative reasoning from general principles, without numerical calculations or </a:t>
            </a:r>
            <a:r>
              <a:rPr lang="en-US" altLang="en-US" i="1" dirty="0"/>
              <a:t>solving</a:t>
            </a:r>
            <a:r>
              <a:rPr lang="en-US" altLang="en-US" dirty="0"/>
              <a:t> for anything. </a:t>
            </a:r>
          </a:p>
          <a:p>
            <a:pPr marL="171450" indent="-171450">
              <a:buFont typeface="Arial" panose="020B0604020202020204" pitchFamily="34" charset="0"/>
              <a:buChar char="•"/>
            </a:pPr>
            <a:r>
              <a:rPr lang="en-US" altLang="en-US" dirty="0"/>
              <a:t>If the center of mass of a body or system is accelerating — even if part of it is held in place — there must be a nonzero net </a:t>
            </a:r>
            <a:r>
              <a:rPr lang="en-US" altLang="en-US" i="1" dirty="0"/>
              <a:t>external</a:t>
            </a:r>
            <a:r>
              <a:rPr lang="en-US" altLang="en-US" dirty="0"/>
              <a:t> force acting on one or more components of system. </a:t>
            </a:r>
          </a:p>
          <a:p>
            <a:pPr marL="171450" indent="-171450">
              <a:buFont typeface="Arial" panose="020B0604020202020204" pitchFamily="34" charset="0"/>
              <a:buChar char="•"/>
            </a:pPr>
            <a:r>
              <a:rPr lang="en-US" altLang="en-US" dirty="0"/>
              <a:t>If the center of mass of a body or system is not accelerating, all external forces on that body or system must sum to zero.</a:t>
            </a:r>
          </a:p>
          <a:p>
            <a:r>
              <a:rPr lang="en-US" altLang="en-US" dirty="0"/>
              <a:t> </a:t>
            </a:r>
            <a:endParaRPr lang="en-US" altLang="en-US" b="1" i="1" dirty="0"/>
          </a:p>
          <a:p>
            <a:r>
              <a:rPr lang="en-US" altLang="en-US" b="1" i="1" dirty="0"/>
              <a:t>For Instructors Only</a:t>
            </a:r>
          </a:p>
          <a:p>
            <a:r>
              <a:rPr lang="en-US" altLang="en-US" dirty="0"/>
              <a:t>This is the second of two questions on this situation. This one explores qualitative reasoning with force ideas; the previous was similar but applied energy ideas. Although the "topics" of these two questions are conservation of energy and forces, they are useful as broader "integrating" questions that teach students to use their inventory of basic physics principles for reasoning about various situations. Revisiting old ideas in new contexts is valuable: it enriches the new context and helps students cross-link new and old ideas.</a:t>
            </a:r>
          </a:p>
          <a:p>
            <a:endParaRPr lang="en-US" altLang="en-US" dirty="0"/>
          </a:p>
          <a:p>
            <a:r>
              <a:rPr lang="en-US" altLang="en-US" dirty="0"/>
              <a:t>Students may have difficulty focusing on the pivot and the forces it exerts. They are not accustomed to applying Newton's 2nd law (linear) to situations involving pulleys and torque.</a:t>
            </a:r>
          </a:p>
          <a:p>
            <a:endParaRPr lang="en-US" altLang="en-US" dirty="0"/>
          </a:p>
          <a:p>
            <a:r>
              <a:rPr lang="en-US" altLang="en-US" dirty="0"/>
              <a:t>Some students will say that the force supporting the pulley is equal to the pulley's weight, 20 N, ignoring the tensions pulling down. Others will say that the tensions are 2 N and 5 N, so the force supporting the system is 27 N.</a:t>
            </a:r>
          </a:p>
          <a:p>
            <a:endParaRPr lang="en-US" altLang="en-US" dirty="0"/>
          </a:p>
          <a:p>
            <a:r>
              <a:rPr lang="en-US" altLang="en-US" dirty="0"/>
              <a:t>This set of two questions presents an excellent opportunity to hold a higher-level discussion about choosing a "system" as part of strategic problem solving: for example, why one would decide to include the Earth as part of the system sometimes but not others.</a:t>
            </a:r>
          </a:p>
          <a:p>
            <a:endParaRPr lang="en-US" altLang="en-US" dirty="0"/>
          </a:p>
          <a:p>
            <a:r>
              <a:rPr lang="en-US" altLang="en-US" dirty="0"/>
              <a:t>Note that treating the diagram as a scale drawing will not help students determine which mass falls and which rises, since the ratio of the radii is the same as the ratio of the hanging masses (2:5).</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58</a:t>
            </a:fld>
            <a:endParaRPr lang="en-US"/>
          </a:p>
        </p:txBody>
      </p:sp>
    </p:spTree>
    <p:extLst>
      <p:ext uri="{BB962C8B-B14F-4D97-AF65-F5344CB8AC3E}">
        <p14:creationId xmlns:p14="http://schemas.microsoft.com/office/powerpoint/2010/main" val="37085022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check in with a classmate, and we’ll discuss it as a group in a few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i="1" dirty="0" err="1"/>
              <a:t>T</a:t>
            </a:r>
            <a:r>
              <a:rPr lang="en-US" altLang="en-US" sz="1200" baseline="-25000" dirty="0" err="1"/>
              <a:t>2</a:t>
            </a:r>
            <a:r>
              <a:rPr lang="en-US" altLang="en-US" sz="1200" dirty="0"/>
              <a:t> = 0.6 </a:t>
            </a:r>
            <a:r>
              <a:rPr lang="en-US" altLang="en-US" sz="1200" i="1" dirty="0" err="1"/>
              <a:t>T</a:t>
            </a:r>
            <a:r>
              <a:rPr lang="en-US" altLang="en-US" sz="1200" baseline="-25000" dirty="0" err="1"/>
              <a:t>1</a:t>
            </a:r>
            <a:r>
              <a:rPr lang="en-US" altLang="en-US" sz="120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E1.07</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practice determining torques in static situations, once again making the point that a good choice of pivot point can make a problem easy.</a:t>
            </a:r>
          </a:p>
          <a:p>
            <a:endParaRPr lang="en-US" altLang="en-US" b="1" dirty="0"/>
          </a:p>
          <a:p>
            <a:r>
              <a:rPr lang="en-US" altLang="en-US" b="1" dirty="0"/>
              <a:t>Discussion:</a:t>
            </a:r>
            <a:r>
              <a:rPr lang="en-US" altLang="en-US" dirty="0"/>
              <a:t> </a:t>
            </a:r>
          </a:p>
          <a:p>
            <a:r>
              <a:rPr lang="en-US" altLang="en-US" dirty="0"/>
              <a:t>A consideration of forces tells us that the two tensions must add up to the bar's weight, in order to have zero net force in the </a:t>
            </a:r>
            <a:r>
              <a:rPr lang="en-US" altLang="en-US" i="1" dirty="0"/>
              <a:t>y</a:t>
            </a:r>
            <a:r>
              <a:rPr lang="en-US" altLang="en-US" dirty="0"/>
              <a:t>-direction. Thus, we must turn to torques to answer this. There must be zero net torque about any point on the bar if the bar is to remain static. The question is, what choice of pivot point will make the problem easiest?</a:t>
            </a:r>
          </a:p>
          <a:p>
            <a:endParaRPr lang="en-US" altLang="en-US" dirty="0"/>
          </a:p>
          <a:p>
            <a:r>
              <a:rPr lang="en-US" altLang="en-US" dirty="0"/>
              <a:t>Since the question doesn't require us to know the weight, choosing the center of mass as the pivot point is advantageous: gravity exerts no torque about that point. Then, our equation that states the sum of the torques equals zero will relate the two tensions, providing the answer we seek.</a:t>
            </a:r>
          </a:p>
          <a:p>
            <a:endParaRPr lang="en-US" altLang="en-US" dirty="0"/>
          </a:p>
          <a:p>
            <a:r>
              <a:rPr lang="en-US" altLang="en-US" dirty="0"/>
              <a:t>We need to use the markings on the rod to determine where the center of mass is and how far each string is from it. We don't know the units — how long each segment is — but it doesn't matter, since we're looking for a ratio between </a:t>
            </a:r>
            <a:r>
              <a:rPr lang="en-US" altLang="en-US" i="1" dirty="0" err="1"/>
              <a:t>T</a:t>
            </a:r>
            <a:r>
              <a:rPr lang="en-US" altLang="en-US" baseline="-25000" dirty="0" err="1"/>
              <a:t>1</a:t>
            </a:r>
            <a:r>
              <a:rPr lang="en-US" altLang="en-US" dirty="0"/>
              <a:t> and </a:t>
            </a:r>
            <a:r>
              <a:rPr lang="en-US" altLang="en-US" i="1" dirty="0" err="1"/>
              <a:t>T</a:t>
            </a:r>
            <a:r>
              <a:rPr lang="en-US" altLang="en-US" baseline="-25000" dirty="0" err="1"/>
              <a:t>2</a:t>
            </a:r>
            <a:r>
              <a:rPr lang="en-US" altLang="en-US" dirty="0"/>
              <a:t>. Counting segments, we see that </a:t>
            </a:r>
            <a:r>
              <a:rPr lang="en-US" altLang="en-US" i="1" dirty="0" err="1"/>
              <a:t>T</a:t>
            </a:r>
            <a:r>
              <a:rPr lang="en-US" altLang="en-US" baseline="-25000" dirty="0" err="1"/>
              <a:t>2</a:t>
            </a:r>
            <a:r>
              <a:rPr lang="en-US" altLang="en-US" dirty="0"/>
              <a:t> acts 5 units from the center and </a:t>
            </a:r>
            <a:r>
              <a:rPr lang="en-US" altLang="en-US" i="1" dirty="0" err="1"/>
              <a:t>T</a:t>
            </a:r>
            <a:r>
              <a:rPr lang="en-US" altLang="en-US" baseline="-25000" dirty="0" err="1"/>
              <a:t>1</a:t>
            </a:r>
            <a:r>
              <a:rPr lang="en-US" altLang="en-US" dirty="0"/>
              <a:t> acts 3 units away, so </a:t>
            </a:r>
            <a:r>
              <a:rPr lang="en-US" altLang="en-US" i="1" dirty="0" err="1"/>
              <a:t>T</a:t>
            </a:r>
            <a:r>
              <a:rPr lang="en-US" altLang="en-US" baseline="-25000" dirty="0" err="1"/>
              <a:t>2</a:t>
            </a:r>
            <a:r>
              <a:rPr lang="en-US" altLang="en-US" dirty="0"/>
              <a:t> must be 3/5 of </a:t>
            </a:r>
            <a:r>
              <a:rPr lang="en-US" altLang="en-US" i="1" dirty="0" err="1"/>
              <a:t>T</a:t>
            </a:r>
            <a:r>
              <a:rPr lang="en-US" altLang="en-US" baseline="-25000" dirty="0" err="1"/>
              <a:t>1</a:t>
            </a:r>
            <a:r>
              <a:rPr lang="en-US" altLang="en-US" dirty="0"/>
              <a:t>. Thus, answer (3) is appropriate.</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Look for the most convenient origin about which to calculate torques. </a:t>
            </a:r>
          </a:p>
          <a:p>
            <a:pPr marL="171450" indent="-171450">
              <a:buFont typeface="Arial" panose="020B0604020202020204" pitchFamily="34" charset="0"/>
              <a:buChar char="•"/>
            </a:pPr>
            <a:r>
              <a:rPr lang="en-US" altLang="en-US" dirty="0"/>
              <a:t>Use all the information provided in a question, including the diagram. </a:t>
            </a:r>
          </a:p>
          <a:p>
            <a:pPr marL="171450" indent="-171450">
              <a:buFont typeface="Arial" panose="020B0604020202020204" pitchFamily="34" charset="0"/>
              <a:buChar char="•"/>
            </a:pPr>
            <a:r>
              <a:rPr lang="en-US" altLang="en-US" dirty="0"/>
              <a:t>If you think you need a quantity that is not given, define a variable for it and proceed. The variable will often cancel out.</a:t>
            </a:r>
          </a:p>
          <a:p>
            <a:r>
              <a:rPr lang="en-US" altLang="en-US" dirty="0"/>
              <a:t> </a:t>
            </a:r>
            <a:endParaRPr lang="en-US" altLang="en-US" b="1" i="1" dirty="0"/>
          </a:p>
          <a:p>
            <a:r>
              <a:rPr lang="en-US" altLang="en-US" b="1" i="1" dirty="0"/>
              <a:t>For Instructors Only</a:t>
            </a:r>
          </a:p>
          <a:p>
            <a:r>
              <a:rPr lang="en-US" altLang="en-US" dirty="0"/>
              <a:t>If any students choose "Not enough information", we suggest asking them what it is they would need to know to make the question answerable, and why they need it. It's likely they want to know physical dimensions for the locations of the string. They may not realize they can count segments to find relative distances, or they may not be comfortable working with ratios rather than actual distances.</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59</a:t>
            </a:fld>
            <a:endParaRPr lang="en-US"/>
          </a:p>
        </p:txBody>
      </p:sp>
    </p:spTree>
    <p:extLst>
      <p:ext uri="{BB962C8B-B14F-4D97-AF65-F5344CB8AC3E}">
        <p14:creationId xmlns:p14="http://schemas.microsoft.com/office/powerpoint/2010/main" val="42122753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talk it over with a classmate, and then we’ll hear your ideas in about four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The string tension is smaller than the rod's weight.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E1.08</a:t>
            </a:r>
            <a:r>
              <a:rPr lang="en-US" altLang="en-US" sz="1200" dirty="0">
                <a:solidFill>
                  <a:schemeClr val="tx1"/>
                </a:solidFill>
              </a:rPr>
              <a:t> </a:t>
            </a:r>
            <a:r>
              <a:rPr lang="en-US" altLang="en-US" dirty="0">
                <a:solidFill>
                  <a:schemeClr val="tx1"/>
                </a:solidFill>
              </a:rPr>
              <a:t> </a:t>
            </a:r>
          </a:p>
          <a:p>
            <a:endParaRPr lang="en-US" altLang="en-US" dirty="0">
              <a:solidFill>
                <a:schemeClr val="tx1"/>
              </a:solidFill>
            </a:endParaRPr>
          </a:p>
          <a:p>
            <a:r>
              <a:rPr lang="en-US" altLang="en-US" b="1" i="1" dirty="0"/>
              <a:t>Commentary</a:t>
            </a:r>
          </a:p>
          <a:p>
            <a:r>
              <a:rPr lang="en-US" altLang="en-US" b="1" dirty="0"/>
              <a:t>Purpose:</a:t>
            </a:r>
            <a:r>
              <a:rPr lang="en-US" altLang="en-US" dirty="0"/>
              <a:t> To help you learn to reason using forces and torques.</a:t>
            </a:r>
          </a:p>
          <a:p>
            <a:endParaRPr lang="en-US" altLang="en-US" b="1" dirty="0"/>
          </a:p>
          <a:p>
            <a:r>
              <a:rPr lang="en-US" altLang="en-US" b="1" dirty="0"/>
              <a:t>Discussion:</a:t>
            </a:r>
            <a:r>
              <a:rPr lang="en-US" altLang="en-US" dirty="0"/>
              <a:t> </a:t>
            </a:r>
          </a:p>
          <a:p>
            <a:r>
              <a:rPr lang="en-US" altLang="en-US" dirty="0"/>
              <a:t>The rod is at rest, so the net force on it must be zero, and the net torque about any origin must also be zero. This yields many possible relationships, all of which are valid, but only some of which bring out relevant features of this situation. In other words, we do not need to write down every valid equation or relationship to answer this question. Rather, thoughtful choices about how to proceed will yield efficient results.</a:t>
            </a:r>
          </a:p>
          <a:p>
            <a:endParaRPr lang="en-US" altLang="en-US" dirty="0"/>
          </a:p>
          <a:p>
            <a:r>
              <a:rPr lang="en-US" altLang="en-US" dirty="0"/>
              <a:t>It is useful to assume nothing about the hinge force and to think of it as having a vertical and a horizontal component. These components can be treated as independent forces. (We often separate one force into two separate component forces, for example when treating the contact force between two surfaces as a normal force and a friction force.)</a:t>
            </a:r>
          </a:p>
          <a:p>
            <a:endParaRPr lang="en-US" altLang="en-US" dirty="0"/>
          </a:p>
          <a:p>
            <a:r>
              <a:rPr lang="en-US" altLang="en-US" dirty="0"/>
              <a:t>Let's focus on each statement and determine its truth or falsehood.</a:t>
            </a:r>
          </a:p>
          <a:p>
            <a:endParaRPr lang="en-US" altLang="en-US" i="1" dirty="0"/>
          </a:p>
          <a:p>
            <a:r>
              <a:rPr lang="en-US" altLang="en-US" i="1" dirty="0"/>
              <a:t>The hinge force is purely vertical.</a:t>
            </a:r>
            <a:r>
              <a:rPr lang="en-US" altLang="en-US" dirty="0"/>
              <a:t> This statement is false, because the net force in the horizontal direction must be zero. The tension force has a component pulling to the right, so the hinge must pull to the left with an equal force.</a:t>
            </a:r>
          </a:p>
          <a:p>
            <a:endParaRPr lang="en-US" altLang="en-US" i="1" dirty="0"/>
          </a:p>
          <a:p>
            <a:r>
              <a:rPr lang="en-US" altLang="en-US" i="1" dirty="0"/>
              <a:t>The hinge force is purely horizontal.</a:t>
            </a:r>
            <a:r>
              <a:rPr lang="en-US" altLang="en-US" dirty="0"/>
              <a:t> This statement is false, because the net torque about the center of mass must be zero. Both the tension force and the horizontal component of the hinge force exert </a:t>
            </a:r>
            <a:r>
              <a:rPr lang="en-US" altLang="en-US" dirty="0" err="1"/>
              <a:t>CCW</a:t>
            </a:r>
            <a:r>
              <a:rPr lang="en-US" altLang="en-US" dirty="0"/>
              <a:t> torques about the center of mass of the rod. Therefore, the hinge must have a vertical component to provide a balancing </a:t>
            </a:r>
            <a:r>
              <a:rPr lang="en-US" altLang="en-US" dirty="0" err="1"/>
              <a:t>CW</a:t>
            </a:r>
            <a:r>
              <a:rPr lang="en-US" altLang="en-US" dirty="0"/>
              <a:t> torque.</a:t>
            </a:r>
          </a:p>
          <a:p>
            <a:endParaRPr lang="en-US" altLang="en-US" i="1" dirty="0"/>
          </a:p>
          <a:p>
            <a:r>
              <a:rPr lang="en-US" altLang="en-US" i="1" dirty="0"/>
              <a:t>The string tension is equal to the hinge force.</a:t>
            </a:r>
            <a:r>
              <a:rPr lang="en-US" altLang="en-US" dirty="0"/>
              <a:t> This statement is false, since the two forces have different </a:t>
            </a:r>
            <a:r>
              <a:rPr lang="en-US" altLang="en-US" i="1" dirty="0"/>
              <a:t>directions</a:t>
            </a:r>
            <a:r>
              <a:rPr lang="en-US" altLang="en-US" dirty="0"/>
              <a:t>, with the hinge pulling up and to the left and the tension pulling up and to the right. (It turns out that the two forces </a:t>
            </a:r>
            <a:r>
              <a:rPr lang="en-US" altLang="en-US" b="1" dirty="0"/>
              <a:t>do</a:t>
            </a:r>
            <a:r>
              <a:rPr lang="en-US" altLang="en-US" dirty="0"/>
              <a:t> have the same magnitude.)</a:t>
            </a:r>
          </a:p>
          <a:p>
            <a:endParaRPr lang="en-US" altLang="en-US" i="1" dirty="0"/>
          </a:p>
          <a:p>
            <a:r>
              <a:rPr lang="en-US" altLang="en-US" i="1" dirty="0"/>
              <a:t>The string tension is smaller than the rod's weight.</a:t>
            </a:r>
            <a:r>
              <a:rPr lang="en-US" altLang="en-US" dirty="0"/>
              <a:t> This statement is true, since the net torque about the left end of the rod must be zero. The torque exerted by the hinge is zero (about this point), so the tension must balance the weight. The moment arm is larger for the tension, so the force must be smaller.</a:t>
            </a:r>
          </a:p>
          <a:p>
            <a:endParaRPr lang="en-US" altLang="en-US" b="1" dirty="0"/>
          </a:p>
          <a:p>
            <a:r>
              <a:rPr lang="en-US" altLang="en-US" b="1" dirty="0"/>
              <a:t>Key Points: </a:t>
            </a:r>
            <a:endParaRPr lang="en-US" altLang="en-US" dirty="0"/>
          </a:p>
          <a:p>
            <a:pPr marL="171450" indent="-171450">
              <a:buFont typeface="Arial" panose="020B0604020202020204" pitchFamily="34" charset="0"/>
              <a:buChar char="•"/>
            </a:pPr>
            <a:r>
              <a:rPr lang="en-US" altLang="en-US" dirty="0"/>
              <a:t>For an object at rest, all components of the net force and the net torque about any origin are zero. </a:t>
            </a:r>
          </a:p>
          <a:p>
            <a:pPr marL="171450" indent="-171450">
              <a:buFont typeface="Arial" panose="020B0604020202020204" pitchFamily="34" charset="0"/>
              <a:buChar char="•"/>
            </a:pPr>
            <a:r>
              <a:rPr lang="en-US" altLang="en-US" dirty="0"/>
              <a:t>Strategic choices of relationships and origins can make analysis and reasoning particularly efficient. </a:t>
            </a:r>
          </a:p>
          <a:p>
            <a:pPr marL="171450" indent="-171450">
              <a:buFont typeface="Arial" panose="020B0604020202020204" pitchFamily="34" charset="0"/>
              <a:buChar char="•"/>
            </a:pPr>
            <a:r>
              <a:rPr lang="en-US" altLang="en-US" dirty="0"/>
              <a:t>To isolate an unknown, choose an origin such that the torque due to the other unknown(s) is zero. You can consider the situation using several different origins if you want; τ = </a:t>
            </a:r>
            <a:r>
              <a:rPr lang="en-US" altLang="en-US" i="1" dirty="0"/>
              <a:t>I</a:t>
            </a:r>
            <a:r>
              <a:rPr lang="en-US" altLang="en-US" dirty="0"/>
              <a:t>α must be true for </a:t>
            </a:r>
            <a:r>
              <a:rPr lang="en-US" altLang="en-US" i="1" dirty="0"/>
              <a:t>all</a:t>
            </a:r>
            <a:r>
              <a:rPr lang="en-US" altLang="en-US" dirty="0"/>
              <a:t> of them. </a:t>
            </a:r>
          </a:p>
          <a:p>
            <a:endParaRPr lang="en-US" altLang="en-US" b="1" i="1" dirty="0"/>
          </a:p>
          <a:p>
            <a:r>
              <a:rPr lang="en-US" altLang="en-US" b="1" i="1" dirty="0"/>
              <a:t>For Instructors Only</a:t>
            </a:r>
          </a:p>
          <a:p>
            <a:r>
              <a:rPr lang="en-US" altLang="en-US" dirty="0"/>
              <a:t>This question provides an excellent opportunity to explore problem-solving approaches and strategies. The equations are simple; finding the most efficient use of those equations is more difficult. </a:t>
            </a:r>
          </a:p>
          <a:p>
            <a:endParaRPr lang="en-US" altLang="en-US" dirty="0"/>
          </a:p>
          <a:p>
            <a:r>
              <a:rPr lang="en-US" altLang="en-US" dirty="0"/>
              <a:t>Students can be either unaware of or overwhelmed by the decision-making needed to solve statics problems. It all looks so easy when the instructor does it, yet when students are doing homework or exams, it becomes impossible, largely because they have not practiced the skill of strategic thinking.</a:t>
            </a:r>
          </a:p>
          <a:p>
            <a:endParaRPr lang="en-US" altLang="en-US" dirty="0"/>
          </a:p>
          <a:p>
            <a:r>
              <a:rPr lang="en-US" altLang="en-US" dirty="0"/>
              <a:t>The key to evaluating statements 1 and 2 is to focus on the </a:t>
            </a:r>
            <a:r>
              <a:rPr lang="en-US" altLang="en-US" i="1" dirty="0"/>
              <a:t>other</a:t>
            </a:r>
            <a:r>
              <a:rPr lang="en-US" altLang="en-US" dirty="0"/>
              <a:t> component to determine its validity. That is, to determine if the hinge force is purely vertical, one must find out whether the horizontal component is zero. (Students sometimes think that hinges only exert vertical forces.)</a:t>
            </a:r>
          </a:p>
          <a:p>
            <a:endParaRPr lang="en-US" altLang="en-US" dirty="0"/>
          </a:p>
          <a:p>
            <a:r>
              <a:rPr lang="en-US" altLang="en-US" dirty="0"/>
              <a:t>Some good students might figure out that the hinge force and the tension force have the same magnitude, since their horizontal components balance and their vertical components each support half the weight of the rod. They might not realize, however, that statement 3 is about vector equality, requiring magnitudes </a:t>
            </a:r>
            <a:r>
              <a:rPr lang="en-US" altLang="en-US" i="1" dirty="0"/>
              <a:t>and</a:t>
            </a:r>
            <a:r>
              <a:rPr lang="en-US" altLang="en-US" dirty="0"/>
              <a:t> directions to be the same. (This falls into the category of students giving the right answer to the wrong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60</a:t>
            </a:fld>
            <a:endParaRPr lang="en-US"/>
          </a:p>
        </p:txBody>
      </p:sp>
    </p:spTree>
    <p:extLst>
      <p:ext uri="{BB962C8B-B14F-4D97-AF65-F5344CB8AC3E}">
        <p14:creationId xmlns:p14="http://schemas.microsoft.com/office/powerpoint/2010/main" val="2619892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it out for yourself, check with a neighbor, and be ready to explain your thinking in four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i="1" dirty="0"/>
              <a:t>Mg</a:t>
            </a:r>
            <a:r>
              <a:rPr lang="en-US" altLang="en-US" sz="1200" dirty="0"/>
              <a:t>/2</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E1.09</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help you to understand the definition of torque and its application to a static situation. </a:t>
            </a:r>
          </a:p>
          <a:p>
            <a:endParaRPr lang="en-US" altLang="en-US" b="1" dirty="0"/>
          </a:p>
          <a:p>
            <a:r>
              <a:rPr lang="en-US" altLang="en-US" b="1" dirty="0"/>
              <a:t>Description:</a:t>
            </a:r>
            <a:r>
              <a:rPr lang="en-US" altLang="en-US" dirty="0"/>
              <a:t> </a:t>
            </a:r>
          </a:p>
          <a:p>
            <a:r>
              <a:rPr lang="en-US" altLang="en-US" dirty="0"/>
              <a:t>This is a "statics" problem: the object has zero linear acceleration and zero angular acceleration, so the net force and the net torque on it must both be zero. Note that a torque is always determined about some origin; the net torque on the object about </a:t>
            </a:r>
            <a:r>
              <a:rPr lang="en-US" altLang="en-US" i="1" dirty="0"/>
              <a:t>any</a:t>
            </a:r>
            <a:r>
              <a:rPr lang="en-US" altLang="en-US" dirty="0"/>
              <a:t> origin, anywhere in space, must be zero.</a:t>
            </a:r>
          </a:p>
          <a:p>
            <a:endParaRPr lang="en-US" altLang="en-US" dirty="0"/>
          </a:p>
          <a:p>
            <a:r>
              <a:rPr lang="en-US" altLang="en-US" dirty="0"/>
              <a:t>If the net force must be zero, the sum of the tensions in the two strings must be </a:t>
            </a:r>
            <a:r>
              <a:rPr lang="en-US" altLang="en-US" i="1" dirty="0"/>
              <a:t>Mg</a:t>
            </a:r>
            <a:r>
              <a:rPr lang="en-US" altLang="en-US" dirty="0"/>
              <a:t>, so that the net force on the rod is zero. So if the strings have equal tensions, the tension in each must be </a:t>
            </a:r>
            <a:r>
              <a:rPr lang="en-US" altLang="en-US" i="1" dirty="0"/>
              <a:t>Mg</a:t>
            </a:r>
            <a:r>
              <a:rPr lang="en-US" altLang="en-US" dirty="0"/>
              <a:t>/2. But are the tensions equal?</a:t>
            </a:r>
          </a:p>
          <a:p>
            <a:endParaRPr lang="en-US" altLang="en-US" dirty="0"/>
          </a:p>
          <a:p>
            <a:r>
              <a:rPr lang="en-US" altLang="en-US" dirty="0"/>
              <a:t>Since the rod is uniform, its center of mass is at its middle. This is a particularly convenient choice of origin, since the torque due to gravitation is zero about this point. However, we are free choose any point in space as the origin to answer this question.</a:t>
            </a:r>
          </a:p>
          <a:p>
            <a:endParaRPr lang="en-US" altLang="en-US" dirty="0"/>
          </a:p>
          <a:p>
            <a:r>
              <a:rPr lang="en-US" altLang="en-US" dirty="0"/>
              <a:t>Let's choose the middle of the rod as the origin. Even though the rod is not perfectly horizontal, the moment arms for the two tension forces are equal. They are equal to the </a:t>
            </a:r>
            <a:r>
              <a:rPr lang="en-US" altLang="en-US" i="1" dirty="0"/>
              <a:t>horizontal</a:t>
            </a:r>
            <a:r>
              <a:rPr lang="en-US" altLang="en-US" dirty="0"/>
              <a:t> distance from the center of the rod to the point of attachment of the string (less than </a:t>
            </a:r>
            <a:r>
              <a:rPr lang="en-US" altLang="en-US" dirty="0" err="1"/>
              <a:t>2</a:t>
            </a:r>
            <a:r>
              <a:rPr lang="en-US" altLang="en-US" i="1" dirty="0" err="1"/>
              <a:t>L</a:t>
            </a:r>
            <a:r>
              <a:rPr lang="en-US" altLang="en-US" dirty="0"/>
              <a:t>), which is the same for each string. Since the net torque about any origin must be zero for an object at rest, the two tensions must exert balancing torques. Since the moment arms are the same, the tensions must be the same also. In other words, each string supports half the weight of the rod. The lengths of the strings does not matter.</a:t>
            </a:r>
          </a:p>
          <a:p>
            <a:endParaRPr lang="en-US" altLang="en-US" dirty="0"/>
          </a:p>
          <a:p>
            <a:r>
              <a:rPr lang="en-US" altLang="en-US" dirty="0"/>
              <a:t>Another way to solve the problem is to choose the origin to be at the right end of the rod. This is also a strategic choice, because then the torque due to the tension in the right string is zero. Two forces on the rod exert non-zero torques: the tension in the left string, which is the desired unknown, and gravitation. The moment arm for the tension is twice as large as the moment arm for gravitation. (Remember, gravitation acts "as though" the force is exerted at the center of mass.) As before, since the rod is at rest, the two torques must balance each other. Therefore, since the moment arm for the tension is twice as large, the tension must be half as large as the weight of the rod.</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For a body in static equilibrium (i.e., that is stationary), the net force on the body and the net torque on the body about any point must both be zero. </a:t>
            </a:r>
          </a:p>
          <a:p>
            <a:pPr marL="171450" indent="-171450">
              <a:buFont typeface="Arial" panose="020B0604020202020204" pitchFamily="34" charset="0"/>
              <a:buChar char="•"/>
            </a:pPr>
            <a:r>
              <a:rPr lang="en-US" altLang="en-US" dirty="0"/>
              <a:t>Any origin may be chosen to analyze and solve a problem, but thoughtful, strategic choices of origin can make the analysis much simpler. </a:t>
            </a:r>
          </a:p>
          <a:p>
            <a:pPr marL="171450" indent="-171450">
              <a:buFont typeface="Arial" panose="020B0604020202020204" pitchFamily="34" charset="0"/>
              <a:buChar char="•"/>
            </a:pPr>
            <a:r>
              <a:rPr lang="en-US" altLang="en-US" dirty="0"/>
              <a:t>The "moment arm" of a force about an origin, used to determine the torque it exerts, is the shortest distance from the origin to the imaginary line you get by extending the line along which the force acts to infinity in both directions. It is </a:t>
            </a:r>
            <a:r>
              <a:rPr lang="en-US" altLang="en-US" i="1" dirty="0"/>
              <a:t>not</a:t>
            </a:r>
            <a:r>
              <a:rPr lang="en-US" altLang="en-US" dirty="0"/>
              <a:t> necessarily the distance from the origin to the point at which the force acts on the object. </a:t>
            </a:r>
          </a:p>
          <a:p>
            <a:pPr marL="171450" indent="-171450">
              <a:buFont typeface="Arial" panose="020B0604020202020204" pitchFamily="34" charset="0"/>
              <a:buChar char="•"/>
            </a:pPr>
            <a:r>
              <a:rPr lang="en-US" altLang="en-US" dirty="0"/>
              <a:t>Gravitation acts "as though" the force is exerted at the center of mass. </a:t>
            </a:r>
          </a:p>
          <a:p>
            <a:endParaRPr lang="en-US" altLang="en-US" b="1" i="1" dirty="0"/>
          </a:p>
          <a:p>
            <a:r>
              <a:rPr lang="en-US" altLang="en-US" b="1" i="1" dirty="0"/>
              <a:t>For Instructors Only</a:t>
            </a:r>
          </a:p>
          <a:p>
            <a:r>
              <a:rPr lang="en-US" altLang="en-US" dirty="0"/>
              <a:t>This is one of the simplest static situations we can create, yet students often cannot sort out the relevant features because of the angle of the rod. </a:t>
            </a:r>
          </a:p>
          <a:p>
            <a:endParaRPr lang="en-US" altLang="en-US" dirty="0"/>
          </a:p>
          <a:p>
            <a:r>
              <a:rPr lang="en-US" altLang="en-US" dirty="0"/>
              <a:t>Many conclude intuitively that the left string exerts the larger force, and thoughts of torque, center of mass, and moment arms are often neglected.</a:t>
            </a:r>
          </a:p>
          <a:p>
            <a:endParaRPr lang="en-US" altLang="en-US" dirty="0"/>
          </a:p>
          <a:p>
            <a:r>
              <a:rPr lang="en-US" altLang="en-US" dirty="0"/>
              <a:t>Students often have difficulty applying the concept of "moment arm" to a situation in which forces are exerted at an angle relative to the rod or object. A diagram may help many sort this out.</a:t>
            </a:r>
          </a:p>
          <a:p>
            <a:endParaRPr lang="en-US" altLang="en-US" dirty="0"/>
          </a:p>
          <a:p>
            <a:r>
              <a:rPr lang="en-US" altLang="en-US" dirty="0"/>
              <a:t>Students can be flustered by having to choose which point is the origin. They frequently get hung up on making the "right" choice, not realizing that all choices are correct but some are easier to work with than others. It is useful to give students opportunities to think about strategic choices of origin, and also to have students solve the problem two or more times with different origins, as this will encourage comparison of approaches. If students only see one choice for any given situation, they will (reasonably but incorrectly) conclude that there is one best (and therefore "right") choice to any problem.</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61</a:t>
            </a:fld>
            <a:endParaRPr lang="en-US"/>
          </a:p>
        </p:txBody>
      </p:sp>
    </p:spTree>
    <p:extLst>
      <p:ext uri="{BB962C8B-B14F-4D97-AF65-F5344CB8AC3E}">
        <p14:creationId xmlns:p14="http://schemas.microsoft.com/office/powerpoint/2010/main" val="65966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Sometimes the applied force is not at right angles to the position vector. Imagine that</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force exerted on a door is directed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away from the axis, as in the top figure, say,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someone’s grasping the doorknob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pushing to the right. Exerting the force 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direction couldn’t possibly open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door. But, if the applied force acts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an angle to the door as in the middle figure,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component of the force </a:t>
            </a:r>
            <a:r>
              <a:rPr lang="en-US" sz="1200" i="1" kern="1200" dirty="0">
                <a:solidFill>
                  <a:schemeClr val="tx1"/>
                </a:solidFill>
                <a:effectLst/>
                <a:latin typeface="+mn-lt"/>
                <a:ea typeface="+mn-ea"/>
                <a:cs typeface="+mn-cs"/>
              </a:rPr>
              <a:t>perpendicular</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the door will cause it to rotate.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bottom figure shows that the component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force perpendicular to the door is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sin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where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the angle between the position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vector </a:t>
            </a:r>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and the force</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the force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directed away from the axis, [click to show equation]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0°, sin (0°) = 0, and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sin (0°) = 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force is directed toward the axis, [click to show equation]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180°</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sin (180°) = 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maximum absolute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value of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sin</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occurs when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is perpendicular to </a:t>
            </a:r>
            <a:r>
              <a:rPr lang="en-US" sz="1200" b="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—that is, when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90° or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270°. [click to show equations]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put these ideas together for a more general definition of torque, [click to show equation] where</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F </a:t>
            </a:r>
            <a:r>
              <a:rPr lang="en-US" sz="1200" b="0" kern="1200" baseline="0" dirty="0">
                <a:solidFill>
                  <a:schemeClr val="tx1"/>
                </a:solidFill>
                <a:effectLst/>
                <a:latin typeface="+mn-lt"/>
                <a:ea typeface="+mn-ea"/>
                <a:cs typeface="+mn-cs"/>
              </a:rPr>
              <a:t>is the</a:t>
            </a:r>
            <a:r>
              <a:rPr lang="en-US" sz="1200" kern="1200" dirty="0">
                <a:solidFill>
                  <a:schemeClr val="tx1"/>
                </a:solidFill>
                <a:effectLst/>
                <a:latin typeface="+mn-lt"/>
                <a:ea typeface="+mn-ea"/>
                <a:cs typeface="+mn-cs"/>
              </a:rPr>
              <a:t> force acting on an object,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is a position vector from a</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chosen point </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to the point of application of the force, and </a:t>
            </a:r>
            <a:r>
              <a:rPr lang="en-US" sz="1200" kern="1200" dirty="0">
                <a:solidFill>
                  <a:schemeClr val="tx1"/>
                </a:solidFill>
                <a:effectLst/>
                <a:latin typeface="+mn-lt"/>
                <a:ea typeface="+mn-ea"/>
                <a:cs typeface="+mn-cs"/>
                <a:sym typeface="Symbol" panose="05050102010706020507" pitchFamily="18" charset="2"/>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angle between </a:t>
            </a:r>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Again the vectors </a:t>
            </a:r>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lie in a plane, and for our purposes the chosen point </a:t>
            </a:r>
            <a:r>
              <a:rPr lang="en-US" sz="1200" i="1" kern="1200" dirty="0">
                <a:solidFill>
                  <a:schemeClr val="tx1"/>
                </a:solidFill>
                <a:effectLst/>
                <a:latin typeface="+mn-lt"/>
                <a:ea typeface="+mn-ea"/>
                <a:cs typeface="+mn-cs"/>
              </a:rPr>
              <a:t>O</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 usually correspond to an axis of rotation perpendicular to the plane. </a:t>
            </a:r>
          </a:p>
        </p:txBody>
      </p:sp>
      <p:sp>
        <p:nvSpPr>
          <p:cNvPr id="4" name="Slide Number Placeholder 3"/>
          <p:cNvSpPr>
            <a:spLocks noGrp="1"/>
          </p:cNvSpPr>
          <p:nvPr>
            <p:ph type="sldNum" sz="quarter" idx="10"/>
          </p:nvPr>
        </p:nvSpPr>
        <p:spPr/>
        <p:txBody>
          <a:bodyPr/>
          <a:lstStyle/>
          <a:p>
            <a:fld id="{6E7E7F27-47DB-D94D-995F-E3088F8069A6}" type="slidenum">
              <a:rPr lang="en-US" smtClean="0"/>
              <a:t>17</a:t>
            </a:fld>
            <a:endParaRPr lang="en-US"/>
          </a:p>
        </p:txBody>
      </p:sp>
    </p:spTree>
    <p:extLst>
      <p:ext uri="{BB962C8B-B14F-4D97-AF65-F5344CB8AC3E}">
        <p14:creationId xmlns:p14="http://schemas.microsoft.com/office/powerpoint/2010/main" val="22421651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you come up with your own answer, check in with a neighbor to see what he or she came up with. Decide on your partnership’s best answer, and be ready to share it with the group in about four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i="1" dirty="0"/>
              <a:t>Mg</a:t>
            </a:r>
            <a:r>
              <a:rPr lang="en-US" altLang="en-US" sz="1200" dirty="0"/>
              <a:t>/4</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E1.10a</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develop your problem-solving skills by considering multiple approaches to a question, and explore the significance of where you choose your origin for torque calculations.</a:t>
            </a:r>
          </a:p>
          <a:p>
            <a:endParaRPr lang="en-US" altLang="en-US" b="1" dirty="0"/>
          </a:p>
          <a:p>
            <a:r>
              <a:rPr lang="en-US" altLang="en-US" b="1" dirty="0"/>
              <a:t>Discussion:</a:t>
            </a:r>
            <a:r>
              <a:rPr lang="en-US" altLang="en-US" dirty="0"/>
              <a:t> </a:t>
            </a:r>
          </a:p>
          <a:p>
            <a:r>
              <a:rPr lang="en-US" altLang="en-US" dirty="0"/>
              <a:t>There are often multiple ways to solve a problem, and part of learning to "do" physics well is learning to select the easiest approach to a given problem. This statics question is conceptually straightforward to answer, but the algebra can be relatively simple or complicated depending on the coordinate system you choose.</a:t>
            </a:r>
          </a:p>
          <a:p>
            <a:endParaRPr lang="en-US" altLang="en-US" dirty="0"/>
          </a:p>
          <a:p>
            <a:r>
              <a:rPr lang="en-US" altLang="en-US" dirty="0"/>
              <a:t>The unknown forces acting on the disk are the tension force of the string that we seek, and the normal and friction forces of the plane. We know the direction of each of these and the location at which it acts on the disk, but not its magnitude. Gravity, whose magnitude and direction we know, also acts on the disk. So, we have three unknowns: the magnitudes of the tension, normal, and friction forces. We therefore need three independent equations in order to solve for them. Since the disk is stationary, we know it is not accelerating in the </a:t>
            </a:r>
            <a:r>
              <a:rPr lang="en-US" altLang="en-US" i="1" dirty="0"/>
              <a:t>x</a:t>
            </a:r>
            <a:r>
              <a:rPr lang="en-US" altLang="en-US" dirty="0"/>
              <a:t> or </a:t>
            </a:r>
            <a:r>
              <a:rPr lang="en-US" altLang="en-US" i="1" dirty="0"/>
              <a:t>y</a:t>
            </a:r>
            <a:r>
              <a:rPr lang="en-US" altLang="en-US" dirty="0"/>
              <a:t> directions, and that it is not rotating about any pivot point we choose to consider. This means that the net force in the </a:t>
            </a:r>
            <a:r>
              <a:rPr lang="en-US" altLang="en-US" i="1" dirty="0"/>
              <a:t>x</a:t>
            </a:r>
            <a:r>
              <a:rPr lang="en-US" altLang="en-US" dirty="0"/>
              <a:t> direction is zero, the net force in the </a:t>
            </a:r>
            <a:r>
              <a:rPr lang="en-US" altLang="en-US" i="1" dirty="0"/>
              <a:t>y</a:t>
            </a:r>
            <a:r>
              <a:rPr lang="en-US" altLang="en-US" dirty="0"/>
              <a:t> direction is zero, and the net torque about any point is zero. By writing each of these statements in terms of the actual forces (and trigonometric functions of the incline angle), we get three equations, and all we have to do is eliminate the variables we don't care about and solve for the tension. This is a classic statics problem.</a:t>
            </a:r>
          </a:p>
          <a:p>
            <a:r>
              <a:rPr lang="en-US" altLang="en-US" dirty="0"/>
              <a:t>The question is, in order to find the tension, what choice of coordinate system and pivot point is best? Any choice will </a:t>
            </a:r>
            <a:r>
              <a:rPr lang="en-US" altLang="en-US" i="1" dirty="0"/>
              <a:t>work</a:t>
            </a:r>
            <a:r>
              <a:rPr lang="en-US" altLang="en-US" dirty="0"/>
              <a:t>, but some will lead to rather ugly algebra. How to choose?</a:t>
            </a:r>
          </a:p>
          <a:p>
            <a:endParaRPr lang="en-US" altLang="en-US" dirty="0"/>
          </a:p>
          <a:p>
            <a:r>
              <a:rPr lang="en-US" altLang="en-US" dirty="0"/>
              <a:t>If we choose the pivot point for our torque equation to be at the point of contact between the disk and incline, then neither the normal nor friction forces exert any torque (since both act at the pivot point itself). So, the only two torques are due to gravity and the string tension; the only unknown is the magnitude of the tension, and we can solve this one equation for the tension. Simple! We don't need to use the two force equations or solve for the friction or normal forces at all.</a:t>
            </a:r>
          </a:p>
          <a:p>
            <a:endParaRPr lang="en-US" altLang="en-US" dirty="0"/>
          </a:p>
          <a:p>
            <a:r>
              <a:rPr lang="en-US" altLang="en-US" dirty="0"/>
              <a:t>The tension exerts a torque of </a:t>
            </a:r>
            <a:r>
              <a:rPr lang="en-US" altLang="en-US" dirty="0" err="1"/>
              <a:t>2</a:t>
            </a:r>
            <a:r>
              <a:rPr lang="en-US" altLang="en-US" i="1" dirty="0" err="1"/>
              <a:t>RT</a:t>
            </a:r>
            <a:r>
              <a:rPr lang="en-US" altLang="en-US" dirty="0"/>
              <a:t> out of the page. The weight acts at the center of the disk, and the component of the weight perpendicular to the vector from pivot point to the center of the disk is </a:t>
            </a:r>
            <a:r>
              <a:rPr lang="en-US" altLang="en-US" i="1" dirty="0"/>
              <a:t>Mg</a:t>
            </a:r>
            <a:r>
              <a:rPr lang="en-US" altLang="en-US" dirty="0"/>
              <a:t> sin(θ) (the component parallel to the plane), so the weight exerts a torque of </a:t>
            </a:r>
            <a:r>
              <a:rPr lang="en-US" altLang="en-US" i="1" dirty="0" err="1"/>
              <a:t>MgR</a:t>
            </a:r>
            <a:r>
              <a:rPr lang="en-US" altLang="en-US" dirty="0"/>
              <a:t> sin(θ) into the page. Thus, </a:t>
            </a:r>
            <a:r>
              <a:rPr lang="en-US" altLang="en-US" dirty="0" err="1"/>
              <a:t>2</a:t>
            </a:r>
            <a:r>
              <a:rPr lang="en-US" altLang="en-US" i="1" dirty="0" err="1"/>
              <a:t>RT</a:t>
            </a:r>
            <a:r>
              <a:rPr lang="en-US" altLang="en-US" dirty="0"/>
              <a:t> = </a:t>
            </a:r>
            <a:r>
              <a:rPr lang="en-US" altLang="en-US" i="1" dirty="0" err="1"/>
              <a:t>MgR</a:t>
            </a:r>
            <a:r>
              <a:rPr lang="en-US" altLang="en-US" dirty="0"/>
              <a:t> sin(θ), and </a:t>
            </a:r>
            <a:r>
              <a:rPr lang="en-US" altLang="en-US" i="1" dirty="0"/>
              <a:t>T</a:t>
            </a:r>
            <a:r>
              <a:rPr lang="en-US" altLang="en-US" dirty="0"/>
              <a:t> = (</a:t>
            </a:r>
            <a:r>
              <a:rPr lang="en-US" altLang="en-US" i="1" dirty="0"/>
              <a:t>Mg</a:t>
            </a:r>
            <a:r>
              <a:rPr lang="en-US" altLang="en-US" dirty="0"/>
              <a:t>/2) sin(θ). The sine of 30° is 1/2, so answer (4) is correct.</a:t>
            </a:r>
          </a:p>
          <a:p>
            <a:endParaRPr lang="en-US" altLang="en-US" dirty="0"/>
          </a:p>
          <a:p>
            <a:r>
              <a:rPr lang="en-US" altLang="en-US" dirty="0"/>
              <a:t>Had we chosen a different pivot point, the system of equations we'd have to solve would be significantly more complex.</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For a body in static equilibrium, the forces on it must add to zero (vector sum, i.e., along all axes), and the torques must add to zero about any pivot point you choose. </a:t>
            </a:r>
          </a:p>
          <a:p>
            <a:pPr marL="171450" indent="-171450">
              <a:buFont typeface="Arial" panose="020B0604020202020204" pitchFamily="34" charset="0"/>
              <a:buChar char="•"/>
            </a:pPr>
            <a:r>
              <a:rPr lang="en-US" altLang="en-US" dirty="0"/>
              <a:t>Choosing the orientation of your coordinate axes and the pivot point for your torque equation can make the algebra of a problem easier or harder. </a:t>
            </a:r>
          </a:p>
          <a:p>
            <a:pPr marL="171450" indent="-171450">
              <a:buFont typeface="Arial" panose="020B0604020202020204" pitchFamily="34" charset="0"/>
              <a:buChar char="•"/>
            </a:pPr>
            <a:r>
              <a:rPr lang="en-US" altLang="en-US" dirty="0"/>
              <a:t>It's generally wise to choose a pivot point where as many forces as possible, especially unknown ones you aren't interested in solving for, exert no torque: that is, the forces act at that point, or along a line that passes through the point. </a:t>
            </a:r>
          </a:p>
          <a:p>
            <a:endParaRPr lang="en-US" altLang="en-US" b="1" i="1" dirty="0"/>
          </a:p>
          <a:p>
            <a:r>
              <a:rPr lang="en-US" altLang="en-US" b="1" i="1" dirty="0"/>
              <a:t>For Instructors Only</a:t>
            </a:r>
          </a:p>
          <a:p>
            <a:r>
              <a:rPr lang="en-US" altLang="en-US" dirty="0"/>
              <a:t>In this question, the issue is not so much which answer is right as what approach provides the easiest path to it. Many students will place their pivot point at the center of the disk or perhaps where the string attaches to the disk, and then dive into two (or three) equations in two (or three) unknowns (depending on their choice of coordinate system). When the simple solution described above is revealed during discussion, a good deal of forehead-smacking occurs, and the point is taken to heart.</a:t>
            </a:r>
          </a:p>
          <a:p>
            <a:endParaRPr lang="en-US" altLang="en-US" dirty="0"/>
          </a:p>
          <a:p>
            <a:r>
              <a:rPr lang="en-US" altLang="en-US" dirty="0"/>
              <a:t>We find that talking explicitly about problem-solving strategies and providing questions with multiple approaches, some clearly superior to others, helps students to become more effective, efficient, and aware problem-solvers.</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62</a:t>
            </a:fld>
            <a:endParaRPr lang="en-US"/>
          </a:p>
        </p:txBody>
      </p:sp>
    </p:spTree>
    <p:extLst>
      <p:ext uri="{BB962C8B-B14F-4D97-AF65-F5344CB8AC3E}">
        <p14:creationId xmlns:p14="http://schemas.microsoft.com/office/powerpoint/2010/main" val="1068978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your answer to a neighbor, and listen to their ideas. Be ready to contribute to a group discussion in a few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i="1" dirty="0"/>
              <a:t>Mg</a:t>
            </a:r>
            <a:r>
              <a:rPr lang="en-US" altLang="en-US" sz="1200" dirty="0"/>
              <a:t>/4, up the incline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E1.10b</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develop your problem-solving skills by considering multiple approaches to a question, and explore the significance of where you choose your origin for torque calculations.</a:t>
            </a:r>
          </a:p>
          <a:p>
            <a:endParaRPr lang="en-US" altLang="en-US" b="1" dirty="0"/>
          </a:p>
          <a:p>
            <a:r>
              <a:rPr lang="en-US" altLang="en-US" b="1" dirty="0"/>
              <a:t>Discussion:</a:t>
            </a:r>
            <a:r>
              <a:rPr lang="en-US" altLang="en-US" dirty="0"/>
              <a:t> </a:t>
            </a:r>
          </a:p>
          <a:p>
            <a:r>
              <a:rPr lang="en-US" altLang="en-US" dirty="0"/>
              <a:t>This question is almost identical to the last one, except it asks for the magnitude of the friction force rather than the tension. It can be solved just as easily as that problem, by choosing a pivot point where the string meets the disk (so the tension and normal forces exert no torque), setting up the torque equation, and solving for the friction force.</a:t>
            </a:r>
          </a:p>
          <a:p>
            <a:endParaRPr lang="en-US" altLang="en-US" dirty="0"/>
          </a:p>
          <a:p>
            <a:r>
              <a:rPr lang="en-US" altLang="en-US" dirty="0"/>
              <a:t>However, having answered the previous question, we can solve this one even more simply. We know that the net force on the disk is zero. Consider forces acting parallel to the incline. The weight component down the plane is </a:t>
            </a:r>
            <a:r>
              <a:rPr lang="en-US" altLang="en-US" i="1" dirty="0"/>
              <a:t>Mg</a:t>
            </a:r>
            <a:r>
              <a:rPr lang="en-US" altLang="en-US" dirty="0"/>
              <a:t> sin(θ) = </a:t>
            </a:r>
            <a:r>
              <a:rPr lang="en-US" altLang="en-US" i="1" dirty="0"/>
              <a:t>Mg</a:t>
            </a:r>
            <a:r>
              <a:rPr lang="en-US" altLang="en-US" dirty="0"/>
              <a:t>/2, and the tension force up the plane is one-half that (</a:t>
            </a:r>
            <a:r>
              <a:rPr lang="en-US" altLang="en-US" i="1" dirty="0"/>
              <a:t>Mg</a:t>
            </a:r>
            <a:r>
              <a:rPr lang="en-US" altLang="en-US" dirty="0"/>
              <a:t>/4), as we found last question. So, if there is to be no net force along the plane, friction must exert a force equal to tension (</a:t>
            </a:r>
            <a:r>
              <a:rPr lang="en-US" altLang="en-US" i="1" dirty="0"/>
              <a:t>Mg</a:t>
            </a:r>
            <a:r>
              <a:rPr lang="en-US" altLang="en-US" dirty="0"/>
              <a:t>/4) up the plane, so that together tension and friction can balance the parallel component of the weight. Using what we found last question, we can answer this one in our heads with no significant algebra at all.</a:t>
            </a:r>
          </a:p>
          <a:p>
            <a:endParaRPr lang="en-US" altLang="en-US" dirty="0"/>
          </a:p>
          <a:p>
            <a:r>
              <a:rPr lang="en-US" altLang="en-US" dirty="0"/>
              <a:t>It might bother some students that the friction force acts </a:t>
            </a:r>
            <a:r>
              <a:rPr lang="en-US" altLang="en-US" i="1" dirty="0"/>
              <a:t>upward</a:t>
            </a:r>
            <a:r>
              <a:rPr lang="en-US" altLang="en-US" dirty="0"/>
              <a:t> along the plane. Imagine what would happen if the plane were frictionless: the bottom of the disk would slip forward down the plane, sliding "out from under" the point attached to the string. Thus, friction must oppose this motion by pointing up the plane.</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Again, think carefully before diving into a calculation. You might already know enough, or be able to reason enough, to answer a question without getting into the algebra. "Work smarter, not harder." </a:t>
            </a:r>
          </a:p>
          <a:p>
            <a:pPr marL="171450" indent="-171450">
              <a:buFont typeface="Arial" panose="020B0604020202020204" pitchFamily="34" charset="0"/>
              <a:buChar char="•"/>
            </a:pPr>
            <a:r>
              <a:rPr lang="en-US" altLang="en-US" dirty="0"/>
              <a:t>The moral of these questions isn't just to choose the best pivot point for a statics problem. It's to use </a:t>
            </a:r>
            <a:r>
              <a:rPr lang="en-US" altLang="en-US" i="1" dirty="0"/>
              <a:t>all</a:t>
            </a:r>
            <a:r>
              <a:rPr lang="en-US" altLang="en-US" dirty="0"/>
              <a:t> your information and knowledge to choose the easiest way to answer a question. </a:t>
            </a:r>
          </a:p>
          <a:p>
            <a:endParaRPr lang="en-US" altLang="en-US" b="1" i="1" dirty="0"/>
          </a:p>
          <a:p>
            <a:r>
              <a:rPr lang="en-US" altLang="en-US" b="1" i="1" dirty="0"/>
              <a:t>For Instructors Only</a:t>
            </a:r>
          </a:p>
          <a:p>
            <a:r>
              <a:rPr lang="en-US" altLang="en-US" dirty="0"/>
              <a:t>Some</a:t>
            </a:r>
            <a:r>
              <a:rPr lang="en-US" altLang="en-US" baseline="0" dirty="0"/>
              <a:t> students will</a:t>
            </a:r>
            <a:r>
              <a:rPr lang="en-US" altLang="en-US" dirty="0"/>
              <a:t> wade into multiple equations in multiple unknowns. Some will have taken the specific moral about choosing a pivot point carefully, and will repeat that approach here — better, but not ideal. Few are likely to use what they found last question to reason the answer, as outlined above.</a:t>
            </a:r>
          </a:p>
          <a:p>
            <a:endParaRPr lang="en-US" altLang="en-US" dirty="0"/>
          </a:p>
          <a:p>
            <a:r>
              <a:rPr lang="en-US" altLang="en-US" dirty="0"/>
              <a:t>We strongly suggest drawing a free-body diagram of the disk to support the argument above. Not only does this help some students grasp the argument, but it communicates by example that graphical representations such as free-body diagrams are useful problem-solving tools that should be part of students' working toolkit.</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63</a:t>
            </a:fld>
            <a:endParaRPr lang="en-US"/>
          </a:p>
        </p:txBody>
      </p:sp>
    </p:spTree>
    <p:extLst>
      <p:ext uri="{BB962C8B-B14F-4D97-AF65-F5344CB8AC3E}">
        <p14:creationId xmlns:p14="http://schemas.microsoft.com/office/powerpoint/2010/main" val="4264811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talk it over with your neighbor, and come up with an answer. Be ready to talk about your reasoning in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All have the same magnitude angular momentum</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E2.01</a:t>
            </a:r>
            <a:r>
              <a:rPr lang="en-US" altLang="en-US" sz="1200" dirty="0">
                <a:solidFill>
                  <a:schemeClr val="tx1"/>
                </a:solidFill>
              </a:rPr>
              <a:t> </a:t>
            </a:r>
          </a:p>
          <a:p>
            <a:endParaRPr lang="en-US" altLang="en-US" sz="1200" dirty="0">
              <a:solidFill>
                <a:schemeClr val="tx1"/>
              </a:solidFill>
            </a:endParaRPr>
          </a:p>
          <a:p>
            <a:r>
              <a:rPr lang="en-US" altLang="en-US" b="1" i="1" dirty="0"/>
              <a:t>Commentary</a:t>
            </a:r>
          </a:p>
          <a:p>
            <a:r>
              <a:rPr lang="en-US" altLang="en-US" b="1" dirty="0"/>
              <a:t>Purpose:</a:t>
            </a:r>
            <a:r>
              <a:rPr lang="en-US" altLang="en-US" dirty="0"/>
              <a:t> To hone your understanding of </a:t>
            </a:r>
            <a:r>
              <a:rPr lang="en-US" altLang="en-US" i="1" dirty="0"/>
              <a:t>angular momentum</a:t>
            </a:r>
            <a:r>
              <a:rPr lang="en-US" altLang="en-US" dirty="0"/>
              <a:t> and confront a common misconception that objects traveling in a straight line must have zero angular momentum.</a:t>
            </a:r>
          </a:p>
          <a:p>
            <a:endParaRPr lang="en-US" altLang="en-US" b="1" dirty="0"/>
          </a:p>
          <a:p>
            <a:r>
              <a:rPr lang="en-US" altLang="en-US" b="1" dirty="0"/>
              <a:t>Discussion:</a:t>
            </a:r>
            <a:r>
              <a:rPr lang="en-US" altLang="en-US" dirty="0"/>
              <a:t> </a:t>
            </a:r>
          </a:p>
          <a:p>
            <a:r>
              <a:rPr lang="en-US" altLang="en-US" dirty="0"/>
              <a:t>The angular momentum of a point-like object is </a:t>
            </a:r>
            <a:r>
              <a:rPr lang="en-US" altLang="en-US" i="1" dirty="0"/>
              <a:t>defined</a:t>
            </a:r>
            <a:r>
              <a:rPr lang="en-US" altLang="en-US" dirty="0"/>
              <a:t> by </a:t>
            </a:r>
            <a:r>
              <a:rPr lang="en-US" altLang="en-US" b="1" dirty="0"/>
              <a:t>L</a:t>
            </a:r>
            <a:r>
              <a:rPr lang="en-US" altLang="en-US" dirty="0"/>
              <a:t> = </a:t>
            </a:r>
            <a:r>
              <a:rPr lang="en-US" altLang="en-US" b="1" dirty="0"/>
              <a:t>r </a:t>
            </a:r>
            <a:r>
              <a:rPr lang="en-US" altLang="en-US" dirty="0"/>
              <a:t>× </a:t>
            </a:r>
            <a:r>
              <a:rPr lang="en-US" altLang="en-US" b="1" dirty="0"/>
              <a:t>p</a:t>
            </a:r>
            <a:r>
              <a:rPr lang="en-US" altLang="en-US" dirty="0"/>
              <a:t>, where </a:t>
            </a:r>
            <a:r>
              <a:rPr lang="en-US" altLang="en-US" b="1" dirty="0"/>
              <a:t>r</a:t>
            </a:r>
            <a:r>
              <a:rPr lang="en-US" altLang="en-US" dirty="0"/>
              <a:t> is the vector from the origin (about which angular momentum is being determined) to the object, and </a:t>
            </a:r>
            <a:r>
              <a:rPr lang="en-US" altLang="en-US" b="1" dirty="0"/>
              <a:t>p</a:t>
            </a:r>
            <a:r>
              <a:rPr lang="en-US" altLang="en-US" dirty="0"/>
              <a:t> is the object's momentum. For a rigid object rotating about an axis, we can use this to </a:t>
            </a:r>
            <a:r>
              <a:rPr lang="en-US" altLang="en-US" i="1" dirty="0"/>
              <a:t>derive</a:t>
            </a:r>
            <a:r>
              <a:rPr lang="en-US" altLang="en-US" dirty="0"/>
              <a:t> an expression for the object's </a:t>
            </a:r>
            <a:r>
              <a:rPr lang="en-US" altLang="en-US" i="1" dirty="0"/>
              <a:t>total</a:t>
            </a:r>
            <a:r>
              <a:rPr lang="en-US" altLang="en-US" dirty="0"/>
              <a:t> angular momentum: </a:t>
            </a:r>
            <a:r>
              <a:rPr lang="en-US" altLang="en-US" i="1" dirty="0"/>
              <a:t>L</a:t>
            </a:r>
            <a:r>
              <a:rPr lang="en-US" altLang="en-US" dirty="0"/>
              <a:t> = </a:t>
            </a:r>
            <a:r>
              <a:rPr lang="en-US" altLang="en-US" i="1" dirty="0" err="1"/>
              <a:t>I</a:t>
            </a:r>
            <a:r>
              <a:rPr lang="en-US" altLang="en-US" dirty="0" err="1"/>
              <a:t>ω</a:t>
            </a:r>
            <a:r>
              <a:rPr lang="en-US" altLang="en-US" dirty="0"/>
              <a:t>, where </a:t>
            </a:r>
            <a:r>
              <a:rPr lang="en-US" altLang="en-US" i="1" dirty="0"/>
              <a:t>I</a:t>
            </a:r>
            <a:r>
              <a:rPr lang="en-US" altLang="en-US" dirty="0"/>
              <a:t> is the </a:t>
            </a:r>
            <a:r>
              <a:rPr lang="en-US" altLang="en-US" i="1" dirty="0"/>
              <a:t>moment of inertia</a:t>
            </a:r>
            <a:r>
              <a:rPr lang="en-US" altLang="en-US" dirty="0"/>
              <a:t> of the extended object about the rotation axis and ω is its angular velocity about that axis.</a:t>
            </a:r>
          </a:p>
          <a:p>
            <a:endParaRPr lang="en-US" altLang="en-US" dirty="0"/>
          </a:p>
          <a:p>
            <a:r>
              <a:rPr lang="en-US" altLang="en-US" dirty="0"/>
              <a:t>If we simply apply the first form to situation A we find that the angular momentum has a magnitude of 9 </a:t>
            </a:r>
            <a:r>
              <a:rPr lang="en-US" altLang="en-US" dirty="0" err="1"/>
              <a:t>kg·m²</a:t>
            </a:r>
            <a:r>
              <a:rPr lang="en-US" altLang="en-US" dirty="0"/>
              <a:t>/</a:t>
            </a:r>
            <a:r>
              <a:rPr lang="en-US" altLang="en-US" dirty="0" err="1"/>
              <a:t>s²</a:t>
            </a:r>
            <a:r>
              <a:rPr lang="en-US" altLang="en-US" dirty="0"/>
              <a:t>. Note that an object does not need to be rotating or traveling in a curve to have nonzero angular momentum; it merely needs a nonzero velocity that isn't purely radial (towards or away from the origin).</a:t>
            </a:r>
          </a:p>
          <a:p>
            <a:endParaRPr lang="en-US" altLang="en-US" dirty="0"/>
          </a:p>
          <a:p>
            <a:r>
              <a:rPr lang="en-US" altLang="en-US" dirty="0"/>
              <a:t>If this bothers you, imagine that the mass in situation A strikes and sticks to a stationary disk free to rotate about an axis at the origin. What will happen? The disk with the mass stuck to it will begin to rotate about the axis. The final situation clearly has nonzero angular momentum. For the principle of "conservation of angular momentum" to have any meaning, the initial situation — the mass moving in a straight line — must also have nonzero angular momentum.</a:t>
            </a:r>
          </a:p>
          <a:p>
            <a:endParaRPr lang="en-US" altLang="en-US" dirty="0"/>
          </a:p>
          <a:p>
            <a:r>
              <a:rPr lang="en-US" altLang="en-US" dirty="0"/>
              <a:t>Similarly, we can apply the first form to situation B to find an angular momentum of 9 </a:t>
            </a:r>
            <a:r>
              <a:rPr lang="en-US" altLang="en-US" dirty="0" err="1"/>
              <a:t>kg·m²</a:t>
            </a:r>
            <a:r>
              <a:rPr lang="en-US" altLang="en-US" dirty="0"/>
              <a:t>/</a:t>
            </a:r>
            <a:r>
              <a:rPr lang="en-US" altLang="en-US" dirty="0" err="1"/>
              <a:t>s²</a:t>
            </a:r>
            <a:r>
              <a:rPr lang="en-US" altLang="en-US" dirty="0"/>
              <a:t>. Alternatively, we can use the second form determining the angular velocity from the speed and the circle's circumference, and using </a:t>
            </a:r>
            <a:r>
              <a:rPr lang="en-US" altLang="en-US" i="1" dirty="0"/>
              <a:t>I</a:t>
            </a:r>
            <a:r>
              <a:rPr lang="en-US" altLang="en-US" dirty="0"/>
              <a:t> = </a:t>
            </a:r>
            <a:r>
              <a:rPr lang="en-US" altLang="en-US" i="1" dirty="0" err="1"/>
              <a:t>mR</a:t>
            </a:r>
            <a:r>
              <a:rPr lang="en-US" altLang="en-US" dirty="0" err="1"/>
              <a:t>²</a:t>
            </a:r>
            <a:r>
              <a:rPr lang="en-US" altLang="en-US" dirty="0"/>
              <a:t> as the moment of inertia of a point mass a distance </a:t>
            </a:r>
            <a:r>
              <a:rPr lang="en-US" altLang="en-US" i="1" dirty="0"/>
              <a:t>R</a:t>
            </a:r>
            <a:r>
              <a:rPr lang="en-US" altLang="en-US" dirty="0"/>
              <a:t> from the axis. We will get the same answer.</a:t>
            </a:r>
          </a:p>
          <a:p>
            <a:endParaRPr lang="en-US" altLang="en-US" dirty="0"/>
          </a:p>
          <a:p>
            <a:r>
              <a:rPr lang="en-US" altLang="en-US" dirty="0"/>
              <a:t>Applying the second form to situation C also yields an angular momentum of 9 </a:t>
            </a:r>
            <a:r>
              <a:rPr lang="en-US" altLang="en-US" dirty="0" err="1"/>
              <a:t>kg·m²</a:t>
            </a:r>
            <a:r>
              <a:rPr lang="en-US" altLang="en-US" dirty="0"/>
              <a:t>/</a:t>
            </a:r>
            <a:r>
              <a:rPr lang="en-US" altLang="en-US" dirty="0" err="1"/>
              <a:t>s²</a:t>
            </a:r>
            <a:r>
              <a:rPr lang="en-US" altLang="en-US" dirty="0"/>
              <a:t>. Thus, the best answer is (7).</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Angular momentum is </a:t>
            </a:r>
            <a:r>
              <a:rPr lang="en-US" altLang="en-US" i="1" dirty="0"/>
              <a:t>defined</a:t>
            </a:r>
            <a:r>
              <a:rPr lang="en-US" altLang="en-US" dirty="0"/>
              <a:t> by </a:t>
            </a:r>
            <a:r>
              <a:rPr lang="en-US" altLang="en-US" b="1" dirty="0"/>
              <a:t>L</a:t>
            </a:r>
            <a:r>
              <a:rPr lang="en-US" altLang="en-US" dirty="0"/>
              <a:t> = </a:t>
            </a:r>
            <a:r>
              <a:rPr lang="en-US" altLang="en-US" b="1" dirty="0"/>
              <a:t>r </a:t>
            </a:r>
            <a:r>
              <a:rPr lang="en-US" altLang="en-US" dirty="0"/>
              <a:t>× </a:t>
            </a:r>
            <a:r>
              <a:rPr lang="en-US" altLang="en-US" b="1" dirty="0"/>
              <a:t>p</a:t>
            </a:r>
            <a:r>
              <a:rPr lang="en-US" altLang="en-US" dirty="0"/>
              <a:t> for a point mass. </a:t>
            </a:r>
          </a:p>
          <a:p>
            <a:pPr marL="171450" indent="-171450">
              <a:buFont typeface="Arial" panose="020B0604020202020204" pitchFamily="34" charset="0"/>
              <a:buChar char="•"/>
            </a:pPr>
            <a:r>
              <a:rPr lang="en-US" altLang="en-US" dirty="0"/>
              <a:t>The total angular momentum of a rigid, rotating object can be determined using </a:t>
            </a:r>
            <a:r>
              <a:rPr lang="en-US" altLang="en-US" i="1" dirty="0"/>
              <a:t>L</a:t>
            </a:r>
            <a:r>
              <a:rPr lang="en-US" altLang="en-US" dirty="0"/>
              <a:t> = </a:t>
            </a:r>
            <a:r>
              <a:rPr lang="en-US" altLang="en-US" i="1" dirty="0" err="1"/>
              <a:t>I</a:t>
            </a:r>
            <a:r>
              <a:rPr lang="en-US" altLang="en-US" dirty="0" err="1"/>
              <a:t>ω</a:t>
            </a:r>
            <a:r>
              <a:rPr lang="en-US" altLang="en-US" dirty="0"/>
              <a:t>. </a:t>
            </a:r>
          </a:p>
          <a:p>
            <a:pPr marL="171450" indent="-171450">
              <a:buFont typeface="Arial" panose="020B0604020202020204" pitchFamily="34" charset="0"/>
              <a:buChar char="•"/>
            </a:pPr>
            <a:r>
              <a:rPr lang="en-US" altLang="en-US" dirty="0"/>
              <a:t>A mass does not need to be rotating or spinning to have nonzero angular momentum. Translating past the origin a nonzero distance away is sufficient. </a:t>
            </a:r>
          </a:p>
          <a:p>
            <a:endParaRPr lang="en-US" altLang="en-US" b="1" i="1" dirty="0"/>
          </a:p>
          <a:p>
            <a:r>
              <a:rPr lang="en-US" altLang="en-US" b="1" i="1" dirty="0"/>
              <a:t>For Instructors Only</a:t>
            </a:r>
          </a:p>
          <a:p>
            <a:r>
              <a:rPr lang="en-US" altLang="en-US" dirty="0"/>
              <a:t>Answer (1) is common, and reveals the prevalent misconception that objects traveling along a straight line have no angular momentum. </a:t>
            </a:r>
          </a:p>
          <a:p>
            <a:endParaRPr lang="en-US" altLang="en-US" dirty="0"/>
          </a:p>
          <a:p>
            <a:r>
              <a:rPr lang="en-US" altLang="en-US" dirty="0"/>
              <a:t>Answer (4) reveals the less prevalent misconception that only non-point, rotating objects can have a nonzero angular momentum.</a:t>
            </a:r>
          </a:p>
          <a:p>
            <a:r>
              <a:rPr lang="en-US" altLang="en-US" dirty="0"/>
              <a:t>The other incorrect answers are merely distractors.</a:t>
            </a:r>
          </a:p>
          <a:p>
            <a:endParaRPr lang="en-US" altLang="en-US" dirty="0"/>
          </a:p>
          <a:p>
            <a:r>
              <a:rPr lang="en-US" altLang="en-US" dirty="0"/>
              <a:t>This is a good problem for stressing that the angular momentum of an object depends on one's choice of origin. The mass moving linearly in situation A would have no angular momentum if one chose an origin directly along its path, rather than off to the side.</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64</a:t>
            </a:fld>
            <a:endParaRPr lang="en-US"/>
          </a:p>
        </p:txBody>
      </p:sp>
    </p:spTree>
    <p:extLst>
      <p:ext uri="{BB962C8B-B14F-4D97-AF65-F5344CB8AC3E}">
        <p14:creationId xmlns:p14="http://schemas.microsoft.com/office/powerpoint/2010/main" val="3556229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up with an answer, and explain it to your neighbor to see if they follow your reasoning. We’ll talk it over as a large group in about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path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E2.02a</a:t>
            </a:r>
            <a:r>
              <a:rPr lang="en-US" altLang="en-US" sz="1200" dirty="0">
                <a:solidFill>
                  <a:schemeClr val="tx1"/>
                </a:solidFill>
              </a:rPr>
              <a:t>   </a:t>
            </a:r>
          </a:p>
          <a:p>
            <a:r>
              <a:rPr lang="en-US" altLang="en-US" sz="1200" dirty="0">
                <a:solidFill>
                  <a:schemeClr val="tx1"/>
                </a:solidFill>
              </a:rPr>
              <a:t> </a:t>
            </a:r>
            <a:br>
              <a:rPr lang="en-US" altLang="en-US" sz="1200" b="1" dirty="0">
                <a:solidFill>
                  <a:schemeClr val="tx1"/>
                </a:solidFill>
              </a:rPr>
            </a:br>
            <a:r>
              <a:rPr lang="en-US" altLang="en-US" b="1" i="1" dirty="0"/>
              <a:t>Commentary</a:t>
            </a:r>
          </a:p>
          <a:p>
            <a:r>
              <a:rPr lang="en-US" altLang="en-US" b="1" dirty="0"/>
              <a:t>Purpose:</a:t>
            </a:r>
            <a:r>
              <a:rPr lang="en-US" altLang="en-US" dirty="0"/>
              <a:t> To check your understanding of Newton's first law in a rotational context.</a:t>
            </a:r>
          </a:p>
          <a:p>
            <a:endParaRPr lang="en-US" altLang="en-US" b="1" dirty="0"/>
          </a:p>
          <a:p>
            <a:r>
              <a:rPr lang="en-US" altLang="en-US" b="1" dirty="0"/>
              <a:t>Discussion:</a:t>
            </a:r>
            <a:r>
              <a:rPr lang="en-US" altLang="en-US" dirty="0"/>
              <a:t> </a:t>
            </a:r>
          </a:p>
          <a:p>
            <a:r>
              <a:rPr lang="en-US" altLang="en-US" dirty="0"/>
              <a:t>We interpret the word "drop" in the question statement to mean that the rock is released without delivering any impulse to it.</a:t>
            </a:r>
          </a:p>
          <a:p>
            <a:endParaRPr lang="en-US" altLang="en-US" dirty="0"/>
          </a:p>
          <a:p>
            <a:r>
              <a:rPr lang="en-US" altLang="en-US" dirty="0"/>
              <a:t>At the instant shown, the rock's velocity is straight forward, tangential to the disk: direction (2). When the rock is released, the only forces acting on the rock are gravity and air resistance. Gravity will accelerate it downwards (into the slide, as seen from above), and air resistance will tend to slow it down but not change its direction. Thus, there are no forces that provide an acceleration to the left or right, and the rock must continue along path (2) as seen from above. (Seen from the side, the rock would follow a parabola as it continues traveling forward while accelerating downward.) This is a consequence of Newton's first law: an object maintains its existing velocity — speed </a:t>
            </a:r>
            <a:r>
              <a:rPr lang="en-US" altLang="en-US" i="1" dirty="0"/>
              <a:t>and</a:t>
            </a:r>
            <a:r>
              <a:rPr lang="en-US" altLang="en-US" dirty="0"/>
              <a:t> direction — unless an external force acts upon it.</a:t>
            </a:r>
          </a:p>
          <a:p>
            <a:endParaRPr lang="en-US" altLang="en-US" dirty="0"/>
          </a:p>
          <a:p>
            <a:r>
              <a:rPr lang="en-US" altLang="en-US" dirty="0"/>
              <a:t>You may think that the "velocity" of the rock before it is dropped is curved. We often use a curved arrow to represent the </a:t>
            </a:r>
            <a:r>
              <a:rPr lang="en-US" altLang="en-US" i="1" dirty="0"/>
              <a:t>angular</a:t>
            </a:r>
            <a:r>
              <a:rPr lang="en-US" altLang="en-US" dirty="0"/>
              <a:t> velocity of something, but this does not mean that the (linear) velocity is curved. Velocity is always a vector representing the speed and direction of an object at one point in time, and can be indicated by a (straight) arrow. If the object follows a curved path, the velocity at any point is tangent to the curve.</a:t>
            </a:r>
          </a:p>
          <a:p>
            <a:endParaRPr lang="en-US" altLang="en-US" dirty="0"/>
          </a:p>
          <a:p>
            <a:r>
              <a:rPr lang="en-US" altLang="en-US" dirty="0"/>
              <a:t>Path (3) might be what the trajectory of the rock would look like to the child who dropped it. In other words, the child is moving away from the path of the rock, and therefore, the rock </a:t>
            </a:r>
            <a:r>
              <a:rPr lang="en-US" altLang="en-US" i="1" dirty="0"/>
              <a:t>looks</a:t>
            </a:r>
            <a:r>
              <a:rPr lang="en-US" altLang="en-US" dirty="0"/>
              <a:t> like it is curving away. This is an illusion, however, because the </a:t>
            </a:r>
            <a:r>
              <a:rPr lang="en-US" altLang="en-US" i="1" dirty="0"/>
              <a:t>child</a:t>
            </a:r>
            <a:r>
              <a:rPr lang="en-US" altLang="en-US" dirty="0"/>
              <a:t> is accelerating (moving in a circle); the child's frame of reference is a non-inertial (invalid) frame.</a:t>
            </a:r>
          </a:p>
          <a:p>
            <a:endParaRPr lang="en-US" altLang="en-US" dirty="0"/>
          </a:p>
          <a:p>
            <a:r>
              <a:rPr lang="en-US" altLang="en-US" dirty="0"/>
              <a:t>You might think that the rock travels along path (1), that the velocity changes direction because the rock experiences a "centripetal acceleration", and that this acceleration is caused by the "centripetal force". </a:t>
            </a:r>
            <a:r>
              <a:rPr lang="en-US" altLang="en-US" i="1" dirty="0"/>
              <a:t>Centripetal force is not a real force.</a:t>
            </a:r>
            <a:r>
              <a:rPr lang="en-US" altLang="en-US" dirty="0"/>
              <a:t> Rather, it is a component of the </a:t>
            </a:r>
            <a:r>
              <a:rPr lang="en-US" altLang="en-US" i="1" dirty="0"/>
              <a:t>net</a:t>
            </a:r>
            <a:r>
              <a:rPr lang="en-US" altLang="en-US" dirty="0"/>
              <a:t> force. The "centripetal force" is whatever component points radially inward when all the actual forces, caused by interactions with other objects, are summed. In this situation, the only forces acting on the rock after it is released are gravity and air resistance, so the net force has no component in the radial direction. Thus, the "centripetal force" is zero.</a:t>
            </a:r>
          </a:p>
          <a:p>
            <a:endParaRPr lang="en-US" altLang="en-US" dirty="0"/>
          </a:p>
          <a:p>
            <a:r>
              <a:rPr lang="en-US" altLang="en-US" dirty="0"/>
              <a:t>You might think that the rock travels along paths (3), (4), or (5) because it is acted upon by the "centrifugal force". There is no such force. "Centrifugal force" is an </a:t>
            </a:r>
            <a:r>
              <a:rPr lang="en-US" altLang="en-US" i="1" dirty="0"/>
              <a:t>illusion</a:t>
            </a:r>
            <a:r>
              <a:rPr lang="en-US" altLang="en-US" dirty="0"/>
              <a:t> experienced within an accelerated (non-inertial) reference frame. To the child, it feels like something is pulling the rock outward from her hand; that is the illusory centrifugal force. In reality, the rock's inertia is just carrying it in a straight line according to Newton's first law, and the child must exert a force radially inward on it to make it travel in a circle (until she drops it).</a:t>
            </a:r>
          </a:p>
          <a:p>
            <a:endParaRPr lang="en-US" altLang="en-US" b="1" dirty="0"/>
          </a:p>
          <a:p>
            <a:r>
              <a:rPr lang="en-US" altLang="en-US" b="1" dirty="0"/>
              <a:t>Key Points:</a:t>
            </a:r>
            <a:endParaRPr lang="en-US" altLang="en-US" dirty="0"/>
          </a:p>
          <a:p>
            <a:pPr>
              <a:buFontTx/>
              <a:buNone/>
            </a:pPr>
            <a:r>
              <a:rPr lang="en-US" altLang="en-US" dirty="0"/>
              <a:t>Newton's first law says that an object travels with constant velocity unless a force acts upon it to change its speed and/or direction. </a:t>
            </a:r>
          </a:p>
          <a:p>
            <a:pPr>
              <a:buFontTx/>
              <a:buNone/>
            </a:pPr>
            <a:r>
              <a:rPr lang="en-US" altLang="en-US" dirty="0"/>
              <a:t>An object travels along a circular path only if some interaction with another object pulls it towards the center of that circle; when that interaction ceases, the object stops moving in a curve and continues in a straight line. </a:t>
            </a:r>
          </a:p>
          <a:p>
            <a:pPr>
              <a:buFontTx/>
              <a:buNone/>
            </a:pPr>
            <a:r>
              <a:rPr lang="en-US" altLang="en-US" dirty="0"/>
              <a:t>"Centripetal force" is not a real force like tension, gravity, and the like, but is a way of talking about one component of the sum of all forces. </a:t>
            </a:r>
          </a:p>
          <a:p>
            <a:pPr>
              <a:buFontTx/>
              <a:buNone/>
            </a:pPr>
            <a:r>
              <a:rPr lang="en-US" altLang="en-US" dirty="0"/>
              <a:t>"Centrifugal force" is an illusion experienced in an accelerating reference frame, not a real force. </a:t>
            </a:r>
          </a:p>
          <a:p>
            <a:endParaRPr lang="en-US" altLang="en-US" b="1" i="1" dirty="0"/>
          </a:p>
          <a:p>
            <a:r>
              <a:rPr lang="en-US" altLang="en-US" b="1" i="1" dirty="0"/>
              <a:t>For Instructors Only</a:t>
            </a:r>
          </a:p>
          <a:p>
            <a:r>
              <a:rPr lang="en-US" altLang="en-US" dirty="0"/>
              <a:t>This is the first of three questions about this situation. Later questions explore conservation of angular momentum and energy; this question sets those up by clarifying the situation, establishing students' understanding of the rock's actual trajectory. It also provides a valuable refresher on Newton's first law, and reveals stubborn misconceptions about circular motion.</a:t>
            </a:r>
          </a:p>
          <a:p>
            <a:endParaRPr lang="en-US" altLang="en-US" dirty="0"/>
          </a:p>
          <a:p>
            <a:r>
              <a:rPr lang="en-US" altLang="en-US" dirty="0"/>
              <a:t>You may be surprised by how many misconceptions this question can reveal, and how tenaciously students cling to them. This question, and others integrating rotational and linear ideas, deserve extended discussion time.</a:t>
            </a:r>
          </a:p>
          <a:p>
            <a:endParaRPr lang="en-US" altLang="en-US" dirty="0"/>
          </a:p>
          <a:p>
            <a:r>
              <a:rPr lang="en-US" altLang="en-US" dirty="0"/>
              <a:t>To stimulate productive discussion, you may wish to pose questions such as: What path would the child see? What is the velocity of the rock just before and just after it is dropped? What would the path of the rock have been if the child continued to hold it? Do you expect the path to be the same or different when the child drops it?</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65</a:t>
            </a:fld>
            <a:endParaRPr lang="en-US"/>
          </a:p>
        </p:txBody>
      </p:sp>
    </p:spTree>
    <p:extLst>
      <p:ext uri="{BB962C8B-B14F-4D97-AF65-F5344CB8AC3E}">
        <p14:creationId xmlns:p14="http://schemas.microsoft.com/office/powerpoint/2010/main" val="2745454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your answer, and be able to explain your choice. Run it by a classmate, and consider their choice, and make sure your reasoning is sound. We’ll discuss this in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stays the same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E2.02b</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check your understanding of angular momentum and rotational inertia.</a:t>
            </a:r>
          </a:p>
          <a:p>
            <a:endParaRPr lang="en-US" altLang="en-US" b="1" dirty="0"/>
          </a:p>
          <a:p>
            <a:r>
              <a:rPr lang="en-US" altLang="en-US" b="1" dirty="0"/>
              <a:t>Discussion:</a:t>
            </a:r>
            <a:r>
              <a:rPr lang="en-US" altLang="en-US" dirty="0"/>
              <a:t> </a:t>
            </a:r>
          </a:p>
          <a:p>
            <a:r>
              <a:rPr lang="en-US" altLang="en-US" dirty="0"/>
              <a:t>The angular momentum of a system is conserved when the system experiences no net torque. When the child drops the rock, no external forces are acting on the child and disk that could exert a net torque, so the angular momentum of the child and disk must remain constant. (Internal forces cannot exert a net torque.) Thus, their angular velocity cannot change.</a:t>
            </a:r>
          </a:p>
          <a:p>
            <a:endParaRPr lang="en-US" altLang="en-US" dirty="0"/>
          </a:p>
          <a:p>
            <a:r>
              <a:rPr lang="en-US" altLang="en-US" dirty="0"/>
              <a:t>To put it another way, in the process of dropping the rock, no angular </a:t>
            </a:r>
            <a:r>
              <a:rPr lang="en-US" altLang="en-US" i="1" dirty="0"/>
              <a:t>impulse</a:t>
            </a:r>
            <a:r>
              <a:rPr lang="en-US" altLang="en-US" dirty="0"/>
              <a:t> is delivered to the child and disk, so no change in angular momentum occurs.</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If a system experiences no net torque, its angular momentum will remain constant. </a:t>
            </a:r>
          </a:p>
          <a:p>
            <a:pPr marL="171450" indent="-171450">
              <a:buFont typeface="Arial" panose="020B0604020202020204" pitchFamily="34" charset="0"/>
              <a:buChar char="•"/>
            </a:pPr>
            <a:r>
              <a:rPr lang="en-US" altLang="en-US" dirty="0"/>
              <a:t>Only forces external to a system can exert a net force or a net torque on it.</a:t>
            </a:r>
          </a:p>
          <a:p>
            <a:pPr marL="171450" indent="-171450">
              <a:buFont typeface="Arial" panose="020B0604020202020204" pitchFamily="34" charset="0"/>
              <a:buChar char="•"/>
            </a:pPr>
            <a:r>
              <a:rPr lang="en-US" altLang="en-US" dirty="0"/>
              <a:t>If a system's angular momentum does not change and its mass distribution remains constant, its angular velocity must also remain constant. </a:t>
            </a:r>
          </a:p>
          <a:p>
            <a:endParaRPr lang="en-US" altLang="en-US" b="1" i="1" dirty="0"/>
          </a:p>
          <a:p>
            <a:r>
              <a:rPr lang="en-US" altLang="en-US" b="1" i="1" dirty="0"/>
              <a:t>For Instructors Only</a:t>
            </a:r>
          </a:p>
          <a:p>
            <a:r>
              <a:rPr lang="en-US" altLang="en-US" dirty="0"/>
              <a:t>This is the second of three questions about this situation. The first question established the trajectory of the rock following its release; this one establishes the behavior of the child and disk when the rock is dropped.</a:t>
            </a:r>
          </a:p>
          <a:p>
            <a:endParaRPr lang="en-US" altLang="en-US" dirty="0"/>
          </a:p>
          <a:p>
            <a:r>
              <a:rPr lang="en-US" altLang="en-US" dirty="0"/>
              <a:t>This question makes a good context for discussing the concept of "angular impulse".</a:t>
            </a:r>
          </a:p>
          <a:p>
            <a:endParaRPr lang="en-US" altLang="en-US" dirty="0"/>
          </a:p>
          <a:p>
            <a:r>
              <a:rPr lang="en-US" altLang="en-US" dirty="0"/>
              <a:t>Students may confuse themselves on this question by applying angular momentum conservation incorrectly. They may, for example, believe that the angular momentum of the disk-child-rock system must be constant, and that the rock has no angular momentum after it is released, so the angular momentum of the disk and child must increase. This confusion may be addressed in the context of discussion about the next question in the set.</a:t>
            </a:r>
          </a:p>
          <a:p>
            <a:endParaRPr lang="en-US" altLang="en-US" dirty="0"/>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66</a:t>
            </a:fld>
            <a:endParaRPr lang="en-US"/>
          </a:p>
        </p:txBody>
      </p:sp>
    </p:spTree>
    <p:extLst>
      <p:ext uri="{BB962C8B-B14F-4D97-AF65-F5344CB8AC3E}">
        <p14:creationId xmlns:p14="http://schemas.microsoft.com/office/powerpoint/2010/main" val="3124765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Think about it, share your thoughts with another classmate, and in about four minutes we’ll all talk it through together.</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Both angular momentum and mechanical energy are conserved.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E2.02c</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develop your understanding of energy and angular momentum conservation in a rotational context.</a:t>
            </a:r>
          </a:p>
          <a:p>
            <a:endParaRPr lang="en-US" altLang="en-US" b="1" dirty="0"/>
          </a:p>
          <a:p>
            <a:r>
              <a:rPr lang="en-US" altLang="en-US" b="1" dirty="0"/>
              <a:t>Discussion:</a:t>
            </a:r>
            <a:r>
              <a:rPr lang="en-US" altLang="en-US" dirty="0"/>
              <a:t> </a:t>
            </a:r>
          </a:p>
          <a:p>
            <a:r>
              <a:rPr lang="en-US" altLang="en-US" dirty="0"/>
              <a:t>The angular momentum of a system is conserved when no net torque acts on it. A net torque must come from external forces, since internal interactions cannot apply a net force or a net torque.</a:t>
            </a:r>
          </a:p>
          <a:p>
            <a:endParaRPr lang="en-US" altLang="en-US" dirty="0"/>
          </a:p>
          <a:p>
            <a:r>
              <a:rPr lang="en-US" altLang="en-US" dirty="0"/>
              <a:t>The mechanical energy of a system is conserved when no external forces or </a:t>
            </a:r>
            <a:r>
              <a:rPr lang="en-US" altLang="en-US" i="1" dirty="0"/>
              <a:t>non-conservative</a:t>
            </a:r>
            <a:r>
              <a:rPr lang="en-US" altLang="en-US" dirty="0"/>
              <a:t> internal forces do work on it. (If </a:t>
            </a:r>
            <a:r>
              <a:rPr lang="en-US" altLang="en-US" i="1" dirty="0"/>
              <a:t>conservative</a:t>
            </a:r>
            <a:r>
              <a:rPr lang="en-US" altLang="en-US" dirty="0"/>
              <a:t> internal forces do work on it, kinetic energy is exchanged for potential energy, but the total mechanical energy remains constant. If conservative </a:t>
            </a:r>
            <a:r>
              <a:rPr lang="en-US" altLang="en-US" i="1" dirty="0"/>
              <a:t>external</a:t>
            </a:r>
            <a:r>
              <a:rPr lang="en-US" altLang="en-US" dirty="0"/>
              <a:t> forces do work, kinetic energy is exchanged for potential, but the potential energy gained or lost is not part of the "system".)</a:t>
            </a:r>
          </a:p>
          <a:p>
            <a:endParaRPr lang="en-US" altLang="en-US" dirty="0"/>
          </a:p>
          <a:p>
            <a:r>
              <a:rPr lang="en-US" altLang="en-US" dirty="0"/>
              <a:t>If we take the system to be the rock, the child, and the merry-go-round, and we interpret "drop" to mean that the child releases the rock without doing any work on it, then there is no net torque on the system and also no work done by non-conservative forces. Thus, both angular momentum and mechanical energy are conserved.</a:t>
            </a:r>
          </a:p>
          <a:p>
            <a:endParaRPr lang="en-US" altLang="en-US" dirty="0"/>
          </a:p>
          <a:p>
            <a:r>
              <a:rPr lang="en-US" altLang="en-US" dirty="0"/>
              <a:t>In the previous question, we established that the angular momentum and angular velocity of the child and disk do not change when the rock is dropped. If the total angular momentum of the disk-child-rock system is also conserved, then the rock itself must have the same angular momentum before and after it is released. This is possible because an object moving in a straight line can have nonzero angular momentum about a point that is </a:t>
            </a:r>
            <a:r>
              <a:rPr lang="en-US" altLang="en-US" i="1" dirty="0"/>
              <a:t>not</a:t>
            </a:r>
            <a:r>
              <a:rPr lang="en-US" altLang="en-US" dirty="0"/>
              <a:t> on that line. (Refer to the </a:t>
            </a:r>
            <a:r>
              <a:rPr lang="en-US" altLang="en-US" i="1" dirty="0"/>
              <a:t>definition</a:t>
            </a:r>
            <a:r>
              <a:rPr lang="en-US" altLang="en-US" dirty="0"/>
              <a:t> of angular momentum in terms of linear momentum to see why.)</a:t>
            </a:r>
          </a:p>
          <a:p>
            <a:endParaRPr lang="en-US" altLang="en-US" dirty="0"/>
          </a:p>
          <a:p>
            <a:r>
              <a:rPr lang="en-US" altLang="en-US" dirty="0"/>
              <a:t>Note that as the rock is falling, its kinetic energy is increasing due to the gravitational force of the Earth. Therefore, if the Earth is not part of the "system" under consideration, the system's mechanical energy does increase while the rock is falling towards the ground. However, this is after the "process" the question asks about.</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The angular momentum of a system is conserved whenever no net torque is exerted upon it. </a:t>
            </a:r>
          </a:p>
          <a:p>
            <a:pPr marL="171450" indent="-171450">
              <a:buFont typeface="Arial" panose="020B0604020202020204" pitchFamily="34" charset="0"/>
              <a:buChar char="•"/>
            </a:pPr>
            <a:r>
              <a:rPr lang="en-US" altLang="en-US" dirty="0"/>
              <a:t>Only external forces can exert a net torque. </a:t>
            </a:r>
          </a:p>
          <a:p>
            <a:pPr marL="171450" indent="-171450">
              <a:buFont typeface="Arial" panose="020B0604020202020204" pitchFamily="34" charset="0"/>
              <a:buChar char="•"/>
            </a:pPr>
            <a:r>
              <a:rPr lang="en-US" altLang="en-US" dirty="0"/>
              <a:t>An object moving in a straight line can have angular momentum about a point not on that line. </a:t>
            </a:r>
          </a:p>
          <a:p>
            <a:pPr marL="171450" indent="-171450">
              <a:buFont typeface="Arial" panose="020B0604020202020204" pitchFamily="34" charset="0"/>
              <a:buChar char="•"/>
            </a:pPr>
            <a:r>
              <a:rPr lang="en-US" altLang="en-US" dirty="0"/>
              <a:t>The mechanical energy of a system is conserved whenever no external or non-conservative internal forces do work on it. </a:t>
            </a:r>
          </a:p>
          <a:p>
            <a:pPr marL="171450" indent="-171450">
              <a:buFont typeface="Arial" panose="020B0604020202020204" pitchFamily="34" charset="0"/>
              <a:buChar char="•"/>
            </a:pPr>
            <a:r>
              <a:rPr lang="en-US" altLang="en-US" dirty="0"/>
              <a:t>Whether angular momentum or mechanical energy is conserved for a system depends what one includes in the "system".</a:t>
            </a:r>
          </a:p>
          <a:p>
            <a:r>
              <a:rPr lang="en-US" altLang="en-US" dirty="0"/>
              <a:t> </a:t>
            </a:r>
            <a:endParaRPr lang="en-US" altLang="en-US" b="1" i="1" dirty="0"/>
          </a:p>
          <a:p>
            <a:r>
              <a:rPr lang="en-US" altLang="en-US" b="1" i="1" dirty="0"/>
              <a:t>For Instructors Only</a:t>
            </a:r>
          </a:p>
          <a:p>
            <a:r>
              <a:rPr lang="en-US" altLang="en-US" dirty="0"/>
              <a:t>This is the last of three questions involving this situation, which ask about similar situations in which the child throws the rock radially or tangentially rather than dropping it. By using these two question sets together, you can draw students' attention to the significance of that facet.</a:t>
            </a:r>
          </a:p>
          <a:p>
            <a:endParaRPr lang="en-US" altLang="en-US" dirty="0"/>
          </a:p>
          <a:p>
            <a:r>
              <a:rPr lang="en-US" altLang="en-US" dirty="0"/>
              <a:t>Some students will say that mechanical energy and/or angular momentum is lost when the rock is dropped because it is no longer part of the system.</a:t>
            </a:r>
          </a:p>
          <a:p>
            <a:r>
              <a:rPr lang="en-US" altLang="en-US" dirty="0"/>
              <a:t>Students generally understand angular momentum as "spinning" or "rotating", and have great difficulty understanding how something moving in a straight line can have nonzero angular momentum. Reconciling their intuition and concept of angular momentum with </a:t>
            </a:r>
            <a:r>
              <a:rPr lang="en-US" altLang="en-US" b="1" dirty="0"/>
              <a:t>L</a:t>
            </a:r>
            <a:r>
              <a:rPr lang="en-US" altLang="en-US" dirty="0"/>
              <a:t> = </a:t>
            </a:r>
            <a:r>
              <a:rPr lang="en-US" altLang="en-US" b="1" dirty="0"/>
              <a:t>r </a:t>
            </a:r>
            <a:r>
              <a:rPr lang="en-US" altLang="en-US" dirty="0"/>
              <a:t>× </a:t>
            </a:r>
            <a:r>
              <a:rPr lang="en-US" altLang="en-US" b="1" dirty="0"/>
              <a:t>p</a:t>
            </a:r>
            <a:r>
              <a:rPr lang="en-US" altLang="en-US" dirty="0"/>
              <a:t> (the </a:t>
            </a:r>
            <a:r>
              <a:rPr lang="en-US" altLang="en-US" i="1" dirty="0"/>
              <a:t>definition</a:t>
            </a:r>
            <a:r>
              <a:rPr lang="en-US" altLang="en-US" dirty="0"/>
              <a:t> of angular momentum) will be difficult. It may be helpful to make a connection by considering the constituent "particles" of an extended, rigid, rotating body.</a:t>
            </a:r>
          </a:p>
          <a:p>
            <a:endParaRPr lang="en-US" altLang="en-US" dirty="0"/>
          </a:p>
          <a:p>
            <a:r>
              <a:rPr lang="en-US" altLang="en-US" dirty="0"/>
              <a:t>To stimulate productive discussion, you may wish to pose questions such as: What is the "system" before the rock is dropped? How about afterwards? What exactly is the "process" we are looking at? When does it start and end? Does the rock have angular momentum (or mechanical energy) just before it is dropped? How about just afterwards? If energy is "lost", what happens to it? If angular momentum changes, what torques act on the system to change it?</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67</a:t>
            </a:fld>
            <a:endParaRPr lang="en-US"/>
          </a:p>
        </p:txBody>
      </p:sp>
    </p:spTree>
    <p:extLst>
      <p:ext uri="{BB962C8B-B14F-4D97-AF65-F5344CB8AC3E}">
        <p14:creationId xmlns:p14="http://schemas.microsoft.com/office/powerpoint/2010/main" val="2464494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Jot down your answer, and check to see if your neighbor thought about it the same way. We’ll talk about it in three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path (4)</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E2.03a</a:t>
            </a:r>
            <a:r>
              <a:rPr lang="en-US" altLang="en-US" sz="1200" dirty="0">
                <a:solidFill>
                  <a:schemeClr val="tx1"/>
                </a:solidFill>
              </a:rPr>
              <a:t> </a:t>
            </a:r>
          </a:p>
          <a:p>
            <a:endParaRPr lang="en-US" altLang="en-US" sz="1200" dirty="0">
              <a:solidFill>
                <a:schemeClr val="tx1"/>
              </a:solidFill>
            </a:endParaRPr>
          </a:p>
          <a:p>
            <a:r>
              <a:rPr lang="en-US" altLang="en-US" b="1" i="1" dirty="0"/>
              <a:t>Commentary</a:t>
            </a:r>
          </a:p>
          <a:p>
            <a:r>
              <a:rPr lang="en-US" altLang="en-US" b="1" dirty="0"/>
              <a:t>Purpose:</a:t>
            </a:r>
            <a:r>
              <a:rPr lang="en-US" altLang="en-US" dirty="0"/>
              <a:t> To revisit velocity and vector addition in the context of rotational motion.</a:t>
            </a:r>
          </a:p>
          <a:p>
            <a:endParaRPr lang="en-US" altLang="en-US" b="1" dirty="0"/>
          </a:p>
          <a:p>
            <a:r>
              <a:rPr lang="en-US" altLang="en-US" b="1" dirty="0"/>
              <a:t>Discussion:</a:t>
            </a:r>
            <a:r>
              <a:rPr lang="en-US" altLang="en-US" dirty="0"/>
              <a:t> </a:t>
            </a:r>
          </a:p>
          <a:p>
            <a:r>
              <a:rPr lang="en-US" altLang="en-US" dirty="0"/>
              <a:t>Just before the rock is thrown, it is moving in a circle, and its instantaneous linear velocity points directly up the screen (tangential to the circle of motion). If the child merely dropped the rock, it would continue in a straight line along path (2). However, when the child throws the rock radially outwards, she delivers an impulse in direction (5), so it now has a velocity component in that direction </a:t>
            </a:r>
            <a:r>
              <a:rPr lang="en-US" altLang="en-US" i="1" dirty="0"/>
              <a:t>as well as</a:t>
            </a:r>
            <a:r>
              <a:rPr lang="en-US" altLang="en-US" dirty="0"/>
              <a:t> its original velocity component in direction (2). As a result, the rock moves in direction (4).</a:t>
            </a:r>
          </a:p>
          <a:p>
            <a:endParaRPr lang="en-US" altLang="en-US" dirty="0"/>
          </a:p>
          <a:p>
            <a:r>
              <a:rPr lang="en-US" altLang="en-US" dirty="0"/>
              <a:t>After it has been released, the rock experiences no forces except gravity and air resistance, and neither of those act in a direction that would change its direction left or right. So, seen from above, the rock continues along path (4).</a:t>
            </a:r>
          </a:p>
          <a:p>
            <a:endParaRPr lang="en-US" altLang="en-US" dirty="0"/>
          </a:p>
          <a:p>
            <a:r>
              <a:rPr lang="en-US" altLang="en-US" dirty="0"/>
              <a:t>You may be tempted to put yourself in the frame of the child, to imagine throwing or dropping the rock. This is dangerous, because the frame of the child is accelerating and is not a proper inertial reference frame. Newton's laws do not hold in a non-inertial frame, so it is best to avoid using one to analyze situations.</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At any point in time, an object traveling along a curved path has a linear velocity tangential to the curve. </a:t>
            </a:r>
          </a:p>
          <a:p>
            <a:pPr marL="171450" indent="-171450">
              <a:buFont typeface="Arial" panose="020B0604020202020204" pitchFamily="34" charset="0"/>
              <a:buChar char="•"/>
            </a:pPr>
            <a:r>
              <a:rPr lang="en-US" altLang="en-US" dirty="0"/>
              <a:t>If an object is moving in one direction and receives an impulse in another direction, its resulting motion will be a combination of those two directions. (The exact direction can be found from the vector addition of its original momentum and the applied impulse.) </a:t>
            </a:r>
          </a:p>
          <a:p>
            <a:pPr marL="171450" indent="-171450">
              <a:buFont typeface="Arial" panose="020B0604020202020204" pitchFamily="34" charset="0"/>
              <a:buChar char="•"/>
            </a:pPr>
            <a:r>
              <a:rPr lang="en-US" altLang="en-US" dirty="0"/>
              <a:t>An object does not continue moving along a curve when the force causing it to follow that curve has ceased. </a:t>
            </a:r>
          </a:p>
          <a:p>
            <a:endParaRPr lang="en-US" altLang="en-US" b="1" i="1" dirty="0"/>
          </a:p>
          <a:p>
            <a:r>
              <a:rPr lang="en-US" altLang="en-US" b="1" i="1" dirty="0"/>
              <a:t>For Instructors Only</a:t>
            </a:r>
          </a:p>
          <a:p>
            <a:r>
              <a:rPr lang="en-US" altLang="en-US" dirty="0"/>
              <a:t>This is the first of three related questions. </a:t>
            </a:r>
          </a:p>
          <a:p>
            <a:endParaRPr lang="en-US" altLang="en-US" dirty="0"/>
          </a:p>
          <a:p>
            <a:r>
              <a:rPr lang="en-US" altLang="en-US" dirty="0"/>
              <a:t>Some students may answer (5) because they interpret the question to mean that the rock is thrown so that it travels directly outward. In discussing and resolving this ambiguity, students can learn more than if the misinterpretation had been prevented by careful problem wording.</a:t>
            </a:r>
          </a:p>
          <a:p>
            <a:endParaRPr lang="en-US" altLang="en-US" dirty="0"/>
          </a:p>
          <a:p>
            <a:r>
              <a:rPr lang="en-US" altLang="en-US" dirty="0"/>
              <a:t>Students may also choose (5) because they think of the rock as "at rest" before it is thrown, looking at it from the child's frame.</a:t>
            </a:r>
          </a:p>
          <a:p>
            <a:endParaRPr lang="en-US" altLang="en-US" dirty="0"/>
          </a:p>
          <a:p>
            <a:r>
              <a:rPr lang="en-US" altLang="en-US" dirty="0"/>
              <a:t>Presenting students with an analogous situation may be helpful. For example, imagine a ball rolling along the floor in one direction and receiving a kick sideways. What direction does it roll after the kick? (This is suitable for a demonstration.)</a:t>
            </a:r>
          </a:p>
          <a:p>
            <a:endParaRPr lang="en-US" altLang="en-US" dirty="0"/>
          </a:p>
          <a:p>
            <a:r>
              <a:rPr lang="en-US" altLang="en-US" dirty="0"/>
              <a:t>Additional questions to ask during discussion: What is the radial component of the velocity if the rock follows path (2)? Is it possible to throw the rock in such a way that it follows path (5)?</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68</a:t>
            </a:fld>
            <a:endParaRPr lang="en-US"/>
          </a:p>
        </p:txBody>
      </p:sp>
    </p:spTree>
    <p:extLst>
      <p:ext uri="{BB962C8B-B14F-4D97-AF65-F5344CB8AC3E}">
        <p14:creationId xmlns:p14="http://schemas.microsoft.com/office/powerpoint/2010/main" val="32164164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Justify your choice, and explain it to your neighbor. We’ll talk it over in three minutes or so.</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Angular momentum is conserved; mechanical energy increases.</a:t>
            </a:r>
          </a:p>
          <a:p>
            <a:pPr marL="228600" indent="-228600"/>
            <a:endParaRPr lang="en-US" altLang="en-US" b="1" i="1" dirty="0"/>
          </a:p>
          <a:p>
            <a:pPr marL="228600" indent="-228600"/>
            <a:r>
              <a:rPr lang="en-US" altLang="en-US" sz="1200" b="1" dirty="0">
                <a:solidFill>
                  <a:schemeClr val="tx1"/>
                </a:solidFill>
              </a:rPr>
              <a:t>Question </a:t>
            </a:r>
            <a:r>
              <a:rPr lang="en-US" altLang="en-US" sz="1200" b="1" dirty="0" err="1">
                <a:solidFill>
                  <a:schemeClr val="tx1"/>
                </a:solidFill>
              </a:rPr>
              <a:t>E2.03b</a:t>
            </a:r>
            <a:r>
              <a:rPr lang="en-US" altLang="en-US" sz="1200" dirty="0">
                <a:solidFill>
                  <a:schemeClr val="tx1"/>
                </a:solidFill>
              </a:rPr>
              <a:t>    </a:t>
            </a:r>
          </a:p>
          <a:p>
            <a:pPr marL="228600" indent="-228600"/>
            <a:endParaRPr lang="en-US" altLang="en-US" sz="1200" b="1" dirty="0">
              <a:solidFill>
                <a:schemeClr val="tx1"/>
              </a:solidFill>
            </a:endParaRPr>
          </a:p>
          <a:p>
            <a:pPr marL="228600" indent="-228600"/>
            <a:r>
              <a:rPr lang="en-US" altLang="en-US" b="1" i="1" dirty="0"/>
              <a:t>Commentary</a:t>
            </a:r>
          </a:p>
          <a:p>
            <a:r>
              <a:rPr lang="en-US" sz="1200" b="1" kern="1200" dirty="0">
                <a:solidFill>
                  <a:schemeClr val="tx1"/>
                </a:solidFill>
                <a:effectLst/>
                <a:latin typeface="+mn-lt"/>
                <a:ea typeface="+mn-ea"/>
                <a:cs typeface="+mn-cs"/>
              </a:rPr>
              <a:t>Purpose:</a:t>
            </a:r>
            <a:r>
              <a:rPr lang="en-US" sz="1200" kern="1200" dirty="0">
                <a:solidFill>
                  <a:schemeClr val="tx1"/>
                </a:solidFill>
                <a:effectLst/>
                <a:latin typeface="+mn-lt"/>
                <a:ea typeface="+mn-ea"/>
                <a:cs typeface="+mn-cs"/>
              </a:rPr>
              <a:t> To hone your understanding of energy and angular momentum conservation in a rotational context.</a:t>
            </a:r>
          </a:p>
          <a:p>
            <a:r>
              <a:rPr lang="en-US" sz="1200" kern="1200" dirty="0">
                <a:solidFill>
                  <a:schemeClr val="tx1"/>
                </a:solidFill>
                <a:effectLst/>
                <a:latin typeface="+mn-lt"/>
                <a:ea typeface="+mn-ea"/>
                <a:cs typeface="+mn-cs"/>
              </a:rPr>
              <a:t> </a:t>
            </a:r>
          </a:p>
          <a:p>
            <a:r>
              <a:rPr lang="en-US" altLang="en-US" b="1" dirty="0"/>
              <a:t>Discussion:</a:t>
            </a:r>
            <a:r>
              <a:rPr lang="en-US" altLang="en-US" dirty="0"/>
              <a:t> </a:t>
            </a:r>
          </a:p>
          <a:p>
            <a:r>
              <a:rPr lang="en-US" sz="1200" kern="1200" dirty="0">
                <a:solidFill>
                  <a:schemeClr val="tx1"/>
                </a:solidFill>
                <a:effectLst/>
                <a:latin typeface="+mn-lt"/>
                <a:ea typeface="+mn-ea"/>
                <a:cs typeface="+mn-cs"/>
              </a:rPr>
              <a:t>The angular momentum of a system is conserved when no net torque acts on it. A net torque must come from external forces, since internal interactions cannot apply a net force or a net torque.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mechanical energy of a system is conserved when no external forces or non-conservative internal forces do work on it. (If conservative internal forces do work on it, kinetic energy is exchanged for potential energy, but the total mechanical energy remains constant. If conservative external forces do work, kinetic energy is exchanged for potential, but the potential energy gained or lost is not part of the "system".)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 forces between the child and rock during the act of throwing are internal to the system, and therefore cannot exert a torque on the system. No other forces are present that can exert a torque, so no net torque exists, and the system's angular momentum is conserved. (After the rock is thrown, it still has angular momentum even though it is traveling in a straight line.)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Internal forces between the child and rock are doing work, however. The kinetic energy of the rock increases. Furthermore, these are non-conservative forces, and so the total mechanical energy of the system increases during the throwing.</a:t>
            </a:r>
          </a:p>
          <a:p>
            <a:endParaRPr lang="en-US" sz="1200" kern="1200" dirty="0">
              <a:solidFill>
                <a:schemeClr val="tx1"/>
              </a:solidFill>
              <a:effectLst/>
              <a:latin typeface="+mn-lt"/>
              <a:ea typeface="+mn-ea"/>
              <a:cs typeface="+mn-cs"/>
            </a:endParaRPr>
          </a:p>
          <a:p>
            <a:r>
              <a:rPr lang="en-US" altLang="en-US" b="1" dirty="0"/>
              <a:t>Key Points:</a:t>
            </a:r>
            <a:endParaRPr lang="en-US" altLang="en-US" dirty="0"/>
          </a:p>
          <a:p>
            <a:pPr marL="171450" indent="-171450">
              <a:buFont typeface="Arial" panose="020B0604020202020204" pitchFamily="34" charset="0"/>
              <a:buChar char="•"/>
            </a:pPr>
            <a:r>
              <a:rPr lang="en-US" altLang="en-US" dirty="0"/>
              <a:t>The angular momentum of a system is conserved whenever no net torque is exerted upon it. </a:t>
            </a:r>
          </a:p>
          <a:p>
            <a:pPr marL="171450" indent="-171450">
              <a:buFont typeface="Arial" panose="020B0604020202020204" pitchFamily="34" charset="0"/>
              <a:buChar char="•"/>
            </a:pPr>
            <a:r>
              <a:rPr lang="en-US" altLang="en-US" dirty="0"/>
              <a:t>Only external forces can exert a net torque. </a:t>
            </a:r>
          </a:p>
          <a:p>
            <a:pPr marL="171450" indent="-171450">
              <a:buFont typeface="Arial" panose="020B0604020202020204" pitchFamily="34" charset="0"/>
              <a:buChar char="•"/>
            </a:pPr>
            <a:r>
              <a:rPr lang="en-US" altLang="en-US" dirty="0"/>
              <a:t>The mechanical energy of a system is conserved whenever no external or non-conservative internal forces do work on it. </a:t>
            </a:r>
          </a:p>
          <a:p>
            <a:pPr marL="171450" indent="-171450">
              <a:buFont typeface="Arial" panose="020B0604020202020204" pitchFamily="34" charset="0"/>
              <a:buChar char="•"/>
            </a:pPr>
            <a:r>
              <a:rPr lang="en-US" altLang="en-US" dirty="0"/>
              <a:t>Non-conservative internal forces can do work on and increase the mechanical energy of a system. </a:t>
            </a:r>
          </a:p>
          <a:p>
            <a:pPr marL="228600" indent="-228600"/>
            <a:endParaRPr lang="en-US" altLang="en-US" b="1" i="1" dirty="0"/>
          </a:p>
          <a:p>
            <a:pPr marL="228600" indent="-228600"/>
            <a:r>
              <a:rPr lang="en-US" altLang="en-US" b="1" i="1" dirty="0"/>
              <a:t>For Instructors Only</a:t>
            </a:r>
          </a:p>
          <a:p>
            <a:pPr marL="228600" indent="-228600"/>
            <a:r>
              <a:rPr lang="en-US" altLang="en-US" dirty="0"/>
              <a:t>This is the second of three related questions. </a:t>
            </a:r>
          </a:p>
          <a:p>
            <a:pPr marL="228600" indent="-228600"/>
            <a:endParaRPr lang="en-US" altLang="en-US" dirty="0"/>
          </a:p>
          <a:p>
            <a:r>
              <a:rPr lang="en-US" sz="1200" kern="1200" dirty="0">
                <a:solidFill>
                  <a:schemeClr val="tx1"/>
                </a:solidFill>
                <a:effectLst/>
                <a:latin typeface="+mn-lt"/>
                <a:ea typeface="+mn-ea"/>
                <a:cs typeface="+mn-cs"/>
              </a:rPr>
              <a:t>Students who answer that mechanical energy is conserved (3, 4, or 5) may be expressing their belief that "energy is always conserved", without appreciating that this does not require the mechanical energy of a particular system to always be conserved. Leading these students to realize that the kinetic energy of the moving rock comes from chemical energy in the tissues of the child's muscles, which is not considered "mechanical energy", may be helpful.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students who answer that mechanical energy is conserved may not realize that internal forces can do work on the system. Discussing analogous situations may be helpful: for example, an accelerating bicycle or automobile, in which internal forces provide the energy (but static friction provides the impulse).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who answer that mechanical energy decreases (2, 8, or 9) may think that the thrown rock is no longer part of the "system", and so its kinetic energy is removed from the system's mechanical energy.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may be surprised to encounter a system whose mechanical energy increases; most of their experience is with forces that dissipate, rather than add, energy.</a:t>
            </a:r>
          </a:p>
          <a:p>
            <a:endParaRPr lang="en-US" altLang="en-US" b="1" dirty="0"/>
          </a:p>
          <a:p>
            <a:pPr marL="228600" indent="-228600"/>
            <a:r>
              <a:rPr lang="en-US" altLang="en-US" b="1" dirty="0"/>
              <a:t>Additional Questions: </a:t>
            </a:r>
            <a:endParaRPr lang="en-US" altLang="en-US" dirty="0"/>
          </a:p>
          <a:p>
            <a:pPr marL="228600" indent="-228600"/>
            <a:r>
              <a:rPr lang="en-US" altLang="en-US" dirty="0"/>
              <a:t>1.	If the rock is thrown instead in direction (2), (a) would the angular momentum of the system increase, decrease, or stay the same, and (b) would the angular momentum of the rock increase, decrease, or stay the same? </a:t>
            </a:r>
          </a:p>
          <a:p>
            <a:pPr marL="228600" indent="-228600">
              <a:buFontTx/>
              <a:buAutoNum type="arabicPeriod" startAt="2"/>
            </a:pPr>
            <a:r>
              <a:rPr lang="en-US" altLang="en-US" dirty="0"/>
              <a:t>The child throws the rock such that it is moving in direction (5) with the same speed as before. (a) Explain how this is possible. (b) What is the angular momentum of the rock afterwards? (c) What quantities </a:t>
            </a:r>
            <a:r>
              <a:rPr lang="en-US" altLang="en-US" b="1" dirty="0"/>
              <a:t>must</a:t>
            </a:r>
            <a:r>
              <a:rPr lang="en-US" altLang="en-US" dirty="0"/>
              <a:t> change for the disk-child system during this process? How do they change? Explain.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69</a:t>
            </a:fld>
            <a:endParaRPr lang="en-US"/>
          </a:p>
        </p:txBody>
      </p:sp>
    </p:spTree>
    <p:extLst>
      <p:ext uri="{BB962C8B-B14F-4D97-AF65-F5344CB8AC3E}">
        <p14:creationId xmlns:p14="http://schemas.microsoft.com/office/powerpoint/2010/main" val="879708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yourself, talk it over with a classmate, and then we’ll hear from you in a couple of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increases</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E2.03c</a:t>
            </a:r>
            <a:r>
              <a:rPr lang="en-US" altLang="en-US" sz="1200" dirty="0">
                <a:solidFill>
                  <a:schemeClr val="tx1"/>
                </a:solidFill>
              </a:rPr>
              <a:t> </a:t>
            </a:r>
          </a:p>
          <a:p>
            <a:endParaRPr lang="en-US" altLang="en-US" sz="1200" dirty="0">
              <a:solidFill>
                <a:schemeClr val="tx1"/>
              </a:solidFill>
            </a:endParaRPr>
          </a:p>
          <a:p>
            <a:r>
              <a:rPr lang="en-US" altLang="en-US" b="1" i="1" dirty="0"/>
              <a:t>Commentary</a:t>
            </a:r>
          </a:p>
          <a:p>
            <a:r>
              <a:rPr lang="en-US" altLang="en-US" b="1" dirty="0"/>
              <a:t>Purpose:</a:t>
            </a:r>
            <a:r>
              <a:rPr lang="en-US" altLang="en-US" dirty="0"/>
              <a:t> To hone and relate the concepts of angular velocity, angular momentum, angular impulse, and torque.</a:t>
            </a:r>
          </a:p>
          <a:p>
            <a:endParaRPr lang="en-US" altLang="en-US" b="1" dirty="0"/>
          </a:p>
          <a:p>
            <a:r>
              <a:rPr lang="en-US" altLang="en-US" b="1" dirty="0"/>
              <a:t>Discussion:</a:t>
            </a:r>
            <a:r>
              <a:rPr lang="en-US" altLang="en-US" dirty="0"/>
              <a:t> </a:t>
            </a:r>
          </a:p>
          <a:p>
            <a:r>
              <a:rPr lang="en-US" altLang="en-US" dirty="0"/>
              <a:t>The angular momentum of a system is conserved when no net torque acts on it. A net torque must come from external forces, since internal interactions cannot apply a net force or a net torque. For the system consisting of the disk, child, and rock, any forces between the child and rock during the act of throwing are internal and cannot exert a net torque on the system (as a whole). If no net torque exists, no angular impulse is delivered, so the angular momentum of the system cannot change.</a:t>
            </a:r>
          </a:p>
          <a:p>
            <a:endParaRPr lang="en-US" altLang="en-US" dirty="0"/>
          </a:p>
          <a:p>
            <a:r>
              <a:rPr lang="en-US" altLang="en-US" dirty="0"/>
              <a:t>However, this does not tell us whether the angular velocity of the disk and child changes. Let's consider the "system" consisting of the disk and child, but not the rock. During the act of throwing, the child must exert a force on the rock in the direction the rock is being thrown: direction (2). According to Newton's third law, the rock must be exerting a force of equal magnitude on the child's hand, pointing back in the opposite direction. As far as the child and disk are concerned, this is an external force, and exerts a torque in the clockwise direction. This torque causes an angular impulse, changing the angular momentum of the child and disk. Since the torque is in the opposite direction of the rotation, the angular velocity of the disk and child decrease.</a:t>
            </a:r>
          </a:p>
          <a:p>
            <a:endParaRPr lang="en-US" altLang="en-US" dirty="0"/>
          </a:p>
          <a:p>
            <a:r>
              <a:rPr lang="en-US" altLang="en-US" dirty="0"/>
              <a:t>How is it possible for the angular momentum of the child and disk to decrease if the angular momentum of the child, disk, and rock together is conserved? Because the angular momentum of the rock </a:t>
            </a:r>
            <a:r>
              <a:rPr lang="en-US" altLang="en-US" i="1" dirty="0"/>
              <a:t>increases</a:t>
            </a:r>
            <a:r>
              <a:rPr lang="en-US" altLang="en-US" dirty="0"/>
              <a:t> as it is thrown. Recall that an object traveling in a straight line can have nonzero angular momentum about a point not on that line, according to the definition of angular momentum (</a:t>
            </a:r>
            <a:r>
              <a:rPr lang="en-US" altLang="en-US" b="1" dirty="0"/>
              <a:t>L</a:t>
            </a:r>
            <a:r>
              <a:rPr lang="en-US" altLang="en-US" dirty="0"/>
              <a:t> = </a:t>
            </a:r>
            <a:r>
              <a:rPr lang="en-US" altLang="en-US" b="1" dirty="0"/>
              <a:t>r </a:t>
            </a:r>
            <a:r>
              <a:rPr lang="en-US" altLang="en-US" dirty="0"/>
              <a:t>× </a:t>
            </a:r>
            <a:r>
              <a:rPr lang="en-US" altLang="en-US" b="1" dirty="0"/>
              <a:t>p</a:t>
            </a:r>
            <a:r>
              <a:rPr lang="en-US" altLang="en-US" dirty="0"/>
              <a:t>). The rock's linear momentum increases as it is thrown, so its angular momentum about the center of the disk does as well.</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The angular momentum of a system is conserved whenever no net torque is exerted upon it. </a:t>
            </a:r>
          </a:p>
          <a:p>
            <a:pPr marL="171450" indent="-171450">
              <a:buFont typeface="Arial" panose="020B0604020202020204" pitchFamily="34" charset="0"/>
              <a:buChar char="•"/>
            </a:pPr>
            <a:r>
              <a:rPr lang="en-US" altLang="en-US" dirty="0"/>
              <a:t>Only external forces can exert a net torque on a system. </a:t>
            </a:r>
          </a:p>
          <a:p>
            <a:pPr marL="171450" indent="-171450">
              <a:buFont typeface="Arial" panose="020B0604020202020204" pitchFamily="34" charset="0"/>
              <a:buChar char="•"/>
            </a:pPr>
            <a:r>
              <a:rPr lang="en-US" altLang="en-US" dirty="0"/>
              <a:t>An object traveling in a straight line has nonzero angular momentum about a point not on that line. </a:t>
            </a:r>
          </a:p>
          <a:p>
            <a:pPr marL="171450" indent="-171450">
              <a:buFont typeface="Arial" panose="020B0604020202020204" pitchFamily="34" charset="0"/>
              <a:buChar char="•"/>
            </a:pPr>
            <a:r>
              <a:rPr lang="en-US" altLang="en-US" dirty="0"/>
              <a:t>Choosing your "system" wisely makes analyzing situations and answering questions easier. </a:t>
            </a:r>
          </a:p>
          <a:p>
            <a:endParaRPr lang="en-US" altLang="en-US" b="1" i="1" dirty="0"/>
          </a:p>
          <a:p>
            <a:r>
              <a:rPr lang="en-US" altLang="en-US" b="1" i="1" dirty="0"/>
              <a:t>For Instructors Only</a:t>
            </a:r>
          </a:p>
          <a:p>
            <a:r>
              <a:rPr lang="en-US" altLang="en-US" dirty="0"/>
              <a:t>This is the third of three related questions. This question differs from the others in that the rock is thrown tangentially rather than radially, drawing students' attention to the significance of that change.</a:t>
            </a:r>
          </a:p>
          <a:p>
            <a:endParaRPr lang="en-US" altLang="en-US" dirty="0"/>
          </a:p>
          <a:p>
            <a:r>
              <a:rPr lang="en-US" altLang="en-US" dirty="0"/>
              <a:t>This question is useful for relating several different concepts: force, torque, momentum, angular momentum, impulse, angular impulse, velocity, and angular velocity. We encourage you to lead a discussion that explores the situation and question from many angles, helping students to fit these ideas together and resolve apparent contradictions.</a:t>
            </a:r>
          </a:p>
          <a:p>
            <a:endParaRPr lang="en-US" altLang="en-US" dirty="0"/>
          </a:p>
          <a:p>
            <a:r>
              <a:rPr lang="en-US" altLang="en-US" dirty="0"/>
              <a:t>For example, many students will still most likely have difficulty with the idea that an object traveling in a straight line can have angular momentum, but that is crucial to understanding how the system as a whole can conserve angular momentum when the disk and child alone do not.</a:t>
            </a:r>
          </a:p>
          <a:p>
            <a:endParaRPr lang="en-US" altLang="en-US" dirty="0"/>
          </a:p>
          <a:p>
            <a:r>
              <a:rPr lang="en-US" altLang="en-US" dirty="0"/>
              <a:t>Many students may choose the correct answer based on intuition or vague heuristic reasoning, and should be encouraged to formalize or defend this with rigorous analysis.</a:t>
            </a:r>
          </a:p>
          <a:p>
            <a:endParaRPr lang="en-US" altLang="en-US" dirty="0"/>
          </a:p>
          <a:p>
            <a:r>
              <a:rPr lang="en-US" altLang="en-US" dirty="0"/>
              <a:t>Note that the kinetic energy of the system has increased, even though the angular speed of the disk-child system has decreased.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70</a:t>
            </a:fld>
            <a:endParaRPr lang="en-US"/>
          </a:p>
        </p:txBody>
      </p:sp>
    </p:spTree>
    <p:extLst>
      <p:ext uri="{BB962C8B-B14F-4D97-AF65-F5344CB8AC3E}">
        <p14:creationId xmlns:p14="http://schemas.microsoft.com/office/powerpoint/2010/main" val="3198580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 your best with this, explain your thinking to a neighbor, and we’ll talk in a few minutes as a big group.</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Kinetic energy increases; angular momentum is conserved.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E2.04</a:t>
            </a:r>
            <a:r>
              <a:rPr lang="en-US" altLang="en-US" sz="1200" dirty="0">
                <a:solidFill>
                  <a:schemeClr val="tx1"/>
                </a:solidFill>
              </a:rPr>
              <a:t> </a:t>
            </a:r>
          </a:p>
          <a:p>
            <a:endParaRPr lang="en-US" altLang="en-US" sz="1200" dirty="0">
              <a:solidFill>
                <a:schemeClr val="tx1"/>
              </a:solidFill>
            </a:endParaRPr>
          </a:p>
          <a:p>
            <a:r>
              <a:rPr lang="en-US" altLang="en-US" b="1" i="1" dirty="0"/>
              <a:t>Commentary</a:t>
            </a:r>
          </a:p>
          <a:p>
            <a:r>
              <a:rPr lang="en-US" altLang="en-US" b="1" dirty="0"/>
              <a:t>Purpose:</a:t>
            </a:r>
            <a:r>
              <a:rPr lang="en-US" altLang="en-US" dirty="0"/>
              <a:t> To improve your understanding of conservation laws and internal forces.</a:t>
            </a:r>
          </a:p>
          <a:p>
            <a:endParaRPr lang="en-US" altLang="en-US" b="1" dirty="0"/>
          </a:p>
          <a:p>
            <a:r>
              <a:rPr lang="en-US" altLang="en-US" b="1" dirty="0"/>
              <a:t>Discussion:</a:t>
            </a:r>
            <a:r>
              <a:rPr lang="en-US" altLang="en-US" dirty="0"/>
              <a:t> </a:t>
            </a:r>
          </a:p>
          <a:p>
            <a:r>
              <a:rPr lang="en-US" altLang="en-US" dirty="0"/>
              <a:t>If we treat the ice as frictionless, only two external forces act on the skater: gravitation (down) due to the Earth and a normal force (up) due to the ice. Neither of these exerts a torque about the skater's center of mass, so her angular momentum is conserved. By pulling in her arms, however, she has decreased her rotational inertia, so her angular velocity must increase: </a:t>
            </a:r>
            <a:r>
              <a:rPr lang="en-US" altLang="en-US" i="1" dirty="0"/>
              <a:t>L</a:t>
            </a:r>
            <a:r>
              <a:rPr lang="en-US" altLang="en-US" dirty="0"/>
              <a:t> = </a:t>
            </a:r>
            <a:r>
              <a:rPr lang="en-US" altLang="en-US" i="1" dirty="0" err="1"/>
              <a:t>I</a:t>
            </a:r>
            <a:r>
              <a:rPr lang="en-US" altLang="en-US" dirty="0" err="1"/>
              <a:t>ω</a:t>
            </a:r>
            <a:r>
              <a:rPr lang="en-US" altLang="en-US" dirty="0"/>
              <a:t>.</a:t>
            </a:r>
          </a:p>
          <a:p>
            <a:endParaRPr lang="en-US" altLang="en-US" dirty="0"/>
          </a:p>
          <a:p>
            <a:r>
              <a:rPr lang="en-US" altLang="en-US" dirty="0"/>
              <a:t>Her kinetic energy, however, must increase. If angular momentum is conserved, </a:t>
            </a:r>
            <a:r>
              <a:rPr lang="en-US" altLang="en-US" i="1" dirty="0" err="1"/>
              <a:t>I</a:t>
            </a:r>
            <a:r>
              <a:rPr lang="en-US" altLang="en-US" baseline="-25000" dirty="0" err="1"/>
              <a:t>1</a:t>
            </a:r>
            <a:r>
              <a:rPr lang="en-US" altLang="en-US" dirty="0" err="1"/>
              <a:t>ω</a:t>
            </a:r>
            <a:r>
              <a:rPr lang="en-US" altLang="en-US" baseline="-25000" dirty="0" err="1"/>
              <a:t>1</a:t>
            </a:r>
            <a:r>
              <a:rPr lang="en-US" altLang="en-US" dirty="0"/>
              <a:t> = </a:t>
            </a:r>
            <a:r>
              <a:rPr lang="en-US" altLang="en-US" i="1" dirty="0" err="1"/>
              <a:t>I</a:t>
            </a:r>
            <a:r>
              <a:rPr lang="en-US" altLang="en-US" baseline="-25000" dirty="0" err="1"/>
              <a:t>2</a:t>
            </a:r>
            <a:r>
              <a:rPr lang="en-US" altLang="en-US" dirty="0" err="1"/>
              <a:t>ω</a:t>
            </a:r>
            <a:r>
              <a:rPr lang="en-US" altLang="en-US" baseline="-25000" dirty="0" err="1"/>
              <a:t>2</a:t>
            </a:r>
            <a:r>
              <a:rPr lang="en-US" altLang="en-US" dirty="0"/>
              <a:t>. This means that if her rotational inertia </a:t>
            </a:r>
            <a:r>
              <a:rPr lang="en-US" altLang="en-US" i="1" dirty="0"/>
              <a:t>I</a:t>
            </a:r>
            <a:r>
              <a:rPr lang="en-US" altLang="en-US" dirty="0"/>
              <a:t> has decreased by a factor we'll call </a:t>
            </a:r>
            <a:r>
              <a:rPr lang="en-US" altLang="en-US" i="1" dirty="0"/>
              <a:t>f</a:t>
            </a:r>
            <a:r>
              <a:rPr lang="en-US" altLang="en-US" dirty="0"/>
              <a:t> (so that </a:t>
            </a:r>
            <a:r>
              <a:rPr lang="en-US" altLang="en-US" i="1" dirty="0" err="1"/>
              <a:t>I</a:t>
            </a:r>
            <a:r>
              <a:rPr lang="en-US" altLang="en-US" baseline="-25000" dirty="0" err="1"/>
              <a:t>2</a:t>
            </a:r>
            <a:r>
              <a:rPr lang="en-US" altLang="en-US" dirty="0"/>
              <a:t> = </a:t>
            </a:r>
            <a:r>
              <a:rPr lang="en-US" altLang="en-US" i="1" dirty="0" err="1"/>
              <a:t>I</a:t>
            </a:r>
            <a:r>
              <a:rPr lang="en-US" altLang="en-US" baseline="-25000" dirty="0" err="1"/>
              <a:t>1</a:t>
            </a:r>
            <a:r>
              <a:rPr lang="en-US" altLang="en-US" dirty="0"/>
              <a:t>/</a:t>
            </a:r>
            <a:r>
              <a:rPr lang="en-US" altLang="en-US" i="1" dirty="0"/>
              <a:t>f</a:t>
            </a:r>
            <a:r>
              <a:rPr lang="en-US" altLang="en-US" dirty="0"/>
              <a:t>), her angular speed must increase by that same factor: </a:t>
            </a:r>
            <a:r>
              <a:rPr lang="en-US" altLang="en-US" i="1" dirty="0" err="1"/>
              <a:t>f</a:t>
            </a:r>
            <a:r>
              <a:rPr lang="en-US" altLang="en-US" dirty="0" err="1"/>
              <a:t>ω</a:t>
            </a:r>
            <a:r>
              <a:rPr lang="en-US" altLang="en-US" baseline="-25000" dirty="0" err="1"/>
              <a:t>1</a:t>
            </a:r>
            <a:r>
              <a:rPr lang="en-US" altLang="en-US" dirty="0"/>
              <a:t>. Her kinetic energy must therefore increase by a factor of </a:t>
            </a:r>
            <a:r>
              <a:rPr lang="en-US" altLang="en-US" i="1" dirty="0"/>
              <a:t>f</a:t>
            </a:r>
            <a:r>
              <a:rPr lang="en-US" altLang="en-US" dirty="0"/>
              <a:t>: </a:t>
            </a:r>
            <a:r>
              <a:rPr lang="en-US" altLang="en-US" i="1" dirty="0"/>
              <a:t>K</a:t>
            </a:r>
            <a:r>
              <a:rPr lang="en-US" altLang="en-US" baseline="-25000" dirty="0"/>
              <a:t>2</a:t>
            </a:r>
            <a:r>
              <a:rPr lang="en-US" altLang="en-US" dirty="0"/>
              <a:t> = </a:t>
            </a:r>
            <a:r>
              <a:rPr lang="en-US" altLang="en-US" i="1" dirty="0" err="1"/>
              <a:t>I</a:t>
            </a:r>
            <a:r>
              <a:rPr lang="en-US" altLang="en-US" baseline="-25000" dirty="0" err="1"/>
              <a:t>2</a:t>
            </a:r>
            <a:r>
              <a:rPr lang="en-US" altLang="en-US" dirty="0" err="1"/>
              <a:t>ω</a:t>
            </a:r>
            <a:r>
              <a:rPr lang="en-US" altLang="en-US" baseline="-25000" dirty="0" err="1"/>
              <a:t>2</a:t>
            </a:r>
            <a:r>
              <a:rPr lang="en-US" altLang="en-US" dirty="0" err="1"/>
              <a:t>²</a:t>
            </a:r>
            <a:r>
              <a:rPr lang="en-US" altLang="en-US" dirty="0"/>
              <a:t>/2 = </a:t>
            </a:r>
            <a:r>
              <a:rPr lang="en-US" altLang="en-US" i="1" dirty="0" err="1"/>
              <a:t>fI</a:t>
            </a:r>
            <a:r>
              <a:rPr lang="en-US" altLang="en-US" baseline="-25000" dirty="0" err="1"/>
              <a:t>1</a:t>
            </a:r>
            <a:r>
              <a:rPr lang="en-US" altLang="en-US" dirty="0" err="1"/>
              <a:t>ω</a:t>
            </a:r>
            <a:r>
              <a:rPr lang="en-US" altLang="en-US" baseline="-25000" dirty="0" err="1"/>
              <a:t>1</a:t>
            </a:r>
            <a:r>
              <a:rPr lang="en-US" altLang="en-US" dirty="0" err="1"/>
              <a:t>²</a:t>
            </a:r>
            <a:r>
              <a:rPr lang="en-US" altLang="en-US" dirty="0"/>
              <a:t>/2 = </a:t>
            </a:r>
            <a:r>
              <a:rPr lang="en-US" altLang="en-US" i="1" dirty="0" err="1"/>
              <a:t>fK</a:t>
            </a:r>
            <a:r>
              <a:rPr lang="en-US" altLang="en-US" baseline="-25000" dirty="0" err="1"/>
              <a:t>1</a:t>
            </a:r>
            <a:r>
              <a:rPr lang="en-US" altLang="en-US" dirty="0"/>
              <a:t>.</a:t>
            </a:r>
          </a:p>
          <a:p>
            <a:endParaRPr lang="en-US" altLang="en-US" dirty="0"/>
          </a:p>
          <a:p>
            <a:r>
              <a:rPr lang="en-US" altLang="en-US" dirty="0"/>
              <a:t>Where does the additional energy come from? As the skater pulls her arms in, she is applying a force through a displacement and thus doing work on the system. She is converting chemical energy stored in her body to kinetic energy.</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If a system experiences no net external torque, its angular momentum does not change. </a:t>
            </a:r>
          </a:p>
          <a:p>
            <a:pPr marL="171450" indent="-171450">
              <a:buFont typeface="Arial" panose="020B0604020202020204" pitchFamily="34" charset="0"/>
              <a:buChar char="•"/>
            </a:pPr>
            <a:r>
              <a:rPr lang="en-US" altLang="en-US" dirty="0"/>
              <a:t>Internal forces can do work on a system and increase its kinetic energy. </a:t>
            </a:r>
          </a:p>
          <a:p>
            <a:pPr marL="171450" indent="-171450">
              <a:buFont typeface="Arial" panose="020B0604020202020204" pitchFamily="34" charset="0"/>
              <a:buChar char="•"/>
            </a:pPr>
            <a:r>
              <a:rPr lang="en-US" altLang="en-US" dirty="0"/>
              <a:t>Angular momentum can remain constant while angular speed increases (or decreases), if rotational inertia decreases (or increases) by the same factor. </a:t>
            </a:r>
          </a:p>
          <a:p>
            <a:pPr marL="171450" indent="-171450">
              <a:buFont typeface="Arial" panose="020B0604020202020204" pitchFamily="34" charset="0"/>
              <a:buChar char="•"/>
            </a:pPr>
            <a:r>
              <a:rPr lang="en-US" altLang="en-US" dirty="0"/>
              <a:t>If angular speed changes but angular momentum does not, kinetic energy from rotation must also change. </a:t>
            </a:r>
          </a:p>
          <a:p>
            <a:endParaRPr lang="en-US" altLang="en-US" b="1" i="1" dirty="0"/>
          </a:p>
          <a:p>
            <a:r>
              <a:rPr lang="en-US" altLang="en-US" b="1" i="1" dirty="0"/>
              <a:t>For Instructors Only</a:t>
            </a:r>
          </a:p>
          <a:p>
            <a:r>
              <a:rPr lang="en-US" altLang="en-US" dirty="0"/>
              <a:t>Students who indicate that angular momentum decreases (3, 7, or 9) may be taking friction into account. They are not incorrect; they are merely not making the "expected" assumption.</a:t>
            </a:r>
          </a:p>
          <a:p>
            <a:endParaRPr lang="en-US" altLang="en-US" dirty="0"/>
          </a:p>
          <a:p>
            <a:r>
              <a:rPr lang="en-US" altLang="en-US" dirty="0"/>
              <a:t>Students may claim that angular momentum increases (2, 6, or 8) because they associate larger angular speed with larger angular momentum, ignoring the role of rotational inertia or not realizing that it decreases sufficiently in this situation.</a:t>
            </a:r>
          </a:p>
          <a:p>
            <a:endParaRPr lang="en-US" altLang="en-US" dirty="0"/>
          </a:p>
          <a:p>
            <a:r>
              <a:rPr lang="en-US" altLang="en-US" dirty="0"/>
              <a:t>Some students may correctly believe that kinetic energy increases, but without understanding how this arises from the interplay between </a:t>
            </a:r>
            <a:r>
              <a:rPr lang="en-US" altLang="en-US" i="1" dirty="0"/>
              <a:t>I</a:t>
            </a:r>
            <a:r>
              <a:rPr lang="en-US" altLang="en-US" dirty="0"/>
              <a:t> and ω.</a:t>
            </a:r>
          </a:p>
          <a:p>
            <a:r>
              <a:rPr lang="en-US" altLang="en-US" dirty="0"/>
              <a:t>Students indicating that kinetic energy decreases (5, 8, or 9) may think that kinetic energy would be conserved except for the effect of friction.</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71</a:t>
            </a:fld>
            <a:endParaRPr lang="en-US"/>
          </a:p>
        </p:txBody>
      </p:sp>
    </p:spTree>
    <p:extLst>
      <p:ext uri="{BB962C8B-B14F-4D97-AF65-F5344CB8AC3E}">
        <p14:creationId xmlns:p14="http://schemas.microsoft.com/office/powerpoint/2010/main" val="1668063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figures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illustrate how the magnitude of the torque exerted by a wrench increases as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angle between the position vector and the force vector increases at 90°, where the torque is a maximum. </a:t>
            </a:r>
          </a:p>
        </p:txBody>
      </p:sp>
      <p:sp>
        <p:nvSpPr>
          <p:cNvPr id="4" name="Slide Number Placeholder 3"/>
          <p:cNvSpPr>
            <a:spLocks noGrp="1"/>
          </p:cNvSpPr>
          <p:nvPr>
            <p:ph type="sldNum" sz="quarter" idx="10"/>
          </p:nvPr>
        </p:nvSpPr>
        <p:spPr/>
        <p:txBody>
          <a:bodyPr/>
          <a:lstStyle/>
          <a:p>
            <a:fld id="{6E7E7F27-47DB-D94D-995F-E3088F8069A6}" type="slidenum">
              <a:rPr lang="en-US" smtClean="0"/>
              <a:t>18</a:t>
            </a:fld>
            <a:endParaRPr lang="en-US"/>
          </a:p>
        </p:txBody>
      </p:sp>
    </p:spTree>
    <p:extLst>
      <p:ext uri="{BB962C8B-B14F-4D97-AF65-F5344CB8AC3E}">
        <p14:creationId xmlns:p14="http://schemas.microsoft.com/office/powerpoint/2010/main" val="8985891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it, get your own answer, and check to see if your neighbor has a similar answer. We’ll talk about it in a couple of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Both reach the same height.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dirty="0"/>
          </a:p>
          <a:p>
            <a:r>
              <a:rPr lang="en-US" altLang="en-US" sz="1200" b="1" dirty="0">
                <a:solidFill>
                  <a:schemeClr val="tx1"/>
                </a:solidFill>
              </a:rPr>
              <a:t>Question </a:t>
            </a:r>
            <a:r>
              <a:rPr lang="en-US" altLang="en-US" sz="1200" b="1" dirty="0" err="1">
                <a:solidFill>
                  <a:schemeClr val="tx1"/>
                </a:solidFill>
              </a:rPr>
              <a:t>F1.03a</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extend your understanding of energy conservation and projectile motion into the realm of "universal gravitation".</a:t>
            </a:r>
          </a:p>
          <a:p>
            <a:endParaRPr lang="en-US" altLang="en-US" b="1" dirty="0"/>
          </a:p>
          <a:p>
            <a:r>
              <a:rPr lang="en-US" altLang="en-US" b="1" dirty="0"/>
              <a:t>Discussion:</a:t>
            </a:r>
            <a:r>
              <a:rPr lang="en-US" altLang="en-US" dirty="0"/>
              <a:t> </a:t>
            </a:r>
          </a:p>
          <a:p>
            <a:r>
              <a:rPr lang="en-US" altLang="en-US" dirty="0"/>
              <a:t>Under the assumptions of "local gravity", the maximum height a projectile reaches does not depend on the object's mass, only on its launch direction and speed. This problem inquires whether that is also true under universal gravitation, thus stimulating you to generalize your understanding of projectile motion and work with universal gravitation ideas.</a:t>
            </a:r>
          </a:p>
          <a:p>
            <a:endParaRPr lang="en-US" altLang="en-US" dirty="0"/>
          </a:p>
          <a:p>
            <a:r>
              <a:rPr lang="en-US" altLang="en-US" dirty="0"/>
              <a:t>Assuming each projectile's launch speed is less than its escape velocity, it will rise straight up, gradually slow, stop momentarily, and fall back down. Its maximum height thus occurs when the kinetic energy is zero. Initially, a projectile has some positive kinetic energy and some negative potential energy. (Under universal gravitation, all gravitational potential energy is negative; the closer one is to the source of attraction, the more negative it becomes.) At the highest point, it has only negative potential energy. Since all forces are conservative, total mechanical energy is conserved, initial energy is equal to final energy, and by writing the appropriate expressions for kinetic and potential energy, we can solve for the projectile's height.</a:t>
            </a:r>
          </a:p>
          <a:p>
            <a:r>
              <a:rPr lang="en-US" altLang="en-US" dirty="0"/>
              <a:t>We don't, however, actually have to solve for the height here. Note that the expressions for kinetic and potential energy are both proportional to the projectile's mass </a:t>
            </a:r>
            <a:r>
              <a:rPr lang="en-US" altLang="en-US" i="1" dirty="0"/>
              <a:t>m</a:t>
            </a:r>
            <a:r>
              <a:rPr lang="en-US" altLang="en-US" dirty="0"/>
              <a:t>: </a:t>
            </a:r>
            <a:r>
              <a:rPr lang="en-US" altLang="en-US" i="1" dirty="0"/>
              <a:t>K</a:t>
            </a:r>
            <a:r>
              <a:rPr lang="en-US" altLang="en-US" dirty="0"/>
              <a:t> = </a:t>
            </a:r>
            <a:r>
              <a:rPr lang="en-US" altLang="en-US" i="1" dirty="0" err="1"/>
              <a:t>mv</a:t>
            </a:r>
            <a:r>
              <a:rPr lang="en-US" altLang="en-US" baseline="30000" dirty="0" err="1"/>
              <a:t>2</a:t>
            </a:r>
            <a:r>
              <a:rPr lang="en-US" altLang="en-US" dirty="0"/>
              <a:t>/2 and </a:t>
            </a:r>
            <a:r>
              <a:rPr lang="en-US" altLang="en-US" i="1" dirty="0"/>
              <a:t>U</a:t>
            </a:r>
            <a:r>
              <a:rPr lang="en-US" altLang="en-US" dirty="0"/>
              <a:t> = –</a:t>
            </a:r>
            <a:r>
              <a:rPr lang="en-US" altLang="en-US" dirty="0" err="1"/>
              <a:t>G</a:t>
            </a:r>
            <a:r>
              <a:rPr lang="en-US" altLang="en-US" i="1" dirty="0" err="1"/>
              <a:t>mM</a:t>
            </a:r>
            <a:r>
              <a:rPr lang="en-US" altLang="en-US" baseline="-25000" dirty="0" err="1"/>
              <a:t>Earth</a:t>
            </a:r>
            <a:r>
              <a:rPr lang="en-US" altLang="en-US" dirty="0"/>
              <a:t>/</a:t>
            </a:r>
            <a:r>
              <a:rPr lang="en-US" altLang="en-US" i="1" dirty="0"/>
              <a:t>r</a:t>
            </a:r>
            <a:r>
              <a:rPr lang="en-US" altLang="en-US" dirty="0"/>
              <a:t>. Thus, the mass cancels out of the equation, meaning that the maximum height achieved is independent of the mass. (The same argument applies to the analogous problem in local gravitation, though the equation for potential energy is different.)</a:t>
            </a:r>
          </a:p>
          <a:p>
            <a:endParaRPr lang="en-US" altLang="en-US" dirty="0"/>
          </a:p>
          <a:p>
            <a:r>
              <a:rPr lang="en-US" altLang="en-US" dirty="0"/>
              <a:t>It may be tempting to argue qualitatively that the heavier object has more initial kinetic energy, and therefore will have more final potential energy, and thus must go higher; this argument overlooks the fact that the heavier object also requires more energy to reach a given height.</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Object masses often drop out of gravitational problems, for both local and universal gravitation. </a:t>
            </a:r>
          </a:p>
          <a:p>
            <a:pPr marL="171450" indent="-171450">
              <a:buFont typeface="Arial" panose="020B0604020202020204" pitchFamily="34" charset="0"/>
              <a:buChar char="•"/>
            </a:pPr>
            <a:r>
              <a:rPr lang="en-US" altLang="en-US" dirty="0"/>
              <a:t>Understanding the reasoning behind facts and derived results helps you to know whether they are valid in new circumstances (e.g., universal gravitation vs. local gravitation). </a:t>
            </a:r>
          </a:p>
          <a:p>
            <a:endParaRPr lang="en-US" altLang="en-US" b="1" i="1" dirty="0"/>
          </a:p>
          <a:p>
            <a:r>
              <a:rPr lang="en-US" altLang="en-US" b="1" i="1" dirty="0"/>
              <a:t>For Instructors Only</a:t>
            </a:r>
          </a:p>
          <a:p>
            <a:r>
              <a:rPr lang="en-US" altLang="en-US" dirty="0"/>
              <a:t>This question is an example of the "extend the context" pattern, presenting a familiar question in a novel circumstance: in this case, a common projectile-motion question in a situation requiring universal rather than local gravitation.</a:t>
            </a:r>
          </a:p>
          <a:p>
            <a:endParaRPr lang="en-US" altLang="en-US" dirty="0"/>
          </a:p>
          <a:p>
            <a:r>
              <a:rPr lang="en-US" altLang="en-US" dirty="0"/>
              <a:t>Do not stop after finding out whether students provide the correct answer; persevere to find out their reasoning. Some students will get the right answer by erroneously applying "the square root of </a:t>
            </a:r>
            <a:r>
              <a:rPr lang="en-US" altLang="en-US" dirty="0" err="1"/>
              <a:t>2</a:t>
            </a:r>
            <a:r>
              <a:rPr lang="en-US" altLang="en-US" i="1" dirty="0" err="1"/>
              <a:t>gh</a:t>
            </a:r>
            <a:r>
              <a:rPr lang="en-US" altLang="en-US" dirty="0"/>
              <a:t>" or similar rules memorized during local gravitation, and this must be detected and challenged.</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72</a:t>
            </a:fld>
            <a:endParaRPr lang="en-US"/>
          </a:p>
        </p:txBody>
      </p:sp>
    </p:spTree>
    <p:extLst>
      <p:ext uri="{BB962C8B-B14F-4D97-AF65-F5344CB8AC3E}">
        <p14:creationId xmlns:p14="http://schemas.microsoft.com/office/powerpoint/2010/main" val="15181068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Decide for yourself, work up an explanation, and check in with your neighbor. We will hear some of your thoughts in about four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en-US" altLang="en-US" sz="1200" dirty="0"/>
              <a:t>Both reach the same height.</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F1.03b</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help you integrate angular momentum and energy ideas in universal gravitation problems.</a:t>
            </a:r>
          </a:p>
          <a:p>
            <a:endParaRPr lang="en-US" altLang="en-US" b="1" dirty="0"/>
          </a:p>
          <a:p>
            <a:r>
              <a:rPr lang="en-US" altLang="en-US" b="1" dirty="0"/>
              <a:t>Discussion:</a:t>
            </a:r>
            <a:r>
              <a:rPr lang="en-US" altLang="en-US" dirty="0"/>
              <a:t> </a:t>
            </a:r>
          </a:p>
          <a:p>
            <a:r>
              <a:rPr lang="en-US" altLang="en-US" dirty="0"/>
              <a:t>In the previous question, a projectile launched directly upwards reached its </a:t>
            </a:r>
            <a:r>
              <a:rPr lang="en-US" altLang="en-US" i="1" dirty="0"/>
              <a:t>apogee</a:t>
            </a:r>
            <a:r>
              <a:rPr lang="en-US" altLang="en-US" dirty="0"/>
              <a:t> (maximum height) when its speed was zero. In this question, the projectiles are launched at an angle and therefore have a nonzero speed even at apogee. In order to apply the principle of conservation of energy to find the maximum height, we need to know how much kinetic energy each projectile will have at the top.</a:t>
            </a:r>
          </a:p>
          <a:p>
            <a:endParaRPr lang="en-US" altLang="en-US" dirty="0"/>
          </a:p>
          <a:p>
            <a:r>
              <a:rPr lang="en-US" altLang="en-US" dirty="0"/>
              <a:t>If we were doing this problem with local gravity (a "flat Earth" with constant gravitational force), the trajectory of a projectile would be a parabola, the horizontal component of the velocity would be constant, and by finding the initial horizontal velocity we would know it at all times and could find the kinetic energy at apogee (when the vertical component of the velocity is zero). With this problem, however, the projectile will follow an elliptical orbit rather than a parabola, and the horizontal velocity (in a coordinate system fixed at the launch point) is </a:t>
            </a:r>
            <a:r>
              <a:rPr lang="en-US" altLang="en-US" i="1" dirty="0"/>
              <a:t>not</a:t>
            </a:r>
            <a:r>
              <a:rPr lang="en-US" altLang="en-US" dirty="0"/>
              <a:t> constant.</a:t>
            </a:r>
          </a:p>
          <a:p>
            <a:endParaRPr lang="en-US" altLang="en-US" dirty="0"/>
          </a:p>
          <a:p>
            <a:r>
              <a:rPr lang="en-US" altLang="en-US" dirty="0"/>
              <a:t>What </a:t>
            </a:r>
            <a:r>
              <a:rPr lang="en-US" altLang="en-US" i="1" dirty="0"/>
              <a:t>is</a:t>
            </a:r>
            <a:r>
              <a:rPr lang="en-US" altLang="en-US" dirty="0"/>
              <a:t> constant? The angular momentum of the projectile around the center of the Earth is conserved, since the only force acting upon it is central (points toward the center of the Earth) and thus exerts no torque. We can relate the angular momentum to the "horizontal" (tangential) velocity component </a:t>
            </a:r>
            <a:r>
              <a:rPr lang="en-US" altLang="en-US" i="1" dirty="0" err="1"/>
              <a:t>v</a:t>
            </a:r>
            <a:r>
              <a:rPr lang="en-US" altLang="en-US" baseline="-25000" dirty="0" err="1"/>
              <a:t>t</a:t>
            </a:r>
            <a:r>
              <a:rPr lang="en-US" altLang="en-US" dirty="0"/>
              <a:t> as follows: </a:t>
            </a:r>
            <a:r>
              <a:rPr lang="en-US" altLang="en-US" b="1" dirty="0"/>
              <a:t>L</a:t>
            </a:r>
            <a:r>
              <a:rPr lang="en-US" altLang="en-US" dirty="0"/>
              <a:t> = </a:t>
            </a:r>
            <a:r>
              <a:rPr lang="en-US" altLang="en-US" b="1" dirty="0"/>
              <a:t>r</a:t>
            </a:r>
            <a:r>
              <a:rPr lang="en-US" altLang="en-US" dirty="0"/>
              <a:t> × </a:t>
            </a:r>
            <a:r>
              <a:rPr lang="en-US" altLang="en-US" b="1" dirty="0"/>
              <a:t>p</a:t>
            </a:r>
            <a:r>
              <a:rPr lang="en-US" altLang="en-US" dirty="0"/>
              <a:t> = </a:t>
            </a:r>
            <a:r>
              <a:rPr lang="en-US" altLang="en-US" b="1" dirty="0"/>
              <a:t>r</a:t>
            </a:r>
            <a:r>
              <a:rPr lang="en-US" altLang="en-US" dirty="0"/>
              <a:t> × </a:t>
            </a:r>
            <a:r>
              <a:rPr lang="en-US" altLang="en-US" i="1" dirty="0"/>
              <a:t>m</a:t>
            </a:r>
            <a:r>
              <a:rPr lang="en-US" altLang="en-US" b="1" dirty="0"/>
              <a:t>v</a:t>
            </a:r>
            <a:r>
              <a:rPr lang="en-US" altLang="en-US" dirty="0"/>
              <a:t> </a:t>
            </a:r>
            <a:r>
              <a:rPr lang="en-US" altLang="en-US" dirty="0">
                <a:sym typeface="Symbol" panose="05050102010706020507" pitchFamily="18" charset="2"/>
              </a:rPr>
              <a:t></a:t>
            </a:r>
            <a:r>
              <a:rPr lang="en-US" altLang="en-US" dirty="0"/>
              <a:t> </a:t>
            </a:r>
            <a:r>
              <a:rPr lang="en-US" altLang="en-US" i="1" dirty="0"/>
              <a:t>L</a:t>
            </a:r>
            <a:r>
              <a:rPr lang="en-US" altLang="en-US" dirty="0"/>
              <a:t> = </a:t>
            </a:r>
            <a:r>
              <a:rPr lang="en-US" altLang="en-US" i="1" dirty="0" err="1"/>
              <a:t>mrv</a:t>
            </a:r>
            <a:r>
              <a:rPr lang="en-US" altLang="en-US" baseline="-25000" dirty="0" err="1"/>
              <a:t>t</a:t>
            </a:r>
            <a:r>
              <a:rPr lang="en-US" altLang="en-US" dirty="0"/>
              <a:t>. Since the kinetic energy at apogee </a:t>
            </a:r>
            <a:r>
              <a:rPr lang="en-US" altLang="en-US" i="1" dirty="0" err="1"/>
              <a:t>K</a:t>
            </a:r>
            <a:r>
              <a:rPr lang="en-US" altLang="en-US" baseline="-25000" dirty="0" err="1"/>
              <a:t>a</a:t>
            </a:r>
            <a:r>
              <a:rPr lang="en-US" altLang="en-US" dirty="0"/>
              <a:t> is </a:t>
            </a:r>
            <a:r>
              <a:rPr lang="en-US" altLang="en-US" i="1" dirty="0" err="1"/>
              <a:t>mv</a:t>
            </a:r>
            <a:r>
              <a:rPr lang="en-US" altLang="en-US" baseline="-25000" dirty="0" err="1"/>
              <a:t>t</a:t>
            </a:r>
            <a:r>
              <a:rPr lang="en-US" altLang="en-US" dirty="0" err="1"/>
              <a:t>²</a:t>
            </a:r>
            <a:r>
              <a:rPr lang="en-US" altLang="en-US" dirty="0"/>
              <a:t>/2 (since the radial component of velocity </a:t>
            </a:r>
            <a:r>
              <a:rPr lang="en-US" altLang="en-US" i="1" dirty="0" err="1"/>
              <a:t>v</a:t>
            </a:r>
            <a:r>
              <a:rPr lang="en-US" altLang="en-US" baseline="-25000" dirty="0" err="1"/>
              <a:t>r</a:t>
            </a:r>
            <a:r>
              <a:rPr lang="en-US" altLang="en-US" dirty="0"/>
              <a:t> is zero), we can write </a:t>
            </a:r>
            <a:r>
              <a:rPr lang="en-US" altLang="en-US" i="1" dirty="0" err="1"/>
              <a:t>K</a:t>
            </a:r>
            <a:r>
              <a:rPr lang="en-US" altLang="en-US" baseline="-25000" dirty="0" err="1"/>
              <a:t>a</a:t>
            </a:r>
            <a:r>
              <a:rPr lang="en-US" altLang="en-US" dirty="0"/>
              <a:t> in terms of the angular momentum: </a:t>
            </a:r>
            <a:r>
              <a:rPr lang="en-US" altLang="en-US" i="1" dirty="0" err="1"/>
              <a:t>K</a:t>
            </a:r>
            <a:r>
              <a:rPr lang="en-US" altLang="en-US" baseline="-25000" dirty="0" err="1"/>
              <a:t>a</a:t>
            </a:r>
            <a:r>
              <a:rPr lang="en-US" altLang="en-US" dirty="0"/>
              <a:t> = </a:t>
            </a:r>
            <a:r>
              <a:rPr lang="en-US" altLang="en-US" i="1" dirty="0" err="1"/>
              <a:t>L</a:t>
            </a:r>
            <a:r>
              <a:rPr lang="en-US" altLang="en-US" dirty="0" err="1"/>
              <a:t>²</a:t>
            </a:r>
            <a:r>
              <a:rPr lang="en-US" altLang="en-US" dirty="0"/>
              <a:t> / (</a:t>
            </a:r>
            <a:r>
              <a:rPr lang="en-US" altLang="en-US" dirty="0" err="1"/>
              <a:t>2</a:t>
            </a:r>
            <a:r>
              <a:rPr lang="en-US" altLang="en-US" i="1" dirty="0" err="1"/>
              <a:t>mr</a:t>
            </a:r>
            <a:r>
              <a:rPr lang="en-US" altLang="en-US" baseline="-25000" dirty="0" err="1"/>
              <a:t>a</a:t>
            </a:r>
            <a:r>
              <a:rPr lang="en-US" altLang="en-US" dirty="0" err="1"/>
              <a:t>²</a:t>
            </a:r>
            <a:r>
              <a:rPr lang="en-US" altLang="en-US" dirty="0"/>
              <a:t>) (where </a:t>
            </a:r>
            <a:r>
              <a:rPr lang="en-US" altLang="en-US" i="1" dirty="0" err="1"/>
              <a:t>r</a:t>
            </a:r>
            <a:r>
              <a:rPr lang="en-US" altLang="en-US" baseline="-25000" dirty="0" err="1"/>
              <a:t>a</a:t>
            </a:r>
            <a:r>
              <a:rPr lang="en-US" altLang="en-US" dirty="0"/>
              <a:t> is the radius of the projectile — its height above the center of the Earth — at apogee).</a:t>
            </a:r>
          </a:p>
          <a:p>
            <a:endParaRPr lang="en-US" altLang="en-US" dirty="0"/>
          </a:p>
          <a:p>
            <a:r>
              <a:rPr lang="en-US" altLang="en-US" dirty="0"/>
              <a:t>Since the angular momentum is constant, we can find its value at the moment of launch: </a:t>
            </a:r>
            <a:r>
              <a:rPr lang="en-US" altLang="en-US" i="1" dirty="0"/>
              <a:t>L</a:t>
            </a:r>
            <a:r>
              <a:rPr lang="en-US" altLang="en-US" dirty="0"/>
              <a:t> = </a:t>
            </a:r>
            <a:r>
              <a:rPr lang="en-US" altLang="en-US" i="1" dirty="0" err="1"/>
              <a:t>mrv</a:t>
            </a:r>
            <a:r>
              <a:rPr lang="en-US" altLang="en-US" baseline="-25000" dirty="0" err="1"/>
              <a:t>t</a:t>
            </a:r>
            <a:r>
              <a:rPr lang="en-US" altLang="en-US" dirty="0"/>
              <a:t> = </a:t>
            </a:r>
            <a:r>
              <a:rPr lang="en-US" altLang="en-US" i="1" dirty="0" err="1"/>
              <a:t>mR</a:t>
            </a:r>
            <a:r>
              <a:rPr lang="en-US" altLang="en-US" baseline="-25000" dirty="0" err="1"/>
              <a:t>E</a:t>
            </a:r>
            <a:r>
              <a:rPr lang="en-US" altLang="en-US" i="1" dirty="0" err="1"/>
              <a:t>v</a:t>
            </a:r>
            <a:r>
              <a:rPr lang="en-US" altLang="en-US" baseline="-25000" dirty="0" err="1"/>
              <a:t>0</a:t>
            </a:r>
            <a:r>
              <a:rPr lang="en-US" altLang="en-US" dirty="0" err="1"/>
              <a:t>cos</a:t>
            </a:r>
            <a:r>
              <a:rPr lang="en-US" altLang="en-US" dirty="0"/>
              <a:t>(θ) where θ is the launch angle (above horizontal) and </a:t>
            </a:r>
            <a:r>
              <a:rPr lang="en-US" altLang="en-US" i="1" dirty="0" err="1"/>
              <a:t>v</a:t>
            </a:r>
            <a:r>
              <a:rPr lang="en-US" altLang="en-US" baseline="-25000" dirty="0" err="1"/>
              <a:t>0</a:t>
            </a:r>
            <a:r>
              <a:rPr lang="en-US" altLang="en-US" dirty="0"/>
              <a:t> the launch speed. Now, if we substitute this into our expression for </a:t>
            </a:r>
            <a:r>
              <a:rPr lang="en-US" altLang="en-US" i="1" dirty="0" err="1"/>
              <a:t>K</a:t>
            </a:r>
            <a:r>
              <a:rPr lang="en-US" altLang="en-US" baseline="-25000" dirty="0" err="1"/>
              <a:t>a</a:t>
            </a:r>
            <a:r>
              <a:rPr lang="en-US" altLang="en-US" dirty="0"/>
              <a:t>, we get </a:t>
            </a:r>
            <a:r>
              <a:rPr lang="en-US" altLang="en-US" i="1" dirty="0" err="1"/>
              <a:t>K</a:t>
            </a:r>
            <a:r>
              <a:rPr lang="en-US" altLang="en-US" baseline="-25000" dirty="0" err="1"/>
              <a:t>a</a:t>
            </a:r>
            <a:r>
              <a:rPr lang="en-US" altLang="en-US" dirty="0"/>
              <a:t> = </a:t>
            </a:r>
            <a:r>
              <a:rPr lang="en-US" altLang="en-US" i="1" dirty="0" err="1"/>
              <a:t>mR</a:t>
            </a:r>
            <a:r>
              <a:rPr lang="en-US" altLang="en-US" baseline="-25000" dirty="0" err="1"/>
              <a:t>E</a:t>
            </a:r>
            <a:r>
              <a:rPr lang="en-US" altLang="en-US" dirty="0" err="1"/>
              <a:t>²</a:t>
            </a:r>
            <a:r>
              <a:rPr lang="en-US" altLang="en-US" i="1" dirty="0" err="1"/>
              <a:t>v</a:t>
            </a:r>
            <a:r>
              <a:rPr lang="en-US" altLang="en-US" baseline="-25000" dirty="0" err="1"/>
              <a:t>0</a:t>
            </a:r>
            <a:r>
              <a:rPr lang="en-US" altLang="en-US" dirty="0" err="1"/>
              <a:t>²cos</a:t>
            </a:r>
            <a:r>
              <a:rPr lang="en-US" altLang="en-US" dirty="0"/>
              <a:t>(θ)² / </a:t>
            </a:r>
            <a:r>
              <a:rPr lang="en-US" altLang="en-US" dirty="0" err="1"/>
              <a:t>2</a:t>
            </a:r>
            <a:r>
              <a:rPr lang="en-US" altLang="en-US" i="1" dirty="0" err="1"/>
              <a:t>r</a:t>
            </a:r>
            <a:r>
              <a:rPr lang="en-US" altLang="en-US" dirty="0" err="1"/>
              <a:t>²</a:t>
            </a:r>
            <a:r>
              <a:rPr lang="en-US" altLang="en-US" dirty="0"/>
              <a:t>). In other words, we find that the kinetic energy at apogee is proportional to the projectile's mass.</a:t>
            </a:r>
          </a:p>
          <a:p>
            <a:endParaRPr lang="en-US" altLang="en-US" dirty="0"/>
          </a:p>
          <a:p>
            <a:r>
              <a:rPr lang="en-US" altLang="en-US" dirty="0"/>
              <a:t>Since kinetic energy at launch and potential energy at launch and apogee are all also proportional to the mass (as discussed in the previous question), mass cancels out of the conservation of energy equation, and we find that the maximum height does not depend on mass. Thus, both projectiles must reach the same maximum height. In other words, the same argument applies to this question as to the previous one, but in this case we had to do a little more work to demonstrate that the argument does apply.</a:t>
            </a:r>
          </a:p>
          <a:p>
            <a:endParaRPr lang="en-US" altLang="en-US" dirty="0"/>
          </a:p>
          <a:p>
            <a:r>
              <a:rPr lang="en-US" altLang="en-US" dirty="0"/>
              <a:t>Intuition might </a:t>
            </a:r>
            <a:r>
              <a:rPr lang="en-US" altLang="en-US" i="1" dirty="0"/>
              <a:t>suggest</a:t>
            </a:r>
            <a:r>
              <a:rPr lang="en-US" altLang="en-US" dirty="0"/>
              <a:t> to you that the mass does not matter, but part of physics is learning to back up your intuition with a solid argument.</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For orbit problems and universal gravitation, much of what you've learned about parabolic trajectory problems does not apply, or applies only with significant modification. </a:t>
            </a:r>
          </a:p>
          <a:p>
            <a:pPr marL="171450" indent="-171450">
              <a:buFont typeface="Arial" panose="020B0604020202020204" pitchFamily="34" charset="0"/>
              <a:buChar char="•"/>
            </a:pPr>
            <a:r>
              <a:rPr lang="en-US" altLang="en-US" dirty="0"/>
              <a:t>Angular momentum is a powerful concept for reasoning about gravitation and orbit problems. </a:t>
            </a:r>
          </a:p>
          <a:p>
            <a:pPr marL="171450" indent="-171450">
              <a:buFont typeface="Arial" panose="020B0604020202020204" pitchFamily="34" charset="0"/>
              <a:buChar char="•"/>
            </a:pPr>
            <a:r>
              <a:rPr lang="en-US" altLang="en-US" dirty="0"/>
              <a:t>For an orbiting body, a certain amount of energy is "locked up" in preserving the body's angular momentum and cannot be converted to potential energy; the rest of the energy moves between potential and kinetic as the object orbits farther from and then closer to the object attracting it. </a:t>
            </a:r>
          </a:p>
          <a:p>
            <a:endParaRPr lang="en-US" altLang="en-US" b="1" i="1" dirty="0"/>
          </a:p>
          <a:p>
            <a:r>
              <a:rPr lang="en-US" altLang="en-US" b="1" i="1" dirty="0"/>
              <a:t>For Instructors Only</a:t>
            </a:r>
          </a:p>
          <a:p>
            <a:r>
              <a:rPr lang="en-US" altLang="en-US" dirty="0"/>
              <a:t>This, once again, is an example of "extending the context": this problem focuses students' attention on the significance of having an initial horizontal component.</a:t>
            </a:r>
          </a:p>
          <a:p>
            <a:endParaRPr lang="en-US" altLang="en-US" dirty="0"/>
          </a:p>
          <a:p>
            <a:r>
              <a:rPr lang="en-US" altLang="en-US" dirty="0"/>
              <a:t>Students may very easily select the correct answer based on incorrect or insufficient reasoning; the point of this question is therefore to motivate discussion about </a:t>
            </a:r>
            <a:r>
              <a:rPr lang="en-US" altLang="en-US" i="1" dirty="0"/>
              <a:t>why</a:t>
            </a:r>
            <a:r>
              <a:rPr lang="en-US" altLang="en-US" dirty="0"/>
              <a:t> that answer is correct. Playing the Devil's Advocate can be useful here.</a:t>
            </a:r>
          </a:p>
          <a:p>
            <a:endParaRPr lang="en-US" altLang="en-US" dirty="0"/>
          </a:p>
          <a:p>
            <a:r>
              <a:rPr lang="en-US" altLang="en-US" dirty="0"/>
              <a:t>This is a hard question, but it provides fertile ground for exploring the application of energy and angular momentum ideas to universal gravitation and orbit problems. It can serve as the "anchor" and motivator for an extended exploration of the topics.</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73</a:t>
            </a:fld>
            <a:endParaRPr lang="en-US"/>
          </a:p>
        </p:txBody>
      </p:sp>
    </p:spTree>
    <p:extLst>
      <p:ext uri="{BB962C8B-B14F-4D97-AF65-F5344CB8AC3E}">
        <p14:creationId xmlns:p14="http://schemas.microsoft.com/office/powerpoint/2010/main" val="3079895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out your answer, share it with your neighbor, and see what they say. We’ll talk it through as a big group in around three or four minutes.</a:t>
            </a:r>
          </a:p>
          <a:p>
            <a:endParaRPr lang="is-I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Answer: </a:t>
            </a:r>
            <a:r>
              <a:rPr lang="pt-BR" altLang="en-US" sz="1200" dirty="0"/>
              <a:t>a &gt; b &gt; c</a:t>
            </a:r>
          </a:p>
          <a:p>
            <a:pPr marL="0" marR="0" indent="0" algn="l" defTabSz="457200" rtl="0" eaLnBrk="1" fontAlgn="auto" latinLnBrk="0" hangingPunct="1">
              <a:lnSpc>
                <a:spcPct val="100000"/>
              </a:lnSpc>
              <a:spcBef>
                <a:spcPts val="0"/>
              </a:spcBef>
              <a:spcAft>
                <a:spcPts val="0"/>
              </a:spcAft>
              <a:buClrTx/>
              <a:buSzTx/>
              <a:buFontTx/>
              <a:buNone/>
              <a:tabLst/>
              <a:defRPr/>
            </a:pPr>
            <a:endParaRPr lang="pl-PL" altLang="en-US" sz="1200" dirty="0"/>
          </a:p>
          <a:p>
            <a:r>
              <a:rPr lang="en-US" altLang="en-US" sz="1200" b="1" dirty="0">
                <a:solidFill>
                  <a:schemeClr val="tx1"/>
                </a:solidFill>
              </a:rPr>
              <a:t>Question </a:t>
            </a:r>
            <a:r>
              <a:rPr lang="en-US" altLang="en-US" sz="1200" b="1" dirty="0" err="1">
                <a:solidFill>
                  <a:schemeClr val="tx1"/>
                </a:solidFill>
              </a:rPr>
              <a:t>F1.03c</a:t>
            </a:r>
            <a:endParaRPr lang="en-US" altLang="en-US" sz="1200" b="1" dirty="0">
              <a:solidFill>
                <a:schemeClr val="tx1"/>
              </a:solidFill>
            </a:endParaRPr>
          </a:p>
          <a:p>
            <a:endParaRPr lang="en-US" altLang="en-US" sz="1200" b="1" dirty="0">
              <a:solidFill>
                <a:schemeClr val="tx1"/>
              </a:solidFill>
            </a:endParaRPr>
          </a:p>
          <a:p>
            <a:r>
              <a:rPr lang="en-US" altLang="en-US" b="1" i="1" dirty="0"/>
              <a:t>Commentary</a:t>
            </a:r>
          </a:p>
          <a:p>
            <a:r>
              <a:rPr lang="en-US" altLang="en-US" b="1" dirty="0"/>
              <a:t>Purpose:</a:t>
            </a:r>
            <a:r>
              <a:rPr lang="en-US" altLang="en-US" dirty="0"/>
              <a:t> To develop your understanding of the role angular momentum plays in the motion of an object under universal gravitation.</a:t>
            </a:r>
          </a:p>
          <a:p>
            <a:endParaRPr lang="en-US" altLang="en-US" b="1" dirty="0"/>
          </a:p>
          <a:p>
            <a:r>
              <a:rPr lang="en-US" altLang="en-US" b="1" dirty="0"/>
              <a:t>Discussion:</a:t>
            </a:r>
            <a:r>
              <a:rPr lang="en-US" altLang="en-US" dirty="0"/>
              <a:t> </a:t>
            </a:r>
          </a:p>
          <a:p>
            <a:r>
              <a:rPr lang="en-US" altLang="en-US" dirty="0"/>
              <a:t>If you understood the reasoning behind the previous question, this one should be fairly straightforward: the question compares projectiles with different launch directions rather than with different masses, but the ideas are the same.</a:t>
            </a:r>
          </a:p>
          <a:p>
            <a:endParaRPr lang="en-US" altLang="en-US" dirty="0"/>
          </a:p>
          <a:p>
            <a:r>
              <a:rPr lang="en-US" altLang="en-US" dirty="0"/>
              <a:t>Angular momentum must be conserved; the more angular momentum a projectile has, the more kinetic energy is "locked up“, preserving that angular momentum and the less is available to convert to gravitational potential energy, so the lower the projectile's maximum height will be. A projectile launched in direction a has no angular momentum about the center of the Earth; that path must therefore produce the greatest maximum height. Direction c will produce the greatest angular momentum, and so will cause the least maximum height of the three paths. Thus, a &gt; b &gt; c is the best ranking.</a:t>
            </a:r>
          </a:p>
          <a:p>
            <a:endParaRPr lang="en-US" altLang="en-US" b="1" dirty="0"/>
          </a:p>
          <a:p>
            <a:r>
              <a:rPr lang="en-US" altLang="en-US" b="1" dirty="0"/>
              <a:t>Key Points:</a:t>
            </a:r>
            <a:endParaRPr lang="en-US" altLang="en-US" dirty="0"/>
          </a:p>
          <a:p>
            <a:pPr marL="171450" indent="-171450">
              <a:buFont typeface="Arial" panose="020B0604020202020204" pitchFamily="34" charset="0"/>
              <a:buChar char="•"/>
            </a:pPr>
            <a:r>
              <a:rPr lang="en-US" altLang="en-US" dirty="0"/>
              <a:t>Angular momentum is a powerful concept for reasoning about gravitation and orbit problems. </a:t>
            </a:r>
          </a:p>
          <a:p>
            <a:pPr marL="171450" indent="-171450">
              <a:buFont typeface="Arial" panose="020B0604020202020204" pitchFamily="34" charset="0"/>
              <a:buChar char="•"/>
            </a:pPr>
            <a:r>
              <a:rPr lang="en-US" altLang="en-US" dirty="0"/>
              <a:t>For an orbiting body, a certain amount of energy is "locked up" in preserving the body's angular momentum and cannot be converted to potential energy; the rest of the energy moves between potential and kinetic as the object orbits farther from and then closer to the object attracting it. </a:t>
            </a:r>
          </a:p>
          <a:p>
            <a:endParaRPr lang="en-US" altLang="en-US" b="1" i="1" dirty="0"/>
          </a:p>
          <a:p>
            <a:r>
              <a:rPr lang="en-US" altLang="en-US" b="1" i="1" dirty="0"/>
              <a:t>For Instructors Only</a:t>
            </a:r>
          </a:p>
          <a:p>
            <a:r>
              <a:rPr lang="en-US" altLang="en-US" dirty="0"/>
              <a:t>Asking students to rank order situations according to some quantity is a good way to foster qualitative analysis skills and check for conceptual understanding of an idea.</a:t>
            </a:r>
          </a:p>
          <a:p>
            <a:endParaRPr lang="en-US" altLang="en-US" dirty="0"/>
          </a:p>
          <a:p>
            <a:r>
              <a:rPr lang="en-US" altLang="en-US" dirty="0"/>
              <a:t>If students seem to be comfortable with this problem, you might challenge them by asking to rank order the escape velocity required for the three launch directions. The escape velocity is in fact the same for all three, but to students this can seem to contradict the reasoning they've just used for this question. Exploring and resolving the apparent contradiction pushes students to further refine their understanding of escape velocity and the relationship between angular momentum and energy in orbit problems.</a:t>
            </a:r>
          </a:p>
          <a:p>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Source: UMass Assessing to Learn</a:t>
            </a:r>
          </a:p>
          <a:p>
            <a:r>
              <a:rPr lang="en-US"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74</a:t>
            </a:fld>
            <a:endParaRPr lang="en-US"/>
          </a:p>
        </p:txBody>
      </p:sp>
    </p:spTree>
    <p:extLst>
      <p:ext uri="{BB962C8B-B14F-4D97-AF65-F5344CB8AC3E}">
        <p14:creationId xmlns:p14="http://schemas.microsoft.com/office/powerpoint/2010/main" val="23538289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75</a:t>
            </a:fld>
            <a:endParaRPr lang="en-US"/>
          </a:p>
        </p:txBody>
      </p:sp>
    </p:spTree>
    <p:extLst>
      <p:ext uri="{BB962C8B-B14F-4D97-AF65-F5344CB8AC3E}">
        <p14:creationId xmlns:p14="http://schemas.microsoft.com/office/powerpoint/2010/main" val="1297374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Torque </a:t>
            </a:r>
          </a:p>
          <a:p>
            <a:r>
              <a:rPr lang="en-US" sz="1200" kern="1200" dirty="0">
                <a:solidFill>
                  <a:schemeClr val="tx1"/>
                </a:solidFill>
                <a:effectLst/>
                <a:latin typeface="+mn-lt"/>
                <a:ea typeface="+mn-ea"/>
                <a:cs typeface="+mn-cs"/>
              </a:rPr>
              <a:t>Let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be a force acting on an object, and let </a:t>
            </a:r>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be a position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vector from a chosen point </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to the point of application of</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force. Then the magnitude of the torque of the force</a:t>
            </a:r>
            <a:r>
              <a:rPr lang="en-US" sz="1200" b="1" kern="1200" dirty="0">
                <a:solidFill>
                  <a:schemeClr val="tx1"/>
                </a:solidFill>
                <a:effectLst/>
                <a:latin typeface="+mn-lt"/>
                <a:ea typeface="+mn-ea"/>
                <a:cs typeface="+mn-cs"/>
              </a:rPr>
              <a:t> F </a:t>
            </a:r>
            <a:r>
              <a:rPr lang="en-US" sz="1200" kern="1200" dirty="0">
                <a:solidFill>
                  <a:schemeClr val="tx1"/>
                </a:solidFill>
                <a:effectLst/>
                <a:latin typeface="+mn-lt"/>
                <a:ea typeface="+mn-ea"/>
                <a:cs typeface="+mn-cs"/>
              </a:rPr>
              <a:t>is given by the equation shown, where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is the length of the position vector,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the magnitude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the force, and </a:t>
            </a:r>
            <a:r>
              <a:rPr lang="en-US" sz="1200" kern="1200" dirty="0">
                <a:solidFill>
                  <a:schemeClr val="tx1"/>
                </a:solidFill>
                <a:effectLst/>
                <a:latin typeface="+mn-lt"/>
                <a:ea typeface="+mn-ea"/>
                <a:cs typeface="+mn-cs"/>
                <a:sym typeface="Symbol" panose="05050102010706020507" pitchFamily="18" charset="2"/>
              </a:rPr>
              <a:t> </a:t>
            </a:r>
            <a:r>
              <a:rPr lang="en-US" sz="1200" kern="1200" dirty="0">
                <a:solidFill>
                  <a:schemeClr val="tx1"/>
                </a:solidFill>
                <a:effectLst/>
                <a:latin typeface="+mn-lt"/>
                <a:ea typeface="+mn-ea"/>
                <a:cs typeface="+mn-cs"/>
              </a:rPr>
              <a:t>the angle between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The quantity </a:t>
            </a:r>
            <a:r>
              <a:rPr lang="en-US" sz="1200" i="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is called the </a:t>
            </a:r>
            <a:r>
              <a:rPr lang="en-US" sz="1200" i="1" kern="1200" dirty="0">
                <a:solidFill>
                  <a:schemeClr val="tx1"/>
                </a:solidFill>
                <a:effectLst/>
                <a:latin typeface="+mn-lt"/>
                <a:ea typeface="+mn-ea"/>
                <a:cs typeface="+mn-cs"/>
              </a:rPr>
              <a:t>lever arm </a:t>
            </a:r>
            <a:r>
              <a:rPr lang="en-US" sz="1200" kern="1200" dirty="0">
                <a:solidFill>
                  <a:schemeClr val="tx1"/>
                </a:solidFill>
                <a:effectLst/>
                <a:latin typeface="+mn-lt"/>
                <a:ea typeface="+mn-ea"/>
                <a:cs typeface="+mn-cs"/>
              </a:rPr>
              <a:t>of the force.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Center of Mass and Its Motion</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torque of an object’s weight can be calculated using a single force applied at the object’s center of gravity. 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of an object’s center of gravity are shown here.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center of mass and center of gravity are exactly the same when </a:t>
            </a:r>
            <a:r>
              <a:rPr lang="en-US" sz="1200" i="1" kern="1200" dirty="0">
                <a:solidFill>
                  <a:schemeClr val="tx1"/>
                </a:solidFill>
                <a:effectLst/>
                <a:latin typeface="+mn-lt"/>
                <a:ea typeface="+mn-ea"/>
                <a:cs typeface="+mn-cs"/>
              </a:rPr>
              <a:t>g </a:t>
            </a:r>
            <a:r>
              <a:rPr lang="en-US" sz="1200" kern="1200" dirty="0">
                <a:solidFill>
                  <a:schemeClr val="tx1"/>
                </a:solidFill>
                <a:effectLst/>
                <a:latin typeface="+mn-lt"/>
                <a:ea typeface="+mn-ea"/>
                <a:cs typeface="+mn-cs"/>
              </a:rPr>
              <a:t>doesn’t vary significantly over the object,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is the case for all objects in this topic</a:t>
            </a:r>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76</a:t>
            </a:fld>
            <a:endParaRPr lang="en-US"/>
          </a:p>
        </p:txBody>
      </p:sp>
    </p:spTree>
    <p:extLst>
      <p:ext uri="{BB962C8B-B14F-4D97-AF65-F5344CB8AC3E}">
        <p14:creationId xmlns:p14="http://schemas.microsoft.com/office/powerpoint/2010/main" val="3747016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Torque and the Two Conditions for Equilibrium </a:t>
            </a:r>
          </a:p>
          <a:p>
            <a:r>
              <a:rPr lang="en-US" sz="1200" kern="1200" dirty="0">
                <a:solidFill>
                  <a:schemeClr val="tx1"/>
                </a:solidFill>
                <a:effectLst/>
                <a:latin typeface="+mn-lt"/>
                <a:ea typeface="+mn-ea"/>
                <a:cs typeface="+mn-cs"/>
              </a:rPr>
              <a:t>An object in mechanical equilibrium must satisfy the following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 conditions:</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The net external force must be zero.</a:t>
            </a:r>
          </a:p>
          <a:p>
            <a:pPr marL="228600" indent="-228600">
              <a:buAutoNum type="arabicPeriod"/>
            </a:pPr>
            <a:r>
              <a:rPr lang="en-US" sz="1200" kern="1200" dirty="0">
                <a:solidFill>
                  <a:schemeClr val="tx1"/>
                </a:solidFill>
                <a:effectLst/>
                <a:latin typeface="+mn-lt"/>
                <a:ea typeface="+mn-ea"/>
                <a:cs typeface="+mn-cs"/>
              </a:rPr>
              <a:t>The net external torque must be zero.</a:t>
            </a:r>
          </a:p>
          <a:p>
            <a:pPr marL="228600" indent="-228600">
              <a:buAutoNum type="arabicPeriod"/>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These two conditions, used in solving problems involving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rotation in a plane—result in three equations and three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unknowns—two from the first condition (corresponding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-components of the force) and one from the second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condition, on torques. These equations must be solved simultaneously.</a:t>
            </a:r>
            <a:r>
              <a:rPr lang="en-US" sz="1200" b="1" kern="1200" dirty="0">
                <a:solidFill>
                  <a:schemeClr val="tx1"/>
                </a:solidFill>
                <a:effectLst/>
                <a:latin typeface="+mn-lt"/>
                <a:ea typeface="+mn-ea"/>
                <a:cs typeface="+mn-cs"/>
              </a:rPr>
              <a:t> </a:t>
            </a:r>
          </a:p>
          <a:p>
            <a:pPr marL="0" indent="0">
              <a:buNone/>
            </a:pPr>
            <a:endParaRPr lang="en-US" sz="1200" b="1" kern="1200" dirty="0">
              <a:solidFill>
                <a:schemeClr val="tx1"/>
              </a:solidFill>
              <a:effectLst/>
              <a:latin typeface="+mn-lt"/>
              <a:ea typeface="+mn-ea"/>
              <a:cs typeface="+mn-cs"/>
            </a:endParaRPr>
          </a:p>
          <a:p>
            <a:pPr marL="0" indent="0">
              <a:buNone/>
            </a:pPr>
            <a:r>
              <a:rPr lang="en-US" sz="1200" b="1" kern="1200" dirty="0">
                <a:solidFill>
                  <a:schemeClr val="tx1"/>
                </a:solidFill>
                <a:effectLst/>
                <a:latin typeface="+mn-lt"/>
                <a:ea typeface="+mn-ea"/>
                <a:cs typeface="+mn-cs"/>
              </a:rPr>
              <a:t>The Rotational Second Law of Motion</a:t>
            </a:r>
          </a:p>
          <a:p>
            <a:pPr marL="0" indent="0">
              <a:buNone/>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moment of inertia </a:t>
            </a:r>
            <a:r>
              <a:rPr lang="en-US" sz="1200" kern="1200" dirty="0">
                <a:solidFill>
                  <a:schemeClr val="tx1"/>
                </a:solidFill>
                <a:effectLst/>
                <a:latin typeface="+mn-lt"/>
                <a:ea typeface="+mn-ea"/>
                <a:cs typeface="+mn-cs"/>
              </a:rPr>
              <a:t>of a group of particles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defined as shown. If a rigid object free to rotate about a fixed axis has a net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external torque acting on it, then the object undergoes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 angular acceleration </a:t>
            </a:r>
            <a:r>
              <a:rPr lang="en-US" sz="1200" i="1" kern="1200" dirty="0">
                <a:solidFill>
                  <a:schemeClr val="tx1"/>
                </a:solidFill>
                <a:effectLst/>
                <a:latin typeface="+mn-lt"/>
                <a:ea typeface="+mn-ea"/>
                <a:cs typeface="+mn-cs"/>
                <a:sym typeface="Symbol" panose="05050102010706020507" pitchFamily="18" charset="2"/>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equation is the rotational equivalent of the second law</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motion.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Problems are solved by using this</a:t>
            </a:r>
            <a:r>
              <a:rPr lang="en-US" sz="1200" kern="1200" baseline="0" dirty="0">
                <a:solidFill>
                  <a:schemeClr val="tx1"/>
                </a:solidFill>
                <a:effectLst/>
                <a:latin typeface="+mn-lt"/>
                <a:ea typeface="+mn-ea"/>
                <a:cs typeface="+mn-cs"/>
              </a:rPr>
              <a:t> torque equation</a:t>
            </a:r>
            <a:r>
              <a:rPr lang="en-US" sz="1200" kern="1200" dirty="0">
                <a:solidFill>
                  <a:schemeClr val="tx1"/>
                </a:solidFill>
                <a:effectLst/>
                <a:latin typeface="+mn-lt"/>
                <a:ea typeface="+mn-ea"/>
                <a:cs typeface="+mn-cs"/>
              </a:rPr>
              <a:t> together with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Newton’s second law and solving the resulting equations simultaneously. The relation between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often key in relating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translational equations to the rotational equations. </a:t>
            </a:r>
          </a:p>
          <a:p>
            <a:pPr marL="0" indent="0">
              <a:buNone/>
            </a:pPr>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77</a:t>
            </a:fld>
            <a:endParaRPr lang="en-US"/>
          </a:p>
        </p:txBody>
      </p:sp>
    </p:spTree>
    <p:extLst>
      <p:ext uri="{BB962C8B-B14F-4D97-AF65-F5344CB8AC3E}">
        <p14:creationId xmlns:p14="http://schemas.microsoft.com/office/powerpoint/2010/main" val="33559066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Rotational Kinetic Energy </a:t>
            </a:r>
          </a:p>
          <a:p>
            <a:r>
              <a:rPr lang="en-US" sz="1200" kern="1200" dirty="0">
                <a:solidFill>
                  <a:schemeClr val="tx1"/>
                </a:solidFill>
                <a:effectLst/>
                <a:latin typeface="+mn-lt"/>
                <a:ea typeface="+mn-ea"/>
                <a:cs typeface="+mn-cs"/>
              </a:rPr>
              <a:t>If a rigid object rotates about a fixed axis with angular speed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 its </a:t>
            </a:r>
            <a:r>
              <a:rPr lang="en-US" sz="1200" b="1" kern="1200" dirty="0">
                <a:solidFill>
                  <a:schemeClr val="tx1"/>
                </a:solidFill>
                <a:effectLst/>
                <a:latin typeface="+mn-lt"/>
                <a:ea typeface="+mn-ea"/>
                <a:cs typeface="+mn-cs"/>
              </a:rPr>
              <a:t>rotational kinetic energy </a:t>
            </a:r>
            <a:r>
              <a:rPr lang="en-US" sz="1200" kern="1200" dirty="0">
                <a:solidFill>
                  <a:schemeClr val="tx1"/>
                </a:solidFill>
                <a:effectLst/>
                <a:latin typeface="+mn-lt"/>
                <a:ea typeface="+mn-ea"/>
                <a:cs typeface="+mn-cs"/>
              </a:rPr>
              <a:t>is defined as shown, where </a:t>
            </a:r>
            <a:r>
              <a:rPr lang="en-US" sz="1200" i="1" kern="1200" dirty="0">
                <a:solidFill>
                  <a:schemeClr val="tx1"/>
                </a:solidFill>
                <a:effectLst/>
                <a:latin typeface="+mn-lt"/>
                <a:ea typeface="+mn-ea"/>
                <a:cs typeface="+mn-cs"/>
              </a:rPr>
              <a:t>I </a:t>
            </a:r>
            <a:r>
              <a:rPr lang="en-US" sz="1200" kern="1200" dirty="0">
                <a:solidFill>
                  <a:schemeClr val="tx1"/>
                </a:solidFill>
                <a:effectLst/>
                <a:latin typeface="+mn-lt"/>
                <a:ea typeface="+mn-ea"/>
                <a:cs typeface="+mn-cs"/>
              </a:rPr>
              <a:t>is the moment of inertia of the object around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axis of rotation.</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system involving rotation is described by three types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energy: potential energy, translational kinetic energy, and rotational kinetic energy. All these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forms of energy must be included in the equation for conservation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mechanical energy for an isolated system,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where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refer to initial and final values, respectively.</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t>
            </a:r>
            <a:r>
              <a:rPr lang="en-US" sz="1200" kern="1200" dirty="0" err="1">
                <a:solidFill>
                  <a:schemeClr val="tx1"/>
                </a:solidFill>
                <a:effectLst/>
                <a:latin typeface="+mn-lt"/>
                <a:ea typeface="+mn-ea"/>
                <a:cs typeface="+mn-cs"/>
              </a:rPr>
              <a:t>nonconservative</a:t>
            </a:r>
            <a:r>
              <a:rPr lang="en-US" sz="1200" kern="1200" dirty="0">
                <a:solidFill>
                  <a:schemeClr val="tx1"/>
                </a:solidFill>
                <a:effectLst/>
                <a:latin typeface="+mn-lt"/>
                <a:ea typeface="+mn-ea"/>
                <a:cs typeface="+mn-cs"/>
              </a:rPr>
              <a:t> forces are present, it’s necessary to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 a generalization of the work–energy theorem.</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78</a:t>
            </a:fld>
            <a:endParaRPr lang="en-US"/>
          </a:p>
        </p:txBody>
      </p:sp>
    </p:spTree>
    <p:extLst>
      <p:ext uri="{BB962C8B-B14F-4D97-AF65-F5344CB8AC3E}">
        <p14:creationId xmlns:p14="http://schemas.microsoft.com/office/powerpoint/2010/main" val="3358944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Angular Momentum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angular momentum </a:t>
            </a:r>
            <a:r>
              <a:rPr lang="en-US" sz="1200" kern="1200" dirty="0">
                <a:solidFill>
                  <a:schemeClr val="tx1"/>
                </a:solidFill>
                <a:effectLst/>
                <a:latin typeface="+mn-lt"/>
                <a:ea typeface="+mn-ea"/>
                <a:cs typeface="+mn-cs"/>
              </a:rPr>
              <a:t>of a rotating object is defined as shown.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Angular momentum is related to torque in the given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equation.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net external torque acting on a system is zero,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total angular momentum of the system is constant and is said to be conserved.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Solving </a:t>
            </a:r>
            <a:r>
              <a:rPr lang="en-US" sz="1200" kern="1200" dirty="0">
                <a:solidFill>
                  <a:schemeClr val="tx1"/>
                </a:solidFill>
                <a:effectLst/>
                <a:latin typeface="+mn-lt"/>
                <a:ea typeface="+mn-ea"/>
                <a:cs typeface="+mn-cs"/>
              </a:rPr>
              <a:t>problems usually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involves substituting into the expression shown and solving for the unknown.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10"/>
          </p:nvPr>
        </p:nvSpPr>
        <p:spPr/>
        <p:txBody>
          <a:bodyPr/>
          <a:lstStyle/>
          <a:p>
            <a:fld id="{6E7E7F27-47DB-D94D-995F-E3088F8069A6}" type="slidenum">
              <a:rPr lang="en-US" smtClean="0"/>
              <a:t>79</a:t>
            </a:fld>
            <a:endParaRPr lang="en-US"/>
          </a:p>
        </p:txBody>
      </p:sp>
    </p:spTree>
    <p:extLst>
      <p:ext uri="{BB962C8B-B14F-4D97-AF65-F5344CB8AC3E}">
        <p14:creationId xmlns:p14="http://schemas.microsoft.com/office/powerpoint/2010/main" val="553499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second way of understanding the sin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factor is to associate it with the magnitude</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of the position vector </a:t>
            </a:r>
            <a:r>
              <a:rPr lang="en-US" sz="1200" b="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The quantity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sin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called the </a:t>
            </a:r>
            <a:r>
              <a:rPr lang="en-US" sz="1200" b="1" kern="1200" dirty="0">
                <a:solidFill>
                  <a:schemeClr val="tx1"/>
                </a:solidFill>
                <a:effectLst/>
                <a:latin typeface="+mn-lt"/>
                <a:ea typeface="+mn-ea"/>
                <a:cs typeface="+mn-cs"/>
              </a:rPr>
              <a:t>lever arm, </a:t>
            </a:r>
            <a:r>
              <a:rPr lang="en-US" sz="1200" kern="1200" dirty="0">
                <a:solidFill>
                  <a:schemeClr val="tx1"/>
                </a:solidFill>
                <a:effectLst/>
                <a:latin typeface="+mn-lt"/>
                <a:ea typeface="+mn-ea"/>
                <a:cs typeface="+mn-cs"/>
              </a:rPr>
              <a:t>which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perpendicular distance from the axis of rotation to a line drawn along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direction of the force.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value of </a:t>
            </a:r>
            <a:r>
              <a:rPr lang="en-US" sz="1200" b="1" kern="1200" dirty="0">
                <a:solidFill>
                  <a:schemeClr val="tx1"/>
                </a:solidFill>
                <a:effectLst/>
                <a:latin typeface="+mn-lt"/>
                <a:ea typeface="+mn-ea"/>
                <a:cs typeface="+mn-cs"/>
                <a:sym typeface="Symbol" panose="05050102010706020507" pitchFamily="18" charset="2"/>
              </a:rPr>
              <a:t></a:t>
            </a:r>
            <a:r>
              <a:rPr lang="en-US" sz="1200" b="1" kern="1200" dirty="0">
                <a:solidFill>
                  <a:schemeClr val="tx1"/>
                </a:solidFill>
                <a:effectLst/>
                <a:latin typeface="+mn-lt"/>
                <a:ea typeface="+mn-ea"/>
                <a:cs typeface="+mn-cs"/>
              </a:rPr>
              <a:t> depends on the chosen axis of rotation. </a:t>
            </a:r>
            <a:r>
              <a:rPr lang="en-US" sz="1200" kern="1200" dirty="0">
                <a:solidFill>
                  <a:schemeClr val="tx1"/>
                </a:solidFill>
                <a:effectLst/>
                <a:latin typeface="+mn-lt"/>
                <a:ea typeface="+mn-ea"/>
                <a:cs typeface="+mn-cs"/>
              </a:rPr>
              <a:t>Torques can be computed around any axis, regardless of whether there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some actual, physical rotation axis present. Once you choose your point, you must use it consistently throughout a given problem.</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19</a:t>
            </a:fld>
            <a:endParaRPr lang="en-US"/>
          </a:p>
        </p:txBody>
      </p:sp>
    </p:spTree>
    <p:extLst>
      <p:ext uri="{BB962C8B-B14F-4D97-AF65-F5344CB8AC3E}">
        <p14:creationId xmlns:p14="http://schemas.microsoft.com/office/powerpoint/2010/main" val="3211936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Torque is a vector perpendicular to the plane determined by the position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force vectors, as illustrated in the figure. The direction can be determined by the</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right-hand rule: </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Point the fingers of your right hand in the direction of </a:t>
            </a:r>
            <a:r>
              <a:rPr lang="en-US" sz="1200" b="1" kern="1200" dirty="0">
                <a:solidFill>
                  <a:schemeClr val="tx1"/>
                </a:solidFill>
                <a:effectLst/>
                <a:latin typeface="+mn-lt"/>
                <a:ea typeface="+mn-ea"/>
                <a:cs typeface="+mn-cs"/>
              </a:rPr>
              <a:t>r. </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Curl your fingers toward the direction of vector </a:t>
            </a:r>
            <a:r>
              <a:rPr lang="en-US" sz="1200" b="1" kern="1200" dirty="0">
                <a:solidFill>
                  <a:schemeClr val="tx1"/>
                </a:solidFill>
                <a:effectLst/>
                <a:latin typeface="+mn-lt"/>
                <a:ea typeface="+mn-ea"/>
                <a:cs typeface="+mn-cs"/>
              </a:rPr>
              <a:t>F. </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Your thumb then points approximately in the direction of the torque, in this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case out of the screen.</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6E7E7F27-47DB-D94D-995F-E3088F8069A6}" type="slidenum">
              <a:rPr lang="en-US" smtClean="0"/>
              <a:t>20</a:t>
            </a:fld>
            <a:endParaRPr lang="en-US"/>
          </a:p>
        </p:txBody>
      </p:sp>
    </p:spTree>
    <p:extLst>
      <p:ext uri="{BB962C8B-B14F-4D97-AF65-F5344CB8AC3E}">
        <p14:creationId xmlns:p14="http://schemas.microsoft.com/office/powerpoint/2010/main" val="3382070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Notice that there are two choices of angle in the figure. The angle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the actual angle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between the directions of the two vectors. The angle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is literally “between” the two</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vectors. So which angle is correct? [click to show equations]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Because sin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sin(180</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sin(180</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)cos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sin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cos(180</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 0 – sin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·(–1) = sin </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 either angle is correct.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problems we will be dealing with in this course are objects rotating around an axis perpendicular to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plane containing </a:t>
            </a:r>
            <a:r>
              <a:rPr lang="en-US" sz="1200" b="1" kern="1200" dirty="0">
                <a:solidFill>
                  <a:schemeClr val="tx1"/>
                </a:solidFill>
                <a:effectLst/>
                <a:latin typeface="+mn-lt"/>
                <a:ea typeface="+mn-ea"/>
                <a:cs typeface="+mn-cs"/>
              </a:rPr>
              <a:t>r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so if these vectors are in the plane of the slide, the torque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 always point either into or out of the slide, parallel to the axis of rotation. If your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right thumb is pointed in the direction of a torque, your fingers curl naturally in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direction of rotation that the torque would produce on an object at rest.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7E7F27-47DB-D94D-995F-E3088F8069A6}" type="slidenum">
              <a:rPr lang="en-US" smtClean="0"/>
              <a:t>21</a:t>
            </a:fld>
            <a:endParaRPr lang="en-US"/>
          </a:p>
        </p:txBody>
      </p:sp>
    </p:spTree>
    <p:extLst>
      <p:ext uri="{BB962C8B-B14F-4D97-AF65-F5344CB8AC3E}">
        <p14:creationId xmlns:p14="http://schemas.microsoft.com/office/powerpoint/2010/main" val="1164070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513020" y="6356350"/>
            <a:ext cx="2895600" cy="365125"/>
          </a:xfrm>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Times New Roman" panose="02020603050405020304" pitchFamily="18" charset="0"/>
                <a:cs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4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t>
            </a:r>
            <a:r>
              <a:rPr lang="en-US" dirty="0" err="1"/>
              <a:t>Cengage</a:t>
            </a:r>
            <a:endParaRPr lang="en-US" dirty="0"/>
          </a:p>
        </p:txBody>
      </p:sp>
    </p:spTree>
    <p:extLst>
      <p:ext uri="{BB962C8B-B14F-4D97-AF65-F5344CB8AC3E}">
        <p14:creationId xmlns:p14="http://schemas.microsoft.com/office/powerpoint/2010/main" val="1249128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0" y="0"/>
            <a:ext cx="9144000" cy="1145291"/>
          </a:xfrm>
          <a:prstGeom prst="rect">
            <a:avLst/>
          </a:prstGeom>
        </p:spPr>
      </p:pic>
      <p:sp>
        <p:nvSpPr>
          <p:cNvPr id="2" name="Title Placeholder 1"/>
          <p:cNvSpPr>
            <a:spLocks noGrp="1"/>
          </p:cNvSpPr>
          <p:nvPr>
            <p:ph type="title"/>
          </p:nvPr>
        </p:nvSpPr>
        <p:spPr>
          <a:xfrm>
            <a:off x="457200" y="10869"/>
            <a:ext cx="8229600" cy="11344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a:t>
            </a:r>
            <a:r>
              <a:rPr lang="en-US" dirty="0" err="1"/>
              <a:t>Cengage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1-</a:t>
            </a:r>
            <a:fld id="{0FB56013-B943-42BA-886F-6F9D4EB85E9D}" type="slidenum">
              <a:rPr lang="en-US" smtClean="0"/>
              <a:pPr/>
              <a:t>‹#›</a:t>
            </a:fld>
            <a:endParaRPr lang="en-US" dirty="0"/>
          </a:p>
        </p:txBody>
      </p:sp>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Lst>
  <p:hf hdr="0" dt="0"/>
  <p:txStyles>
    <p:titleStyle>
      <a:lvl1pPr algn="ctr" defTabSz="914400" rtl="0" eaLnBrk="1" latinLnBrk="0" hangingPunct="1">
        <a:spcBef>
          <a:spcPct val="0"/>
        </a:spcBef>
        <a:buNone/>
        <a:defRPr sz="4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5.jpg"/><Relationship Id="rId5" Type="http://schemas.openxmlformats.org/officeDocument/2006/relationships/image" Target="../media/image4.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3.wmf"/><Relationship Id="rId3" Type="http://schemas.openxmlformats.org/officeDocument/2006/relationships/notesSlide" Target="../notesSlides/notesSlide5.xml"/><Relationship Id="rId7" Type="http://schemas.openxmlformats.org/officeDocument/2006/relationships/image" Target="../media/image10.wmf"/><Relationship Id="rId12"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2.wmf"/><Relationship Id="rId5" Type="http://schemas.openxmlformats.org/officeDocument/2006/relationships/image" Target="../media/image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1.wmf"/><Relationship Id="rId1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19.jpeg"/><Relationship Id="rId5" Type="http://schemas.openxmlformats.org/officeDocument/2006/relationships/image" Target="../media/image18.wmf"/><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19.jpeg"/><Relationship Id="rId5" Type="http://schemas.openxmlformats.org/officeDocument/2006/relationships/image" Target="../media/image20.wmf"/><Relationship Id="rId4"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notesSlide" Target="../notesSlides/notesSlide10.xml"/><Relationship Id="rId7" Type="http://schemas.openxmlformats.org/officeDocument/2006/relationships/image" Target="../media/image22.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21.wmf"/><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1.xml"/><Relationship Id="rId7" Type="http://schemas.openxmlformats.org/officeDocument/2006/relationships/image" Target="../media/image25.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24.wmf"/><Relationship Id="rId4" Type="http://schemas.openxmlformats.org/officeDocument/2006/relationships/oleObject" Target="../embeddings/oleObject12.bin"/><Relationship Id="rId9" Type="http://schemas.openxmlformats.org/officeDocument/2006/relationships/image" Target="../media/image26.wmf"/></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32.wmf"/><Relationship Id="rId3" Type="http://schemas.openxmlformats.org/officeDocument/2006/relationships/notesSlide" Target="../notesSlides/notesSlide13.xml"/><Relationship Id="rId7" Type="http://schemas.openxmlformats.org/officeDocument/2006/relationships/image" Target="../media/image29.wmf"/><Relationship Id="rId12"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6.bin"/><Relationship Id="rId11" Type="http://schemas.openxmlformats.org/officeDocument/2006/relationships/image" Target="../media/image31.wmf"/><Relationship Id="rId5" Type="http://schemas.openxmlformats.org/officeDocument/2006/relationships/image" Target="../media/image28.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30.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33.wmf"/><Relationship Id="rId4" Type="http://schemas.openxmlformats.org/officeDocument/2006/relationships/oleObject" Target="../embeddings/oleObject20.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5.wmf"/><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oleObject" Target="../embeddings/oleObject22.bin"/><Relationship Id="rId5" Type="http://schemas.openxmlformats.org/officeDocument/2006/relationships/image" Target="../media/image34.wmf"/><Relationship Id="rId4" Type="http://schemas.openxmlformats.org/officeDocument/2006/relationships/oleObject" Target="../embeddings/oleObject21.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6.xml"/><Relationship Id="rId7" Type="http://schemas.openxmlformats.org/officeDocument/2006/relationships/image" Target="../media/image37.wmf"/><Relationship Id="rId12"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4.bin"/><Relationship Id="rId11" Type="http://schemas.openxmlformats.org/officeDocument/2006/relationships/image" Target="../media/image39.wmf"/><Relationship Id="rId5" Type="http://schemas.openxmlformats.org/officeDocument/2006/relationships/image" Target="../media/image36.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38.w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oleObject" Target="../embeddings/oleObject31.bin"/><Relationship Id="rId3" Type="http://schemas.openxmlformats.org/officeDocument/2006/relationships/notesSlide" Target="../notesSlides/notesSlide18.xml"/><Relationship Id="rId7" Type="http://schemas.openxmlformats.org/officeDocument/2006/relationships/oleObject" Target="../embeddings/oleObject28.bin"/><Relationship Id="rId12" Type="http://schemas.openxmlformats.org/officeDocument/2006/relationships/image" Target="../media/image45.w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42.wmf"/><Relationship Id="rId11" Type="http://schemas.openxmlformats.org/officeDocument/2006/relationships/oleObject" Target="../embeddings/oleObject30.bin"/><Relationship Id="rId5" Type="http://schemas.openxmlformats.org/officeDocument/2006/relationships/oleObject" Target="../embeddings/oleObject27.bin"/><Relationship Id="rId15" Type="http://schemas.openxmlformats.org/officeDocument/2006/relationships/image" Target="../media/image48.png"/><Relationship Id="rId10" Type="http://schemas.openxmlformats.org/officeDocument/2006/relationships/image" Target="../media/image44.wmf"/><Relationship Id="rId4" Type="http://schemas.openxmlformats.org/officeDocument/2006/relationships/image" Target="../media/image47.png"/><Relationship Id="rId9" Type="http://schemas.openxmlformats.org/officeDocument/2006/relationships/oleObject" Target="../embeddings/oleObject29.bin"/><Relationship Id="rId14" Type="http://schemas.openxmlformats.org/officeDocument/2006/relationships/image" Target="../media/image46.w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49.jpe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52.jpeg"/><Relationship Id="rId5" Type="http://schemas.openxmlformats.org/officeDocument/2006/relationships/image" Target="../media/image51.wmf"/><Relationship Id="rId4" Type="http://schemas.openxmlformats.org/officeDocument/2006/relationships/oleObject" Target="../embeddings/oleObject32.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23.xml"/><Relationship Id="rId7" Type="http://schemas.openxmlformats.org/officeDocument/2006/relationships/image" Target="../media/image54.wmf"/><Relationship Id="rId12" Type="http://schemas.openxmlformats.org/officeDocument/2006/relationships/image" Target="../media/image57.jpg"/><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34.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55.wmf"/></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mlDrawing" Target="../drawings/vmlDrawing15.vml"/><Relationship Id="rId5" Type="http://schemas.openxmlformats.org/officeDocument/2006/relationships/image" Target="../media/image59.wmf"/><Relationship Id="rId4" Type="http://schemas.openxmlformats.org/officeDocument/2006/relationships/oleObject" Target="../embeddings/oleObject37.bin"/></Relationships>
</file>

<file path=ppt/slides/_rels/slide38.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26.xml"/><Relationship Id="rId7" Type="http://schemas.openxmlformats.org/officeDocument/2006/relationships/oleObject" Target="../embeddings/oleObject39.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60.wmf"/><Relationship Id="rId5" Type="http://schemas.openxmlformats.org/officeDocument/2006/relationships/oleObject" Target="../embeddings/oleObject38.bin"/><Relationship Id="rId10" Type="http://schemas.openxmlformats.org/officeDocument/2006/relationships/image" Target="../media/image62.wmf"/><Relationship Id="rId4" Type="http://schemas.openxmlformats.org/officeDocument/2006/relationships/image" Target="../media/image63.jpeg"/><Relationship Id="rId9" Type="http://schemas.openxmlformats.org/officeDocument/2006/relationships/oleObject" Target="../embeddings/oleObject40.bin"/></Relationships>
</file>

<file path=ppt/slides/_rels/slide39.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notesSlide" Target="../notesSlides/notesSlide27.xml"/><Relationship Id="rId7" Type="http://schemas.openxmlformats.org/officeDocument/2006/relationships/oleObject" Target="../embeddings/oleObject42.bin"/><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image" Target="../media/image64.wmf"/><Relationship Id="rId5" Type="http://schemas.openxmlformats.org/officeDocument/2006/relationships/oleObject" Target="../embeddings/oleObject41.bin"/><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notesSlide" Target="../notesSlides/notesSlide28.xml"/><Relationship Id="rId7" Type="http://schemas.openxmlformats.org/officeDocument/2006/relationships/oleObject" Target="../embeddings/oleObject44.bin"/><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67.wmf"/><Relationship Id="rId5" Type="http://schemas.openxmlformats.org/officeDocument/2006/relationships/oleObject" Target="../embeddings/oleObject43.bin"/><Relationship Id="rId10" Type="http://schemas.openxmlformats.org/officeDocument/2006/relationships/image" Target="../media/image65.wmf"/><Relationship Id="rId4" Type="http://schemas.openxmlformats.org/officeDocument/2006/relationships/image" Target="../media/image68.png"/><Relationship Id="rId9" Type="http://schemas.openxmlformats.org/officeDocument/2006/relationships/oleObject" Target="../embeddings/oleObject45.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notesSlide" Target="../notesSlides/notesSlide30.xml"/><Relationship Id="rId7" Type="http://schemas.openxmlformats.org/officeDocument/2006/relationships/image" Target="../media/image70.wmf"/><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oleObject" Target="../embeddings/oleObject47.bin"/><Relationship Id="rId5" Type="http://schemas.openxmlformats.org/officeDocument/2006/relationships/image" Target="../media/image69.wmf"/><Relationship Id="rId10" Type="http://schemas.openxmlformats.org/officeDocument/2006/relationships/image" Target="../media/image72.jpeg"/><Relationship Id="rId4" Type="http://schemas.openxmlformats.org/officeDocument/2006/relationships/oleObject" Target="../embeddings/oleObject46.bin"/><Relationship Id="rId9" Type="http://schemas.openxmlformats.org/officeDocument/2006/relationships/image" Target="../media/image71.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notesSlide" Target="../notesSlides/notesSlide31.xml"/><Relationship Id="rId7" Type="http://schemas.openxmlformats.org/officeDocument/2006/relationships/image" Target="../media/image74.wmf"/><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oleObject" Target="../embeddings/oleObject50.bin"/><Relationship Id="rId11" Type="http://schemas.openxmlformats.org/officeDocument/2006/relationships/image" Target="../media/image76.wmf"/><Relationship Id="rId5" Type="http://schemas.openxmlformats.org/officeDocument/2006/relationships/image" Target="../media/image73.wmf"/><Relationship Id="rId10" Type="http://schemas.openxmlformats.org/officeDocument/2006/relationships/oleObject" Target="../embeddings/oleObject52.bin"/><Relationship Id="rId4" Type="http://schemas.openxmlformats.org/officeDocument/2006/relationships/oleObject" Target="../embeddings/oleObject49.bin"/><Relationship Id="rId9" Type="http://schemas.openxmlformats.org/officeDocument/2006/relationships/image" Target="../media/image75.wmf"/></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82.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82.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83.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83.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84.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85.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86.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87.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88.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8.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9.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90.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91.pn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2.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92.pn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93.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93.png"/><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0.png"/><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80.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93.png"/><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93.png"/><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4.png"/><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94.pn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94.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notesSlide" Target="../notesSlides/notesSlide64.xml"/><Relationship Id="rId7" Type="http://schemas.openxmlformats.org/officeDocument/2006/relationships/oleObject" Target="../embeddings/oleObject54.bin"/><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image" Target="../media/image95.wmf"/><Relationship Id="rId5" Type="http://schemas.openxmlformats.org/officeDocument/2006/relationships/oleObject" Target="../embeddings/oleObject53.bin"/><Relationship Id="rId4" Type="http://schemas.openxmlformats.org/officeDocument/2006/relationships/image" Target="../media/image97.png"/><Relationship Id="rId9" Type="http://schemas.openxmlformats.org/officeDocument/2006/relationships/image" Target="../media/image98.pn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notesSlide" Target="../notesSlides/notesSlide65.xml"/><Relationship Id="rId7" Type="http://schemas.openxmlformats.org/officeDocument/2006/relationships/image" Target="../media/image100.wmf"/><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oleObject" Target="../embeddings/oleObject56.bin"/><Relationship Id="rId11" Type="http://schemas.openxmlformats.org/officeDocument/2006/relationships/image" Target="../media/image102.wmf"/><Relationship Id="rId5" Type="http://schemas.openxmlformats.org/officeDocument/2006/relationships/image" Target="../media/image99.wmf"/><Relationship Id="rId10" Type="http://schemas.openxmlformats.org/officeDocument/2006/relationships/oleObject" Target="../embeddings/oleObject58.bin"/><Relationship Id="rId4" Type="http://schemas.openxmlformats.org/officeDocument/2006/relationships/oleObject" Target="../embeddings/oleObject55.bin"/><Relationship Id="rId9" Type="http://schemas.openxmlformats.org/officeDocument/2006/relationships/image" Target="../media/image101.wmf"/></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notesSlide" Target="../notesSlides/notesSlide66.xml"/><Relationship Id="rId7" Type="http://schemas.openxmlformats.org/officeDocument/2006/relationships/image" Target="../media/image104.wmf"/><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oleObject" Target="../embeddings/oleObject60.bin"/><Relationship Id="rId5" Type="http://schemas.openxmlformats.org/officeDocument/2006/relationships/image" Target="../media/image103.wmf"/><Relationship Id="rId10" Type="http://schemas.openxmlformats.org/officeDocument/2006/relationships/image" Target="../media/image106.jpeg"/><Relationship Id="rId4" Type="http://schemas.openxmlformats.org/officeDocument/2006/relationships/oleObject" Target="../embeddings/oleObject59.bin"/><Relationship Id="rId9" Type="http://schemas.openxmlformats.org/officeDocument/2006/relationships/image" Target="../media/image105.wmf"/></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notesSlide" Target="../notesSlides/notesSlide67.xml"/><Relationship Id="rId7" Type="http://schemas.openxmlformats.org/officeDocument/2006/relationships/image" Target="../media/image108.wmf"/><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oleObject" Target="../embeddings/oleObject63.bin"/><Relationship Id="rId11" Type="http://schemas.openxmlformats.org/officeDocument/2006/relationships/image" Target="../media/image110.wmf"/><Relationship Id="rId5" Type="http://schemas.openxmlformats.org/officeDocument/2006/relationships/image" Target="../media/image107.wmf"/><Relationship Id="rId10" Type="http://schemas.openxmlformats.org/officeDocument/2006/relationships/oleObject" Target="../embeddings/oleObject65.bin"/><Relationship Id="rId4" Type="http://schemas.openxmlformats.org/officeDocument/2006/relationships/oleObject" Target="../embeddings/oleObject62.bin"/><Relationship Id="rId9" Type="http://schemas.openxmlformats.org/officeDocument/2006/relationships/image" Target="../media/image109.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a:t>Topic 8: Rotational Equilibrium </a:t>
            </a:r>
            <a:br>
              <a:rPr lang="en-US" sz="3800" dirty="0"/>
            </a:br>
            <a:r>
              <a:rPr lang="en-US" sz="3800" dirty="0"/>
              <a:t>and Dynamics</a:t>
            </a:r>
          </a:p>
        </p:txBody>
      </p:sp>
      <p:pic>
        <p:nvPicPr>
          <p:cNvPr id="7" name="Picture 18" descr="BrooksCole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11825"/>
            <a:ext cx="2584450" cy="925513"/>
          </a:xfrm>
          <a:prstGeom prst="rect">
            <a:avLst/>
          </a:prstGeom>
          <a:solidFill>
            <a:srgbClr val="0B4FA4"/>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30200" y="5905500"/>
            <a:ext cx="3200400" cy="646331"/>
          </a:xfrm>
          <a:prstGeom prst="rect">
            <a:avLst/>
          </a:prstGeom>
          <a:noFill/>
        </p:spPr>
        <p:txBody>
          <a:bodyPr wrap="square" rtlCol="0">
            <a:spAutoFit/>
          </a:bodyPr>
          <a:lstStyle/>
          <a:p>
            <a:r>
              <a:rPr lang="en-US" dirty="0"/>
              <a:t>College Physics, 11e</a:t>
            </a:r>
          </a:p>
          <a:p>
            <a:r>
              <a:rPr lang="en-US" dirty="0"/>
              <a:t>Raymond A. </a:t>
            </a:r>
            <a:r>
              <a:rPr lang="en-US" dirty="0" err="1"/>
              <a:t>Serway</a:t>
            </a:r>
            <a:r>
              <a:rPr lang="en-US" dirty="0"/>
              <a:t>; Chris </a:t>
            </a:r>
            <a:r>
              <a:rPr lang="en-US" dirty="0" err="1"/>
              <a:t>Vuille</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523" y="1227702"/>
            <a:ext cx="4102954" cy="4595387"/>
          </a:xfrm>
          <a:prstGeom prst="rect">
            <a:avLst/>
          </a:prstGeom>
        </p:spPr>
      </p:pic>
    </p:spTree>
    <p:extLst>
      <p:ext uri="{BB962C8B-B14F-4D97-AF65-F5344CB8AC3E}">
        <p14:creationId xmlns:p14="http://schemas.microsoft.com/office/powerpoint/2010/main" val="2867937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801631"/>
            <a:ext cx="8039100" cy="1768308"/>
          </a:xfrm>
        </p:spPr>
        <p:txBody>
          <a:bodyPr>
            <a:no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decreases.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increases.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remains constant.</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cannot be determined.</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836568" cy="1977190"/>
          </a:xfrm>
        </p:spPr>
        <p:txBody>
          <a:bodyPr>
            <a:noAutofit/>
          </a:bodyPr>
          <a:lstStyle/>
          <a:p>
            <a:pPr marL="0" indent="0">
              <a:buNone/>
            </a:pPr>
            <a:r>
              <a:rPr lang="en-US" altLang="en-US" dirty="0">
                <a:latin typeface="Times New Roman" panose="02020603050405020304" pitchFamily="18" charset="0"/>
                <a:cs typeface="Times New Roman" panose="02020603050405020304" pitchFamily="18" charset="0"/>
              </a:rPr>
              <a:t>Someone hits a tether ball to make it spin around a pole. The cord that attaches the tether ball to the central pole then winds around the pole. What happens to the angular speed of the tether ball during this process?</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1-5</a:t>
            </a:r>
          </a:p>
        </p:txBody>
      </p:sp>
    </p:spTree>
    <p:extLst>
      <p:ext uri="{BB962C8B-B14F-4D97-AF65-F5344CB8AC3E}">
        <p14:creationId xmlns:p14="http://schemas.microsoft.com/office/powerpoint/2010/main" val="314240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801631"/>
            <a:ext cx="8039100" cy="1768308"/>
          </a:xfrm>
        </p:spPr>
        <p:txBody>
          <a:bodyPr>
            <a:no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decreases.</a:t>
            </a:r>
          </a:p>
          <a:p>
            <a:pPr marL="609600" indent="-609600">
              <a:buClr>
                <a:schemeClr val="tx1"/>
              </a:buClr>
              <a:buFontTx/>
              <a:buAutoNum type="arabicPeriod"/>
            </a:pPr>
            <a:r>
              <a:rPr lang="en-US" altLang="en-US" b="1" dirty="0">
                <a:latin typeface="Times New Roman" panose="02020603050405020304" pitchFamily="18" charset="0"/>
                <a:cs typeface="Times New Roman" panose="02020603050405020304" pitchFamily="18" charset="0"/>
              </a:rPr>
              <a:t>It increases.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remains constant.</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cannot be determined.</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836568" cy="1977190"/>
          </a:xfrm>
        </p:spPr>
        <p:txBody>
          <a:bodyPr>
            <a:noAutofit/>
          </a:bodyPr>
          <a:lstStyle/>
          <a:p>
            <a:pPr marL="0" indent="0">
              <a:buNone/>
            </a:pPr>
            <a:r>
              <a:rPr lang="en-US" altLang="en-US" dirty="0">
                <a:latin typeface="Times New Roman" panose="02020603050405020304" pitchFamily="18" charset="0"/>
                <a:cs typeface="Times New Roman" panose="02020603050405020304" pitchFamily="18" charset="0"/>
              </a:rPr>
              <a:t>Someone hits a tether ball to make it spin around a pole. The cord that attaches the tether ball to the central pole then winds around the pole. What happens to the angular speed of the tether ball during this process?</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1-5</a:t>
            </a:r>
          </a:p>
        </p:txBody>
      </p:sp>
    </p:spTree>
    <p:extLst>
      <p:ext uri="{BB962C8B-B14F-4D97-AF65-F5344CB8AC3E}">
        <p14:creationId xmlns:p14="http://schemas.microsoft.com/office/powerpoint/2010/main" val="3832502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671352"/>
            <a:ext cx="8087226" cy="2041024"/>
          </a:xfrm>
        </p:spPr>
        <p:txBody>
          <a:bodyPr>
            <a:no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no, never</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only for very unsymmetrical objects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is possible in theory, but no objects have been found for which this occurs.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Yes, it is possible.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916779" cy="2073443"/>
          </a:xfrm>
        </p:spPr>
        <p:txBody>
          <a:bodyPr>
            <a:normAutofit fontScale="92500"/>
          </a:bodyPr>
          <a:lstStyle/>
          <a:p>
            <a:pPr marL="0" indent="0">
              <a:buNone/>
            </a:pPr>
            <a:r>
              <a:rPr lang="en-US" altLang="en-US" dirty="0">
                <a:latin typeface="Times New Roman" panose="02020603050405020304" pitchFamily="18" charset="0"/>
                <a:cs typeface="Times New Roman" panose="02020603050405020304" pitchFamily="18" charset="0"/>
              </a:rPr>
              <a:t>The center of gravity is a useful point at which to balance an object. For instance, a ruler can be balanced by placing its center on your finger. Is it possible for the center of gravity of an object to be located at a point where no material exists to balance the object?</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1-6</a:t>
            </a:r>
          </a:p>
        </p:txBody>
      </p:sp>
    </p:spTree>
    <p:extLst>
      <p:ext uri="{BB962C8B-B14F-4D97-AF65-F5344CB8AC3E}">
        <p14:creationId xmlns:p14="http://schemas.microsoft.com/office/powerpoint/2010/main" val="1678010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671352"/>
            <a:ext cx="8087226" cy="2041024"/>
          </a:xfrm>
        </p:spPr>
        <p:txBody>
          <a:bodyPr>
            <a:no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no, never</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only for very unsymmetrical objects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is possible in theory, but no objects have been found for which this occurs.</a:t>
            </a:r>
          </a:p>
          <a:p>
            <a:pPr marL="609600" indent="-609600">
              <a:buClr>
                <a:schemeClr val="tx1"/>
              </a:buClr>
              <a:buFontTx/>
              <a:buAutoNum type="arabicPeriod"/>
            </a:pPr>
            <a:r>
              <a:rPr lang="en-US" altLang="en-US" b="1" dirty="0">
                <a:latin typeface="Times New Roman" panose="02020603050405020304" pitchFamily="18" charset="0"/>
                <a:cs typeface="Times New Roman" panose="02020603050405020304" pitchFamily="18" charset="0"/>
              </a:rPr>
              <a:t>Yes, it is possible.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916779" cy="2073443"/>
          </a:xfrm>
        </p:spPr>
        <p:txBody>
          <a:bodyPr>
            <a:normAutofit fontScale="92500"/>
          </a:bodyPr>
          <a:lstStyle/>
          <a:p>
            <a:pPr marL="0" indent="0">
              <a:buNone/>
            </a:pPr>
            <a:r>
              <a:rPr lang="en-US" altLang="en-US" dirty="0">
                <a:latin typeface="Times New Roman" panose="02020603050405020304" pitchFamily="18" charset="0"/>
                <a:cs typeface="Times New Roman" panose="02020603050405020304" pitchFamily="18" charset="0"/>
              </a:rPr>
              <a:t>The center of gravity is a useful point at which to balance an object. For instance, a ruler can be balanced by placing its center on your finger. Is it possible for the center of gravity of an object to be located at a point where no material exists to balance the object?</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1-6</a:t>
            </a:r>
          </a:p>
        </p:txBody>
      </p:sp>
    </p:spTree>
    <p:extLst>
      <p:ext uri="{BB962C8B-B14F-4D97-AF65-F5344CB8AC3E}">
        <p14:creationId xmlns:p14="http://schemas.microsoft.com/office/powerpoint/2010/main" val="372814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TOPIC Discussion</a:t>
            </a:r>
          </a:p>
        </p:txBody>
      </p:sp>
      <p:sp>
        <p:nvSpPr>
          <p:cNvPr id="7" name="Text Placeholder 6"/>
          <p:cNvSpPr>
            <a:spLocks noGrp="1"/>
          </p:cNvSpPr>
          <p:nvPr>
            <p:ph type="body" idx="1"/>
          </p:nvPr>
        </p:nvSpPr>
        <p:spPr/>
        <p:txBody>
          <a:bodyPr/>
          <a:lstStyle/>
          <a:p>
            <a:r>
              <a:rPr lang="en-US" b="1" dirty="0">
                <a:solidFill>
                  <a:schemeClr val="tx1"/>
                </a:solidFill>
              </a:rPr>
              <a:t>Topic 8: Rotational Equilibrium and Dynamics</a:t>
            </a:r>
          </a:p>
        </p:txBody>
      </p:sp>
      <p:sp>
        <p:nvSpPr>
          <p:cNvPr id="4" name="Footer Placeholder 3"/>
          <p:cNvSpPr>
            <a:spLocks noGrp="1"/>
          </p:cNvSpPr>
          <p:nvPr>
            <p:ph type="ftr" sz="quarter" idx="11"/>
          </p:nvPr>
        </p:nvSpPr>
        <p:spPr/>
        <p:txBody>
          <a:bodyPr/>
          <a:lstStyle/>
          <a:p>
            <a:r>
              <a:rPr lang="en-US"/>
              <a:t>©Cengage</a:t>
            </a:r>
            <a:endParaRPr lang="en-US" dirty="0"/>
          </a:p>
        </p:txBody>
      </p:sp>
    </p:spTree>
    <p:extLst>
      <p:ext uri="{BB962C8B-B14F-4D97-AF65-F5344CB8AC3E}">
        <p14:creationId xmlns:p14="http://schemas.microsoft.com/office/powerpoint/2010/main" val="47976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Torque</a:t>
            </a:r>
          </a:p>
        </p:txBody>
      </p:sp>
      <p:graphicFrame>
        <p:nvGraphicFramePr>
          <p:cNvPr id="5" name="Object 4"/>
          <p:cNvGraphicFramePr>
            <a:graphicFrameLocks noChangeAspect="1"/>
          </p:cNvGraphicFramePr>
          <p:nvPr>
            <p:extLst>
              <p:ext uri="{D42A27DB-BD31-4B8C-83A1-F6EECF244321}">
                <p14:modId xmlns:p14="http://schemas.microsoft.com/office/powerpoint/2010/main" val="693877988"/>
              </p:ext>
            </p:extLst>
          </p:nvPr>
        </p:nvGraphicFramePr>
        <p:xfrm>
          <a:off x="2751720" y="5626984"/>
          <a:ext cx="3502025" cy="514350"/>
        </p:xfrm>
        <a:graphic>
          <a:graphicData uri="http://schemas.openxmlformats.org/presentationml/2006/ole">
            <mc:AlternateContent xmlns:mc="http://schemas.openxmlformats.org/markup-compatibility/2006">
              <mc:Choice xmlns:v="urn:schemas-microsoft-com:vml" Requires="v">
                <p:oleObj spid="_x0000_s35894" name="Equation" r:id="rId4" imgW="1117440" imgH="164880" progId="Equation.DSMT4">
                  <p:embed/>
                </p:oleObj>
              </mc:Choice>
              <mc:Fallback>
                <p:oleObj name="Equation" r:id="rId4" imgW="1117440" imgH="164880" progId="Equation.DSMT4">
                  <p:embed/>
                  <p:pic>
                    <p:nvPicPr>
                      <p:cNvPr id="0" name=""/>
                      <p:cNvPicPr>
                        <a:picLocks noChangeAspect="1" noChangeArrowheads="1"/>
                      </p:cNvPicPr>
                      <p:nvPr/>
                    </p:nvPicPr>
                    <p:blipFill>
                      <a:blip r:embed="rId5"/>
                      <a:srcRect/>
                      <a:stretch>
                        <a:fillRect/>
                      </a:stretch>
                    </p:blipFill>
                    <p:spPr bwMode="auto">
                      <a:xfrm>
                        <a:off x="2751720" y="5626984"/>
                        <a:ext cx="3502025" cy="514350"/>
                      </a:xfrm>
                      <a:prstGeom prst="rect">
                        <a:avLst/>
                      </a:prstGeom>
                      <a:noFill/>
                    </p:spPr>
                  </p:pic>
                </p:oleObj>
              </mc:Fallback>
            </mc:AlternateContent>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35" y="1516594"/>
            <a:ext cx="7832993" cy="3276435"/>
          </a:xfrm>
          <a:prstGeom prst="rect">
            <a:avLst/>
          </a:prstGeom>
        </p:spPr>
      </p:pic>
    </p:spTree>
    <p:extLst>
      <p:ext uri="{BB962C8B-B14F-4D97-AF65-F5344CB8AC3E}">
        <p14:creationId xmlns:p14="http://schemas.microsoft.com/office/powerpoint/2010/main" val="269855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Torque</a:t>
            </a:r>
          </a:p>
        </p:txBody>
      </p:sp>
      <p:sp>
        <p:nvSpPr>
          <p:cNvPr id="3" name="Rectangle 2"/>
          <p:cNvSpPr/>
          <p:nvPr/>
        </p:nvSpPr>
        <p:spPr>
          <a:xfrm>
            <a:off x="457200" y="5622010"/>
            <a:ext cx="8002938"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rate of rotation of an object doesn’t change, unless the object is acted on by a net torque. </a:t>
            </a:r>
          </a:p>
        </p:txBody>
      </p:sp>
      <p:sp>
        <p:nvSpPr>
          <p:cNvPr id="5" name="Rectangle 4"/>
          <p:cNvSpPr/>
          <p:nvPr/>
        </p:nvSpPr>
        <p:spPr>
          <a:xfrm>
            <a:off x="457200" y="4533191"/>
            <a:ext cx="8036392" cy="954107"/>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Counterclockwise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positive direction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Clockwise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dirty="0">
                <a:latin typeface="Times New Roman" panose="02020603050405020304" pitchFamily="18" charset="0"/>
                <a:cs typeface="Times New Roman" panose="02020603050405020304" pitchFamily="18" charset="0"/>
              </a:rPr>
              <a:t> negative direction</a:t>
            </a:r>
          </a:p>
        </p:txBody>
      </p:sp>
      <p:pic>
        <p:nvPicPr>
          <p:cNvPr id="6" name="Picture 5"/>
          <p:cNvPicPr>
            <a:picLocks noChangeAspect="1"/>
          </p:cNvPicPr>
          <p:nvPr/>
        </p:nvPicPr>
        <p:blipFill>
          <a:blip r:embed="rId3"/>
          <a:stretch>
            <a:fillRect/>
          </a:stretch>
        </p:blipFill>
        <p:spPr>
          <a:xfrm>
            <a:off x="361080" y="1374879"/>
            <a:ext cx="2450800" cy="2928721"/>
          </a:xfrm>
          <a:prstGeom prst="rect">
            <a:avLst/>
          </a:prstGeom>
        </p:spPr>
      </p:pic>
      <p:pic>
        <p:nvPicPr>
          <p:cNvPr id="7" name="Picture 6"/>
          <p:cNvPicPr>
            <a:picLocks noChangeAspect="1"/>
          </p:cNvPicPr>
          <p:nvPr/>
        </p:nvPicPr>
        <p:blipFill>
          <a:blip r:embed="rId4"/>
          <a:stretch>
            <a:fillRect/>
          </a:stretch>
        </p:blipFill>
        <p:spPr>
          <a:xfrm>
            <a:off x="3242254" y="1374879"/>
            <a:ext cx="2659491" cy="2870185"/>
          </a:xfrm>
          <a:prstGeom prst="rect">
            <a:avLst/>
          </a:prstGeom>
        </p:spPr>
      </p:pic>
      <p:pic>
        <p:nvPicPr>
          <p:cNvPr id="9" name="Picture 8"/>
          <p:cNvPicPr>
            <a:picLocks noChangeAspect="1"/>
          </p:cNvPicPr>
          <p:nvPr/>
        </p:nvPicPr>
        <p:blipFill>
          <a:blip r:embed="rId5"/>
          <a:stretch>
            <a:fillRect/>
          </a:stretch>
        </p:blipFill>
        <p:spPr>
          <a:xfrm>
            <a:off x="5901745" y="1433418"/>
            <a:ext cx="3024074" cy="2877206"/>
          </a:xfrm>
          <a:prstGeom prst="rect">
            <a:avLst/>
          </a:prstGeom>
        </p:spPr>
      </p:pic>
    </p:spTree>
    <p:extLst>
      <p:ext uri="{BB962C8B-B14F-4D97-AF65-F5344CB8AC3E}">
        <p14:creationId xmlns:p14="http://schemas.microsoft.com/office/powerpoint/2010/main" val="396602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Torque</a:t>
            </a:r>
          </a:p>
        </p:txBody>
      </p:sp>
      <p:graphicFrame>
        <p:nvGraphicFramePr>
          <p:cNvPr id="5" name="Object 4"/>
          <p:cNvGraphicFramePr>
            <a:graphicFrameLocks noChangeAspect="1"/>
          </p:cNvGraphicFramePr>
          <p:nvPr>
            <p:extLst>
              <p:ext uri="{D42A27DB-BD31-4B8C-83A1-F6EECF244321}">
                <p14:modId xmlns:p14="http://schemas.microsoft.com/office/powerpoint/2010/main" val="1508129039"/>
              </p:ext>
            </p:extLst>
          </p:nvPr>
        </p:nvGraphicFramePr>
        <p:xfrm>
          <a:off x="5860252" y="5946854"/>
          <a:ext cx="1990725" cy="514350"/>
        </p:xfrm>
        <a:graphic>
          <a:graphicData uri="http://schemas.openxmlformats.org/presentationml/2006/ole">
            <mc:AlternateContent xmlns:mc="http://schemas.openxmlformats.org/markup-compatibility/2006">
              <mc:Choice xmlns:v="urn:schemas-microsoft-com:vml" Requires="v">
                <p:oleObj spid="_x0000_s4530" name="Equation" r:id="rId4" imgW="634680" imgH="164880" progId="Equation.DSMT4">
                  <p:embed/>
                </p:oleObj>
              </mc:Choice>
              <mc:Fallback>
                <p:oleObj name="Equation" r:id="rId4" imgW="634680" imgH="164880" progId="Equation.DSMT4">
                  <p:embed/>
                  <p:pic>
                    <p:nvPicPr>
                      <p:cNvPr id="0" name=""/>
                      <p:cNvPicPr>
                        <a:picLocks noChangeAspect="1" noChangeArrowheads="1"/>
                      </p:cNvPicPr>
                      <p:nvPr/>
                    </p:nvPicPr>
                    <p:blipFill>
                      <a:blip r:embed="rId5"/>
                      <a:srcRect/>
                      <a:stretch>
                        <a:fillRect/>
                      </a:stretch>
                    </p:blipFill>
                    <p:spPr bwMode="auto">
                      <a:xfrm>
                        <a:off x="5860252" y="5946854"/>
                        <a:ext cx="1990725" cy="514350"/>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42919330"/>
              </p:ext>
            </p:extLst>
          </p:nvPr>
        </p:nvGraphicFramePr>
        <p:xfrm>
          <a:off x="5124447" y="1600200"/>
          <a:ext cx="3582987" cy="1147762"/>
        </p:xfrm>
        <a:graphic>
          <a:graphicData uri="http://schemas.openxmlformats.org/presentationml/2006/ole">
            <mc:AlternateContent xmlns:mc="http://schemas.openxmlformats.org/markup-compatibility/2006">
              <mc:Choice xmlns:v="urn:schemas-microsoft-com:vml" Requires="v">
                <p:oleObj spid="_x0000_s4531" name="Equation" r:id="rId6" imgW="1143000" imgH="368280" progId="Equation.DSMT4">
                  <p:embed/>
                </p:oleObj>
              </mc:Choice>
              <mc:Fallback>
                <p:oleObj name="Equation" r:id="rId6" imgW="1143000" imgH="368280" progId="Equation.DSMT4">
                  <p:embed/>
                  <p:pic>
                    <p:nvPicPr>
                      <p:cNvPr id="0" name=""/>
                      <p:cNvPicPr>
                        <a:picLocks noChangeAspect="1" noChangeArrowheads="1"/>
                      </p:cNvPicPr>
                      <p:nvPr/>
                    </p:nvPicPr>
                    <p:blipFill>
                      <a:blip r:embed="rId7"/>
                      <a:srcRect/>
                      <a:stretch>
                        <a:fillRect/>
                      </a:stretch>
                    </p:blipFill>
                    <p:spPr bwMode="auto">
                      <a:xfrm>
                        <a:off x="5124447" y="1600200"/>
                        <a:ext cx="3582987" cy="1147762"/>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74370522"/>
              </p:ext>
            </p:extLst>
          </p:nvPr>
        </p:nvGraphicFramePr>
        <p:xfrm>
          <a:off x="5124447" y="3071445"/>
          <a:ext cx="3940175" cy="1147763"/>
        </p:xfrm>
        <a:graphic>
          <a:graphicData uri="http://schemas.openxmlformats.org/presentationml/2006/ole">
            <mc:AlternateContent xmlns:mc="http://schemas.openxmlformats.org/markup-compatibility/2006">
              <mc:Choice xmlns:v="urn:schemas-microsoft-com:vml" Requires="v">
                <p:oleObj spid="_x0000_s4532" name="Equation" r:id="rId8" imgW="1257120" imgH="368280" progId="Equation.DSMT4">
                  <p:embed/>
                </p:oleObj>
              </mc:Choice>
              <mc:Fallback>
                <p:oleObj name="Equation" r:id="rId8" imgW="1257120" imgH="368280" progId="Equation.DSMT4">
                  <p:embed/>
                  <p:pic>
                    <p:nvPicPr>
                      <p:cNvPr id="0" name=""/>
                      <p:cNvPicPr>
                        <a:picLocks noChangeAspect="1" noChangeArrowheads="1"/>
                      </p:cNvPicPr>
                      <p:nvPr/>
                    </p:nvPicPr>
                    <p:blipFill>
                      <a:blip r:embed="rId9"/>
                      <a:srcRect/>
                      <a:stretch>
                        <a:fillRect/>
                      </a:stretch>
                    </p:blipFill>
                    <p:spPr bwMode="auto">
                      <a:xfrm>
                        <a:off x="5124447" y="3071445"/>
                        <a:ext cx="3940175" cy="1147763"/>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93801072"/>
              </p:ext>
            </p:extLst>
          </p:nvPr>
        </p:nvGraphicFramePr>
        <p:xfrm>
          <a:off x="5124447" y="4542691"/>
          <a:ext cx="3462337" cy="1147763"/>
        </p:xfrm>
        <a:graphic>
          <a:graphicData uri="http://schemas.openxmlformats.org/presentationml/2006/ole">
            <mc:AlternateContent xmlns:mc="http://schemas.openxmlformats.org/markup-compatibility/2006">
              <mc:Choice xmlns:v="urn:schemas-microsoft-com:vml" Requires="v">
                <p:oleObj spid="_x0000_s4533" name="Equation" r:id="rId10" imgW="1104840" imgH="368280" progId="Equation.DSMT4">
                  <p:embed/>
                </p:oleObj>
              </mc:Choice>
              <mc:Fallback>
                <p:oleObj name="Equation" r:id="rId10" imgW="1104840" imgH="368280" progId="Equation.DSMT4">
                  <p:embed/>
                  <p:pic>
                    <p:nvPicPr>
                      <p:cNvPr id="0" name=""/>
                      <p:cNvPicPr>
                        <a:picLocks noChangeAspect="1" noChangeArrowheads="1"/>
                      </p:cNvPicPr>
                      <p:nvPr/>
                    </p:nvPicPr>
                    <p:blipFill>
                      <a:blip r:embed="rId11"/>
                      <a:srcRect/>
                      <a:stretch>
                        <a:fillRect/>
                      </a:stretch>
                    </p:blipFill>
                    <p:spPr bwMode="auto">
                      <a:xfrm>
                        <a:off x="5124447" y="4542691"/>
                        <a:ext cx="3462337" cy="1147763"/>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50917565"/>
              </p:ext>
            </p:extLst>
          </p:nvPr>
        </p:nvGraphicFramePr>
        <p:xfrm>
          <a:off x="1387475" y="6144497"/>
          <a:ext cx="3184525" cy="633413"/>
        </p:xfrm>
        <a:graphic>
          <a:graphicData uri="http://schemas.openxmlformats.org/presentationml/2006/ole">
            <mc:AlternateContent xmlns:mc="http://schemas.openxmlformats.org/markup-compatibility/2006">
              <mc:Choice xmlns:v="urn:schemas-microsoft-com:vml" Requires="v">
                <p:oleObj spid="_x0000_s4534" name="Equation" r:id="rId12" imgW="1015920" imgH="203040" progId="Equation.DSMT4">
                  <p:embed/>
                </p:oleObj>
              </mc:Choice>
              <mc:Fallback>
                <p:oleObj name="Equation" r:id="rId12" imgW="1015920" imgH="203040" progId="Equation.DSMT4">
                  <p:embed/>
                  <p:pic>
                    <p:nvPicPr>
                      <p:cNvPr id="0" name=""/>
                      <p:cNvPicPr>
                        <a:picLocks noChangeAspect="1" noChangeArrowheads="1"/>
                      </p:cNvPicPr>
                      <p:nvPr/>
                    </p:nvPicPr>
                    <p:blipFill>
                      <a:blip r:embed="rId13"/>
                      <a:srcRect/>
                      <a:stretch>
                        <a:fillRect/>
                      </a:stretch>
                    </p:blipFill>
                    <p:spPr bwMode="auto">
                      <a:xfrm>
                        <a:off x="1387475" y="6144497"/>
                        <a:ext cx="3184525" cy="633413"/>
                      </a:xfrm>
                      <a:prstGeom prst="rect">
                        <a:avLst/>
                      </a:prstGeom>
                      <a:noFill/>
                    </p:spPr>
                  </p:pic>
                </p:oleObj>
              </mc:Fallback>
            </mc:AlternateContent>
          </a:graphicData>
        </a:graphic>
      </p:graphicFrame>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253" y="1532082"/>
            <a:ext cx="3736747" cy="4226488"/>
          </a:xfrm>
          <a:prstGeom prst="rect">
            <a:avLst/>
          </a:prstGeom>
        </p:spPr>
      </p:pic>
    </p:spTree>
    <p:extLst>
      <p:ext uri="{BB962C8B-B14F-4D97-AF65-F5344CB8AC3E}">
        <p14:creationId xmlns:p14="http://schemas.microsoft.com/office/powerpoint/2010/main" val="2037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Torque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86" y="1721912"/>
            <a:ext cx="7769827" cy="3874658"/>
          </a:xfrm>
          <a:prstGeom prst="rect">
            <a:avLst/>
          </a:prstGeom>
        </p:spPr>
      </p:pic>
    </p:spTree>
    <p:extLst>
      <p:ext uri="{BB962C8B-B14F-4D97-AF65-F5344CB8AC3E}">
        <p14:creationId xmlns:p14="http://schemas.microsoft.com/office/powerpoint/2010/main" val="2958251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Torque</a:t>
            </a:r>
          </a:p>
        </p:txBody>
      </p:sp>
      <p:graphicFrame>
        <p:nvGraphicFramePr>
          <p:cNvPr id="5" name="Object 4"/>
          <p:cNvGraphicFramePr>
            <a:graphicFrameLocks noChangeAspect="1"/>
          </p:cNvGraphicFramePr>
          <p:nvPr>
            <p:extLst>
              <p:ext uri="{D42A27DB-BD31-4B8C-83A1-F6EECF244321}">
                <p14:modId xmlns:p14="http://schemas.microsoft.com/office/powerpoint/2010/main" val="2329648048"/>
              </p:ext>
            </p:extLst>
          </p:nvPr>
        </p:nvGraphicFramePr>
        <p:xfrm>
          <a:off x="3675856" y="1600200"/>
          <a:ext cx="1792287" cy="514350"/>
        </p:xfrm>
        <a:graphic>
          <a:graphicData uri="http://schemas.openxmlformats.org/presentationml/2006/ole">
            <mc:AlternateContent xmlns:mc="http://schemas.openxmlformats.org/markup-compatibility/2006">
              <mc:Choice xmlns:v="urn:schemas-microsoft-com:vml" Requires="v">
                <p:oleObj spid="_x0000_s6272" name="Equation" r:id="rId4" imgW="571320" imgH="164880" progId="Equation.DSMT4">
                  <p:embed/>
                </p:oleObj>
              </mc:Choice>
              <mc:Fallback>
                <p:oleObj name="Equation" r:id="rId4" imgW="571320" imgH="164880" progId="Equation.DSMT4">
                  <p:embed/>
                  <p:pic>
                    <p:nvPicPr>
                      <p:cNvPr id="0" name=""/>
                      <p:cNvPicPr>
                        <a:picLocks noChangeAspect="1" noChangeArrowheads="1"/>
                      </p:cNvPicPr>
                      <p:nvPr/>
                    </p:nvPicPr>
                    <p:blipFill>
                      <a:blip r:embed="rId5"/>
                      <a:srcRect/>
                      <a:stretch>
                        <a:fillRect/>
                      </a:stretch>
                    </p:blipFill>
                    <p:spPr bwMode="auto">
                      <a:xfrm>
                        <a:off x="3675856" y="1600200"/>
                        <a:ext cx="1792287" cy="514350"/>
                      </a:xfrm>
                      <a:prstGeom prst="rect">
                        <a:avLst/>
                      </a:prstGeom>
                      <a:noFill/>
                    </p:spPr>
                  </p:pic>
                </p:oleObj>
              </mc:Fallback>
            </mc:AlternateContent>
          </a:graphicData>
        </a:graphic>
      </p:graphicFrame>
      <p:pic>
        <p:nvPicPr>
          <p:cNvPr id="6" name="Picture 5"/>
          <p:cNvPicPr>
            <a:picLocks noChangeAspect="1"/>
          </p:cNvPicPr>
          <p:nvPr/>
        </p:nvPicPr>
        <p:blipFill>
          <a:blip r:embed="rId6"/>
          <a:stretch>
            <a:fillRect/>
          </a:stretch>
        </p:blipFill>
        <p:spPr>
          <a:xfrm>
            <a:off x="512283" y="2246069"/>
            <a:ext cx="8119431" cy="3312692"/>
          </a:xfrm>
          <a:prstGeom prst="rect">
            <a:avLst/>
          </a:prstGeom>
        </p:spPr>
      </p:pic>
    </p:spTree>
    <p:extLst>
      <p:ext uri="{BB962C8B-B14F-4D97-AF65-F5344CB8AC3E}">
        <p14:creationId xmlns:p14="http://schemas.microsoft.com/office/powerpoint/2010/main" val="3000505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356928"/>
            <a:ext cx="8314197" cy="2297697"/>
          </a:xfrm>
        </p:spPr>
        <p:txBody>
          <a:bodyPr>
            <a:noAutofit/>
          </a:bodyPr>
          <a:lstStyle/>
          <a:p>
            <a:pPr marL="457200" indent="-4572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one with a handle that is 8 cm long and 2 cm wide</a:t>
            </a:r>
          </a:p>
          <a:p>
            <a:pPr marL="457200" indent="-4572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one with a handle that is 12 cm long and 2 cm wide</a:t>
            </a:r>
          </a:p>
          <a:p>
            <a:pPr marL="457200" indent="-4572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one with a handle that is 8 cm long and 4 cm wide</a:t>
            </a:r>
          </a:p>
          <a:p>
            <a:pPr marL="457200" indent="-4572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They would all loosen the screw just as effectively.</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932822" cy="1624264"/>
          </a:xfrm>
        </p:spPr>
        <p:txBody>
          <a:bodyPr>
            <a:noAutofit/>
          </a:bodyPr>
          <a:lstStyle/>
          <a:p>
            <a:pPr marL="0" indent="0">
              <a:buNone/>
            </a:pPr>
            <a:r>
              <a:rPr lang="en-US" altLang="en-US" dirty="0">
                <a:latin typeface="Times New Roman" panose="02020603050405020304" pitchFamily="18" charset="0"/>
                <a:cs typeface="Times New Roman" panose="02020603050405020304" pitchFamily="18" charset="0"/>
              </a:rPr>
              <a:t>Which of the following screwdrivers would likely be the most effective to loosen a stubborn screw? Assume the size of the driver head is the same in each case.</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1-1</a:t>
            </a:r>
          </a:p>
        </p:txBody>
      </p:sp>
    </p:spTree>
    <p:extLst>
      <p:ext uri="{BB962C8B-B14F-4D97-AF65-F5344CB8AC3E}">
        <p14:creationId xmlns:p14="http://schemas.microsoft.com/office/powerpoint/2010/main" val="3897454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Torque</a:t>
            </a:r>
          </a:p>
        </p:txBody>
      </p:sp>
      <p:graphicFrame>
        <p:nvGraphicFramePr>
          <p:cNvPr id="7" name="Object 6"/>
          <p:cNvGraphicFramePr>
            <a:graphicFrameLocks noChangeAspect="1"/>
          </p:cNvGraphicFramePr>
          <p:nvPr>
            <p:extLst>
              <p:ext uri="{D42A27DB-BD31-4B8C-83A1-F6EECF244321}">
                <p14:modId xmlns:p14="http://schemas.microsoft.com/office/powerpoint/2010/main" val="700268013"/>
              </p:ext>
            </p:extLst>
          </p:nvPr>
        </p:nvGraphicFramePr>
        <p:xfrm>
          <a:off x="4106863" y="1769206"/>
          <a:ext cx="4579937" cy="3086100"/>
        </p:xfrm>
        <a:graphic>
          <a:graphicData uri="http://schemas.openxmlformats.org/presentationml/2006/ole">
            <mc:AlternateContent xmlns:mc="http://schemas.openxmlformats.org/markup-compatibility/2006">
              <mc:Choice xmlns:v="urn:schemas-microsoft-com:vml" Requires="v">
                <p:oleObj spid="_x0000_s7296" name="Equation" r:id="rId4" imgW="1739880" imgH="1180800" progId="Equation.DSMT4">
                  <p:embed/>
                </p:oleObj>
              </mc:Choice>
              <mc:Fallback>
                <p:oleObj name="Equation" r:id="rId4" imgW="1739880" imgH="1180800" progId="Equation.DSMT4">
                  <p:embed/>
                  <p:pic>
                    <p:nvPicPr>
                      <p:cNvPr id="0" name=""/>
                      <p:cNvPicPr>
                        <a:picLocks noChangeAspect="1" noChangeArrowheads="1"/>
                      </p:cNvPicPr>
                      <p:nvPr/>
                    </p:nvPicPr>
                    <p:blipFill>
                      <a:blip r:embed="rId5"/>
                      <a:srcRect/>
                      <a:stretch>
                        <a:fillRect/>
                      </a:stretch>
                    </p:blipFill>
                    <p:spPr bwMode="auto">
                      <a:xfrm>
                        <a:off x="4106863" y="1769206"/>
                        <a:ext cx="4579937" cy="3086100"/>
                      </a:xfrm>
                      <a:prstGeom prst="rect">
                        <a:avLst/>
                      </a:prstGeom>
                      <a:noFill/>
                    </p:spPr>
                  </p:pic>
                </p:oleObj>
              </mc:Fallback>
            </mc:AlternateContent>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202" y="1470632"/>
            <a:ext cx="3033600" cy="5012794"/>
          </a:xfrm>
          <a:prstGeom prst="rect">
            <a:avLst/>
          </a:prstGeom>
        </p:spPr>
      </p:pic>
    </p:spTree>
    <p:extLst>
      <p:ext uri="{BB962C8B-B14F-4D97-AF65-F5344CB8AC3E}">
        <p14:creationId xmlns:p14="http://schemas.microsoft.com/office/powerpoint/2010/main" val="1481052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Torque</a:t>
            </a:r>
          </a:p>
        </p:txBody>
      </p:sp>
      <p:graphicFrame>
        <p:nvGraphicFramePr>
          <p:cNvPr id="5" name="Object 4"/>
          <p:cNvGraphicFramePr>
            <a:graphicFrameLocks noChangeAspect="1"/>
          </p:cNvGraphicFramePr>
          <p:nvPr>
            <p:extLst>
              <p:ext uri="{D42A27DB-BD31-4B8C-83A1-F6EECF244321}">
                <p14:modId xmlns:p14="http://schemas.microsoft.com/office/powerpoint/2010/main" val="3034935986"/>
              </p:ext>
            </p:extLst>
          </p:nvPr>
        </p:nvGraphicFramePr>
        <p:xfrm>
          <a:off x="3891548" y="1600200"/>
          <a:ext cx="5035884" cy="2237379"/>
        </p:xfrm>
        <a:graphic>
          <a:graphicData uri="http://schemas.openxmlformats.org/presentationml/2006/ole">
            <mc:AlternateContent xmlns:mc="http://schemas.openxmlformats.org/markup-compatibility/2006">
              <mc:Choice xmlns:v="urn:schemas-microsoft-com:vml" Requires="v">
                <p:oleObj spid="_x0000_s9343" name="Equation" r:id="rId4" imgW="1790640" imgH="799920" progId="Equation.DSMT4">
                  <p:embed/>
                </p:oleObj>
              </mc:Choice>
              <mc:Fallback>
                <p:oleObj name="Equation" r:id="rId4" imgW="1790640" imgH="799920" progId="Equation.DSMT4">
                  <p:embed/>
                  <p:pic>
                    <p:nvPicPr>
                      <p:cNvPr id="0" name=""/>
                      <p:cNvPicPr>
                        <a:picLocks noChangeAspect="1" noChangeArrowheads="1"/>
                      </p:cNvPicPr>
                      <p:nvPr/>
                    </p:nvPicPr>
                    <p:blipFill>
                      <a:blip r:embed="rId5"/>
                      <a:srcRect/>
                      <a:stretch>
                        <a:fillRect/>
                      </a:stretch>
                    </p:blipFill>
                    <p:spPr bwMode="auto">
                      <a:xfrm>
                        <a:off x="3891548" y="1600200"/>
                        <a:ext cx="5035884" cy="2237379"/>
                      </a:xfrm>
                      <a:prstGeom prst="rect">
                        <a:avLst/>
                      </a:prstGeom>
                      <a:noFill/>
                    </p:spPr>
                  </p:pic>
                </p:oleObj>
              </mc:Fallback>
            </mc:AlternateContent>
          </a:graphicData>
        </a:graphic>
      </p:graphicFrame>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202" y="1470632"/>
            <a:ext cx="3033600" cy="5012794"/>
          </a:xfrm>
          <a:prstGeom prst="rect">
            <a:avLst/>
          </a:prstGeom>
        </p:spPr>
      </p:pic>
    </p:spTree>
    <p:extLst>
      <p:ext uri="{BB962C8B-B14F-4D97-AF65-F5344CB8AC3E}">
        <p14:creationId xmlns:p14="http://schemas.microsoft.com/office/powerpoint/2010/main" val="283073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Center of Mass</a:t>
            </a:r>
          </a:p>
        </p:txBody>
      </p:sp>
      <p:graphicFrame>
        <p:nvGraphicFramePr>
          <p:cNvPr id="5" name="Object 4"/>
          <p:cNvGraphicFramePr>
            <a:graphicFrameLocks noChangeAspect="1"/>
          </p:cNvGraphicFramePr>
          <p:nvPr>
            <p:extLst>
              <p:ext uri="{D42A27DB-BD31-4B8C-83A1-F6EECF244321}">
                <p14:modId xmlns:p14="http://schemas.microsoft.com/office/powerpoint/2010/main" val="90261909"/>
              </p:ext>
            </p:extLst>
          </p:nvPr>
        </p:nvGraphicFramePr>
        <p:xfrm>
          <a:off x="6229350" y="1619250"/>
          <a:ext cx="1712913" cy="592138"/>
        </p:xfrm>
        <a:graphic>
          <a:graphicData uri="http://schemas.openxmlformats.org/presentationml/2006/ole">
            <mc:AlternateContent xmlns:mc="http://schemas.openxmlformats.org/markup-compatibility/2006">
              <mc:Choice xmlns:v="urn:schemas-microsoft-com:vml" Requires="v">
                <p:oleObj spid="_x0000_s10391" name="Equation" r:id="rId4" imgW="545760" imgH="190440" progId="Equation.DSMT4">
                  <p:embed/>
                </p:oleObj>
              </mc:Choice>
              <mc:Fallback>
                <p:oleObj name="Equation" r:id="rId4" imgW="545760" imgH="190440" progId="Equation.DSMT4">
                  <p:embed/>
                  <p:pic>
                    <p:nvPicPr>
                      <p:cNvPr id="0" name=""/>
                      <p:cNvPicPr>
                        <a:picLocks noChangeAspect="1" noChangeArrowheads="1"/>
                      </p:cNvPicPr>
                      <p:nvPr/>
                    </p:nvPicPr>
                    <p:blipFill>
                      <a:blip r:embed="rId5"/>
                      <a:srcRect/>
                      <a:stretch>
                        <a:fillRect/>
                      </a:stretch>
                    </p:blipFill>
                    <p:spPr bwMode="auto">
                      <a:xfrm>
                        <a:off x="6229350" y="1619250"/>
                        <a:ext cx="1712913" cy="592138"/>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37312086"/>
              </p:ext>
            </p:extLst>
          </p:nvPr>
        </p:nvGraphicFramePr>
        <p:xfrm>
          <a:off x="5970588" y="2686934"/>
          <a:ext cx="2230437" cy="631825"/>
        </p:xfrm>
        <a:graphic>
          <a:graphicData uri="http://schemas.openxmlformats.org/presentationml/2006/ole">
            <mc:AlternateContent xmlns:mc="http://schemas.openxmlformats.org/markup-compatibility/2006">
              <mc:Choice xmlns:v="urn:schemas-microsoft-com:vml" Requires="v">
                <p:oleObj spid="_x0000_s10392" name="Equation" r:id="rId6" imgW="711000" imgH="203040" progId="Equation.DSMT4">
                  <p:embed/>
                </p:oleObj>
              </mc:Choice>
              <mc:Fallback>
                <p:oleObj name="Equation" r:id="rId6" imgW="711000" imgH="203040" progId="Equation.DSMT4">
                  <p:embed/>
                  <p:pic>
                    <p:nvPicPr>
                      <p:cNvPr id="0" name=""/>
                      <p:cNvPicPr>
                        <a:picLocks noChangeAspect="1" noChangeArrowheads="1"/>
                      </p:cNvPicPr>
                      <p:nvPr/>
                    </p:nvPicPr>
                    <p:blipFill>
                      <a:blip r:embed="rId7"/>
                      <a:srcRect/>
                      <a:stretch>
                        <a:fillRect/>
                      </a:stretch>
                    </p:blipFill>
                    <p:spPr bwMode="auto">
                      <a:xfrm>
                        <a:off x="5970588" y="2686934"/>
                        <a:ext cx="2230437" cy="631825"/>
                      </a:xfrm>
                      <a:prstGeom prst="rect">
                        <a:avLst/>
                      </a:prstGeom>
                      <a:noFill/>
                    </p:spPr>
                  </p:pic>
                </p:oleObj>
              </mc:Fallback>
            </mc:AlternateContent>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1213041"/>
            <a:ext cx="5217857" cy="5508434"/>
          </a:xfrm>
          <a:prstGeom prst="rect">
            <a:avLst/>
          </a:prstGeom>
        </p:spPr>
      </p:pic>
    </p:spTree>
    <p:extLst>
      <p:ext uri="{BB962C8B-B14F-4D97-AF65-F5344CB8AC3E}">
        <p14:creationId xmlns:p14="http://schemas.microsoft.com/office/powerpoint/2010/main" val="1460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Center of Mass</a:t>
            </a:r>
          </a:p>
        </p:txBody>
      </p:sp>
      <p:graphicFrame>
        <p:nvGraphicFramePr>
          <p:cNvPr id="5" name="Object 4"/>
          <p:cNvGraphicFramePr>
            <a:graphicFrameLocks noChangeAspect="1"/>
          </p:cNvGraphicFramePr>
          <p:nvPr>
            <p:extLst>
              <p:ext uri="{D42A27DB-BD31-4B8C-83A1-F6EECF244321}">
                <p14:modId xmlns:p14="http://schemas.microsoft.com/office/powerpoint/2010/main" val="1014170029"/>
              </p:ext>
            </p:extLst>
          </p:nvPr>
        </p:nvGraphicFramePr>
        <p:xfrm>
          <a:off x="151606" y="1600200"/>
          <a:ext cx="8840787" cy="673100"/>
        </p:xfrm>
        <a:graphic>
          <a:graphicData uri="http://schemas.openxmlformats.org/presentationml/2006/ole">
            <mc:AlternateContent xmlns:mc="http://schemas.openxmlformats.org/markup-compatibility/2006">
              <mc:Choice xmlns:v="urn:schemas-microsoft-com:vml" Requires="v">
                <p:oleObj spid="_x0000_s12719" name="Equation" r:id="rId4" imgW="2819160" imgH="215640" progId="Equation.DSMT4">
                  <p:embed/>
                </p:oleObj>
              </mc:Choice>
              <mc:Fallback>
                <p:oleObj name="Equation" r:id="rId4" imgW="2819160" imgH="215640" progId="Equation.DSMT4">
                  <p:embed/>
                  <p:pic>
                    <p:nvPicPr>
                      <p:cNvPr id="0" name=""/>
                      <p:cNvPicPr>
                        <a:picLocks noChangeAspect="1" noChangeArrowheads="1"/>
                      </p:cNvPicPr>
                      <p:nvPr/>
                    </p:nvPicPr>
                    <p:blipFill>
                      <a:blip r:embed="rId5"/>
                      <a:srcRect/>
                      <a:stretch>
                        <a:fillRect/>
                      </a:stretch>
                    </p:blipFill>
                    <p:spPr bwMode="auto">
                      <a:xfrm>
                        <a:off x="151606" y="1600200"/>
                        <a:ext cx="8840787" cy="673100"/>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61425008"/>
              </p:ext>
            </p:extLst>
          </p:nvPr>
        </p:nvGraphicFramePr>
        <p:xfrm>
          <a:off x="1545430" y="2728209"/>
          <a:ext cx="6053137" cy="1187450"/>
        </p:xfrm>
        <a:graphic>
          <a:graphicData uri="http://schemas.openxmlformats.org/presentationml/2006/ole">
            <mc:AlternateContent xmlns:mc="http://schemas.openxmlformats.org/markup-compatibility/2006">
              <mc:Choice xmlns:v="urn:schemas-microsoft-com:vml" Requires="v">
                <p:oleObj spid="_x0000_s12720" name="Equation" r:id="rId6" imgW="1930320" imgH="380880" progId="Equation.DSMT4">
                  <p:embed/>
                </p:oleObj>
              </mc:Choice>
              <mc:Fallback>
                <p:oleObj name="Equation" r:id="rId6" imgW="1930320" imgH="380880" progId="Equation.DSMT4">
                  <p:embed/>
                  <p:pic>
                    <p:nvPicPr>
                      <p:cNvPr id="0" name=""/>
                      <p:cNvPicPr>
                        <a:picLocks noChangeAspect="1" noChangeArrowheads="1"/>
                      </p:cNvPicPr>
                      <p:nvPr/>
                    </p:nvPicPr>
                    <p:blipFill>
                      <a:blip r:embed="rId7"/>
                      <a:srcRect/>
                      <a:stretch>
                        <a:fillRect/>
                      </a:stretch>
                    </p:blipFill>
                    <p:spPr bwMode="auto">
                      <a:xfrm>
                        <a:off x="1545430" y="2728209"/>
                        <a:ext cx="6053137" cy="118745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74188226"/>
              </p:ext>
            </p:extLst>
          </p:nvPr>
        </p:nvGraphicFramePr>
        <p:xfrm>
          <a:off x="2262979" y="4370568"/>
          <a:ext cx="4618038" cy="1187450"/>
        </p:xfrm>
        <a:graphic>
          <a:graphicData uri="http://schemas.openxmlformats.org/presentationml/2006/ole">
            <mc:AlternateContent xmlns:mc="http://schemas.openxmlformats.org/markup-compatibility/2006">
              <mc:Choice xmlns:v="urn:schemas-microsoft-com:vml" Requires="v">
                <p:oleObj spid="_x0000_s12721" name="Equation" r:id="rId8" imgW="1473120" imgH="380880" progId="Equation.DSMT4">
                  <p:embed/>
                </p:oleObj>
              </mc:Choice>
              <mc:Fallback>
                <p:oleObj name="Equation" r:id="rId8" imgW="1473120" imgH="380880" progId="Equation.DSMT4">
                  <p:embed/>
                  <p:pic>
                    <p:nvPicPr>
                      <p:cNvPr id="0" name=""/>
                      <p:cNvPicPr>
                        <a:picLocks noChangeAspect="1" noChangeArrowheads="1"/>
                      </p:cNvPicPr>
                      <p:nvPr/>
                    </p:nvPicPr>
                    <p:blipFill>
                      <a:blip r:embed="rId9"/>
                      <a:srcRect/>
                      <a:stretch>
                        <a:fillRect/>
                      </a:stretch>
                    </p:blipFill>
                    <p:spPr bwMode="auto">
                      <a:xfrm>
                        <a:off x="2262979" y="4370568"/>
                        <a:ext cx="4618038" cy="1187450"/>
                      </a:xfrm>
                      <a:prstGeom prst="rect">
                        <a:avLst/>
                      </a:prstGeom>
                      <a:noFill/>
                    </p:spPr>
                  </p:pic>
                </p:oleObj>
              </mc:Fallback>
            </mc:AlternateContent>
          </a:graphicData>
        </a:graphic>
      </p:graphicFrame>
    </p:spTree>
    <p:extLst>
      <p:ext uri="{BB962C8B-B14F-4D97-AF65-F5344CB8AC3E}">
        <p14:creationId xmlns:p14="http://schemas.microsoft.com/office/powerpoint/2010/main" val="248739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Center of Mass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179" y="1416069"/>
            <a:ext cx="3071641" cy="5122843"/>
          </a:xfrm>
          <a:prstGeom prst="rect">
            <a:avLst/>
          </a:prstGeom>
        </p:spPr>
      </p:pic>
    </p:spTree>
    <p:extLst>
      <p:ext uri="{BB962C8B-B14F-4D97-AF65-F5344CB8AC3E}">
        <p14:creationId xmlns:p14="http://schemas.microsoft.com/office/powerpoint/2010/main" val="3397416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Center of Mass Motion</a:t>
            </a:r>
          </a:p>
        </p:txBody>
      </p:sp>
      <p:graphicFrame>
        <p:nvGraphicFramePr>
          <p:cNvPr id="5" name="Object 4"/>
          <p:cNvGraphicFramePr>
            <a:graphicFrameLocks noChangeAspect="1"/>
          </p:cNvGraphicFramePr>
          <p:nvPr>
            <p:extLst>
              <p:ext uri="{D42A27DB-BD31-4B8C-83A1-F6EECF244321}">
                <p14:modId xmlns:p14="http://schemas.microsoft.com/office/powerpoint/2010/main" val="3317601691"/>
              </p:ext>
            </p:extLst>
          </p:nvPr>
        </p:nvGraphicFramePr>
        <p:xfrm>
          <a:off x="2282825" y="1600200"/>
          <a:ext cx="4578350" cy="673100"/>
        </p:xfrm>
        <a:graphic>
          <a:graphicData uri="http://schemas.openxmlformats.org/presentationml/2006/ole">
            <mc:AlternateContent xmlns:mc="http://schemas.openxmlformats.org/markup-compatibility/2006">
              <mc:Choice xmlns:v="urn:schemas-microsoft-com:vml" Requires="v">
                <p:oleObj spid="_x0000_s13912" name="Equation" r:id="rId4" imgW="1460160" imgH="215640" progId="Equation.DSMT4">
                  <p:embed/>
                </p:oleObj>
              </mc:Choice>
              <mc:Fallback>
                <p:oleObj name="Equation" r:id="rId4" imgW="1460160" imgH="215640" progId="Equation.DSMT4">
                  <p:embed/>
                  <p:pic>
                    <p:nvPicPr>
                      <p:cNvPr id="0" name=""/>
                      <p:cNvPicPr>
                        <a:picLocks noChangeAspect="1" noChangeArrowheads="1"/>
                      </p:cNvPicPr>
                      <p:nvPr/>
                    </p:nvPicPr>
                    <p:blipFill>
                      <a:blip r:embed="rId5"/>
                      <a:srcRect/>
                      <a:stretch>
                        <a:fillRect/>
                      </a:stretch>
                    </p:blipFill>
                    <p:spPr bwMode="auto">
                      <a:xfrm>
                        <a:off x="2282825" y="1600200"/>
                        <a:ext cx="4578350" cy="673100"/>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93080777"/>
              </p:ext>
            </p:extLst>
          </p:nvPr>
        </p:nvGraphicFramePr>
        <p:xfrm>
          <a:off x="3317875" y="2547962"/>
          <a:ext cx="2508250" cy="673100"/>
        </p:xfrm>
        <a:graphic>
          <a:graphicData uri="http://schemas.openxmlformats.org/presentationml/2006/ole">
            <mc:AlternateContent xmlns:mc="http://schemas.openxmlformats.org/markup-compatibility/2006">
              <mc:Choice xmlns:v="urn:schemas-microsoft-com:vml" Requires="v">
                <p:oleObj spid="_x0000_s13913" name="Equation" r:id="rId6" imgW="799920" imgH="215640" progId="Equation.DSMT4">
                  <p:embed/>
                </p:oleObj>
              </mc:Choice>
              <mc:Fallback>
                <p:oleObj name="Equation" r:id="rId6" imgW="799920" imgH="215640" progId="Equation.DSMT4">
                  <p:embed/>
                  <p:pic>
                    <p:nvPicPr>
                      <p:cNvPr id="0" name=""/>
                      <p:cNvPicPr>
                        <a:picLocks noChangeAspect="1" noChangeArrowheads="1"/>
                      </p:cNvPicPr>
                      <p:nvPr/>
                    </p:nvPicPr>
                    <p:blipFill>
                      <a:blip r:embed="rId7"/>
                      <a:srcRect/>
                      <a:stretch>
                        <a:fillRect/>
                      </a:stretch>
                    </p:blipFill>
                    <p:spPr bwMode="auto">
                      <a:xfrm>
                        <a:off x="3317875" y="2547962"/>
                        <a:ext cx="2508250" cy="67310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46605629"/>
              </p:ext>
            </p:extLst>
          </p:nvPr>
        </p:nvGraphicFramePr>
        <p:xfrm>
          <a:off x="2382043" y="3449130"/>
          <a:ext cx="4379913" cy="1069975"/>
        </p:xfrm>
        <a:graphic>
          <a:graphicData uri="http://schemas.openxmlformats.org/presentationml/2006/ole">
            <mc:AlternateContent xmlns:mc="http://schemas.openxmlformats.org/markup-compatibility/2006">
              <mc:Choice xmlns:v="urn:schemas-microsoft-com:vml" Requires="v">
                <p:oleObj spid="_x0000_s13914" name="Equation" r:id="rId8" imgW="1396800" imgH="342720" progId="Equation.DSMT4">
                  <p:embed/>
                </p:oleObj>
              </mc:Choice>
              <mc:Fallback>
                <p:oleObj name="Equation" r:id="rId8" imgW="1396800" imgH="342720" progId="Equation.DSMT4">
                  <p:embed/>
                  <p:pic>
                    <p:nvPicPr>
                      <p:cNvPr id="0" name=""/>
                      <p:cNvPicPr>
                        <a:picLocks noChangeAspect="1" noChangeArrowheads="1"/>
                      </p:cNvPicPr>
                      <p:nvPr/>
                    </p:nvPicPr>
                    <p:blipFill>
                      <a:blip r:embed="rId9"/>
                      <a:srcRect/>
                      <a:stretch>
                        <a:fillRect/>
                      </a:stretch>
                    </p:blipFill>
                    <p:spPr bwMode="auto">
                      <a:xfrm>
                        <a:off x="2382043" y="3449130"/>
                        <a:ext cx="4379913" cy="106997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89651482"/>
              </p:ext>
            </p:extLst>
          </p:nvPr>
        </p:nvGraphicFramePr>
        <p:xfrm>
          <a:off x="3217860" y="4752061"/>
          <a:ext cx="2708275" cy="635000"/>
        </p:xfrm>
        <a:graphic>
          <a:graphicData uri="http://schemas.openxmlformats.org/presentationml/2006/ole">
            <mc:AlternateContent xmlns:mc="http://schemas.openxmlformats.org/markup-compatibility/2006">
              <mc:Choice xmlns:v="urn:schemas-microsoft-com:vml" Requires="v">
                <p:oleObj spid="_x0000_s13915" name="Equation" r:id="rId10" imgW="863280" imgH="203040" progId="Equation.DSMT4">
                  <p:embed/>
                </p:oleObj>
              </mc:Choice>
              <mc:Fallback>
                <p:oleObj name="Equation" r:id="rId10" imgW="863280" imgH="203040" progId="Equation.DSMT4">
                  <p:embed/>
                  <p:pic>
                    <p:nvPicPr>
                      <p:cNvPr id="0" name=""/>
                      <p:cNvPicPr>
                        <a:picLocks noChangeAspect="1" noChangeArrowheads="1"/>
                      </p:cNvPicPr>
                      <p:nvPr/>
                    </p:nvPicPr>
                    <p:blipFill>
                      <a:blip r:embed="rId11"/>
                      <a:srcRect/>
                      <a:stretch>
                        <a:fillRect/>
                      </a:stretch>
                    </p:blipFill>
                    <p:spPr bwMode="auto">
                      <a:xfrm>
                        <a:off x="3217860" y="4752061"/>
                        <a:ext cx="2708275" cy="63500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20047730"/>
              </p:ext>
            </p:extLst>
          </p:nvPr>
        </p:nvGraphicFramePr>
        <p:xfrm>
          <a:off x="2680492" y="5620017"/>
          <a:ext cx="3783012" cy="673100"/>
        </p:xfrm>
        <a:graphic>
          <a:graphicData uri="http://schemas.openxmlformats.org/presentationml/2006/ole">
            <mc:AlternateContent xmlns:mc="http://schemas.openxmlformats.org/markup-compatibility/2006">
              <mc:Choice xmlns:v="urn:schemas-microsoft-com:vml" Requires="v">
                <p:oleObj spid="_x0000_s13916" name="Equation" r:id="rId12" imgW="1206360" imgH="215640" progId="Equation.DSMT4">
                  <p:embed/>
                </p:oleObj>
              </mc:Choice>
              <mc:Fallback>
                <p:oleObj name="Equation" r:id="rId12" imgW="1206360" imgH="215640" progId="Equation.DSMT4">
                  <p:embed/>
                  <p:pic>
                    <p:nvPicPr>
                      <p:cNvPr id="0" name=""/>
                      <p:cNvPicPr>
                        <a:picLocks noChangeAspect="1" noChangeArrowheads="1"/>
                      </p:cNvPicPr>
                      <p:nvPr/>
                    </p:nvPicPr>
                    <p:blipFill>
                      <a:blip r:embed="rId13"/>
                      <a:srcRect/>
                      <a:stretch>
                        <a:fillRect/>
                      </a:stretch>
                    </p:blipFill>
                    <p:spPr bwMode="auto">
                      <a:xfrm>
                        <a:off x="2680492" y="5620017"/>
                        <a:ext cx="3783012" cy="673100"/>
                      </a:xfrm>
                      <a:prstGeom prst="rect">
                        <a:avLst/>
                      </a:prstGeom>
                      <a:noFill/>
                    </p:spPr>
                  </p:pic>
                </p:oleObj>
              </mc:Fallback>
            </mc:AlternateContent>
          </a:graphicData>
        </a:graphic>
      </p:graphicFrame>
    </p:spTree>
    <p:extLst>
      <p:ext uri="{BB962C8B-B14F-4D97-AF65-F5344CB8AC3E}">
        <p14:creationId xmlns:p14="http://schemas.microsoft.com/office/powerpoint/2010/main" val="237195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Autofit/>
          </a:bodyPr>
          <a:lstStyle/>
          <a:p>
            <a:r>
              <a:rPr lang="en-US" sz="3600" dirty="0"/>
              <a:t>Torque and the Two Conditions </a:t>
            </a:r>
            <a:br>
              <a:rPr lang="en-US" sz="3600" dirty="0"/>
            </a:br>
            <a:r>
              <a:rPr lang="en-US" sz="3600" dirty="0"/>
              <a:t>for Equilibrium </a:t>
            </a:r>
          </a:p>
        </p:txBody>
      </p:sp>
      <p:graphicFrame>
        <p:nvGraphicFramePr>
          <p:cNvPr id="5" name="Object 4"/>
          <p:cNvGraphicFramePr>
            <a:graphicFrameLocks noChangeAspect="1"/>
          </p:cNvGraphicFramePr>
          <p:nvPr>
            <p:extLst>
              <p:ext uri="{D42A27DB-BD31-4B8C-83A1-F6EECF244321}">
                <p14:modId xmlns:p14="http://schemas.microsoft.com/office/powerpoint/2010/main" val="3885801827"/>
              </p:ext>
            </p:extLst>
          </p:nvPr>
        </p:nvGraphicFramePr>
        <p:xfrm>
          <a:off x="713581" y="1600200"/>
          <a:ext cx="7716838" cy="1227138"/>
        </p:xfrm>
        <a:graphic>
          <a:graphicData uri="http://schemas.openxmlformats.org/presentationml/2006/ole">
            <mc:AlternateContent xmlns:mc="http://schemas.openxmlformats.org/markup-compatibility/2006">
              <mc:Choice xmlns:v="urn:schemas-microsoft-com:vml" Requires="v">
                <p:oleObj spid="_x0000_s15481" name="Equation" r:id="rId4" imgW="2463480" imgH="393480" progId="Equation.DSMT4">
                  <p:embed/>
                </p:oleObj>
              </mc:Choice>
              <mc:Fallback>
                <p:oleObj name="Equation" r:id="rId4" imgW="2463480" imgH="393480" progId="Equation.DSMT4">
                  <p:embed/>
                  <p:pic>
                    <p:nvPicPr>
                      <p:cNvPr id="0" name=""/>
                      <p:cNvPicPr>
                        <a:picLocks noChangeAspect="1" noChangeArrowheads="1"/>
                      </p:cNvPicPr>
                      <p:nvPr/>
                    </p:nvPicPr>
                    <p:blipFill>
                      <a:blip r:embed="rId5"/>
                      <a:srcRect/>
                      <a:stretch>
                        <a:fillRect/>
                      </a:stretch>
                    </p:blipFill>
                    <p:spPr bwMode="auto">
                      <a:xfrm>
                        <a:off x="713581" y="1600200"/>
                        <a:ext cx="7716838" cy="1227138"/>
                      </a:xfrm>
                      <a:prstGeom prst="rect">
                        <a:avLst/>
                      </a:prstGeom>
                      <a:noFill/>
                    </p:spPr>
                  </p:pic>
                </p:oleObj>
              </mc:Fallback>
            </mc:AlternateContent>
          </a:graphicData>
        </a:graphic>
      </p:graphicFrame>
    </p:spTree>
    <p:extLst>
      <p:ext uri="{BB962C8B-B14F-4D97-AF65-F5344CB8AC3E}">
        <p14:creationId xmlns:p14="http://schemas.microsoft.com/office/powerpoint/2010/main" val="2180876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57200" y="1600200"/>
            <a:ext cx="7662111" cy="3970318"/>
          </a:xfrm>
          <a:prstGeom prst="rect">
            <a:avLst/>
          </a:prstGeom>
          <a:noFill/>
        </p:spPr>
        <p:txBody>
          <a:bodyPr wrap="square" rtlCol="0">
            <a:spAutoFit/>
          </a:bodyPr>
          <a:lstStyle/>
          <a:p>
            <a:pPr marL="342900" indent="-342900">
              <a:buFont typeface="+mj-lt"/>
              <a:buAutoNum type="arabicPeriod"/>
            </a:pPr>
            <a:r>
              <a:rPr lang="en-US" sz="2800" dirty="0">
                <a:latin typeface="Times New Roman" panose="02020603050405020304" pitchFamily="18" charset="0"/>
                <a:cs typeface="Times New Roman" panose="02020603050405020304" pitchFamily="18" charset="0"/>
              </a:rPr>
              <a:t> Diagram the system</a:t>
            </a:r>
          </a:p>
          <a:p>
            <a:pPr marL="342900" indent="-342900">
              <a:buFont typeface="+mj-lt"/>
              <a:buAutoNum type="arabicPeriod"/>
            </a:pPr>
            <a:r>
              <a:rPr lang="en-US" sz="2800" dirty="0">
                <a:latin typeface="Times New Roman" panose="02020603050405020304" pitchFamily="18" charset="0"/>
                <a:cs typeface="Times New Roman" panose="02020603050405020304" pitchFamily="18" charset="0"/>
              </a:rPr>
              <a:t> Draw a force diagram</a:t>
            </a:r>
          </a:p>
          <a:p>
            <a:pPr marL="342900" indent="-342900">
              <a:buFont typeface="+mj-lt"/>
              <a:buAutoNum type="arabicPeriod"/>
            </a:pPr>
            <a:r>
              <a:rPr lang="en-US" sz="2800" dirty="0">
                <a:latin typeface="Times New Roman" panose="02020603050405020304" pitchFamily="18" charset="0"/>
                <a:cs typeface="Times New Roman" panose="02020603050405020304" pitchFamily="18" charset="0"/>
              </a:rPr>
              <a:t> Apply the second condition of equilibrium</a:t>
            </a:r>
          </a:p>
          <a:p>
            <a:pPr marL="342900" indent="-342900">
              <a:buFont typeface="+mj-lt"/>
              <a:buAutoNum type="arabicPeriod"/>
            </a:pPr>
            <a:endParaRPr lang="en-US" sz="2800" dirty="0">
              <a:latin typeface="Times New Roman" panose="02020603050405020304" pitchFamily="18" charset="0"/>
              <a:cs typeface="Times New Roman" panose="02020603050405020304" pitchFamily="18" charset="0"/>
            </a:endParaRPr>
          </a:p>
          <a:p>
            <a:pPr marL="342900" indent="-342900">
              <a:buFont typeface="+mj-lt"/>
              <a:buAutoNum type="arabicPeriod"/>
            </a:pPr>
            <a:endParaRPr lang="en-US" sz="28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800" dirty="0">
                <a:latin typeface="Times New Roman" panose="02020603050405020304" pitchFamily="18" charset="0"/>
                <a:cs typeface="Times New Roman" panose="02020603050405020304" pitchFamily="18" charset="0"/>
              </a:rPr>
              <a:t> Apply the first condition of equilibrium</a:t>
            </a:r>
          </a:p>
          <a:p>
            <a:pPr marL="342900" indent="-342900">
              <a:buFont typeface="+mj-lt"/>
              <a:buAutoNum type="arabicPeriod"/>
            </a:pPr>
            <a:endParaRPr lang="en-US" sz="2800" dirty="0">
              <a:latin typeface="Times New Roman" panose="02020603050405020304" pitchFamily="18" charset="0"/>
              <a:cs typeface="Times New Roman" panose="02020603050405020304" pitchFamily="18" charset="0"/>
            </a:endParaRPr>
          </a:p>
          <a:p>
            <a:pPr marL="342900" indent="-342900">
              <a:buFont typeface="+mj-lt"/>
              <a:buAutoNum type="arabicPeriod"/>
            </a:pPr>
            <a:endParaRPr lang="en-US" sz="28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800" dirty="0">
                <a:latin typeface="Times New Roman" panose="02020603050405020304" pitchFamily="18" charset="0"/>
                <a:cs typeface="Times New Roman" panose="02020603050405020304" pitchFamily="18" charset="0"/>
              </a:rPr>
              <a:t> Solve the system of equations </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Autofit/>
          </a:bodyPr>
          <a:lstStyle/>
          <a:p>
            <a:r>
              <a:rPr lang="en-US" sz="3600" dirty="0"/>
              <a:t>Problem-Solving Strategy: </a:t>
            </a:r>
            <a:br>
              <a:rPr lang="en-US" sz="3600" dirty="0"/>
            </a:br>
            <a:r>
              <a:rPr lang="en-US" sz="3600" dirty="0"/>
              <a:t>Objects in Equilibrium </a:t>
            </a:r>
          </a:p>
        </p:txBody>
      </p:sp>
      <p:graphicFrame>
        <p:nvGraphicFramePr>
          <p:cNvPr id="5" name="Object 4"/>
          <p:cNvGraphicFramePr>
            <a:graphicFrameLocks noChangeAspect="1"/>
          </p:cNvGraphicFramePr>
          <p:nvPr>
            <p:extLst>
              <p:ext uri="{D42A27DB-BD31-4B8C-83A1-F6EECF244321}">
                <p14:modId xmlns:p14="http://schemas.microsoft.com/office/powerpoint/2010/main" val="3353450580"/>
              </p:ext>
            </p:extLst>
          </p:nvPr>
        </p:nvGraphicFramePr>
        <p:xfrm>
          <a:off x="3631030" y="3076641"/>
          <a:ext cx="1314450" cy="593725"/>
        </p:xfrm>
        <a:graphic>
          <a:graphicData uri="http://schemas.openxmlformats.org/presentationml/2006/ole">
            <mc:AlternateContent xmlns:mc="http://schemas.openxmlformats.org/markup-compatibility/2006">
              <mc:Choice xmlns:v="urn:schemas-microsoft-com:vml" Requires="v">
                <p:oleObj spid="_x0000_s17734" name="Equation" r:id="rId4" imgW="419040" imgH="190440" progId="Equation.DSMT4">
                  <p:embed/>
                </p:oleObj>
              </mc:Choice>
              <mc:Fallback>
                <p:oleObj name="Equation" r:id="rId4" imgW="419040" imgH="190440" progId="Equation.DSMT4">
                  <p:embed/>
                  <p:pic>
                    <p:nvPicPr>
                      <p:cNvPr id="0" name=""/>
                      <p:cNvPicPr>
                        <a:picLocks noChangeAspect="1" noChangeArrowheads="1"/>
                      </p:cNvPicPr>
                      <p:nvPr/>
                    </p:nvPicPr>
                    <p:blipFill>
                      <a:blip r:embed="rId5"/>
                      <a:srcRect/>
                      <a:stretch>
                        <a:fillRect/>
                      </a:stretch>
                    </p:blipFill>
                    <p:spPr bwMode="auto">
                      <a:xfrm>
                        <a:off x="3631030" y="3076641"/>
                        <a:ext cx="1314450" cy="593725"/>
                      </a:xfrm>
                      <a:prstGeom prst="rect">
                        <a:avLst/>
                      </a:prstGeom>
                      <a:noFill/>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388490365"/>
              </p:ext>
            </p:extLst>
          </p:nvPr>
        </p:nvGraphicFramePr>
        <p:xfrm>
          <a:off x="2956719" y="4456198"/>
          <a:ext cx="3230562" cy="633412"/>
        </p:xfrm>
        <a:graphic>
          <a:graphicData uri="http://schemas.openxmlformats.org/presentationml/2006/ole">
            <mc:AlternateContent xmlns:mc="http://schemas.openxmlformats.org/markup-compatibility/2006">
              <mc:Choice xmlns:v="urn:schemas-microsoft-com:vml" Requires="v">
                <p:oleObj spid="_x0000_s17735" name="Equation" r:id="rId6" imgW="1028520" imgH="203040" progId="Equation.DSMT4">
                  <p:embed/>
                </p:oleObj>
              </mc:Choice>
              <mc:Fallback>
                <p:oleObj name="Equation" r:id="rId6" imgW="1028520" imgH="203040" progId="Equation.DSMT4">
                  <p:embed/>
                  <p:pic>
                    <p:nvPicPr>
                      <p:cNvPr id="0" name=""/>
                      <p:cNvPicPr>
                        <a:picLocks noChangeAspect="1" noChangeArrowheads="1"/>
                      </p:cNvPicPr>
                      <p:nvPr/>
                    </p:nvPicPr>
                    <p:blipFill>
                      <a:blip r:embed="rId7"/>
                      <a:srcRect/>
                      <a:stretch>
                        <a:fillRect/>
                      </a:stretch>
                    </p:blipFill>
                    <p:spPr bwMode="auto">
                      <a:xfrm>
                        <a:off x="2956719" y="4456198"/>
                        <a:ext cx="3230562" cy="633412"/>
                      </a:xfrm>
                      <a:prstGeom prst="rect">
                        <a:avLst/>
                      </a:prstGeom>
                      <a:noFill/>
                    </p:spPr>
                  </p:pic>
                </p:oleObj>
              </mc:Fallback>
            </mc:AlternateContent>
          </a:graphicData>
        </a:graphic>
      </p:graphicFrame>
    </p:spTree>
    <p:extLst>
      <p:ext uri="{BB962C8B-B14F-4D97-AF65-F5344CB8AC3E}">
        <p14:creationId xmlns:p14="http://schemas.microsoft.com/office/powerpoint/2010/main" val="213137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fontScale="90000"/>
          </a:bodyPr>
          <a:lstStyle/>
          <a:p>
            <a:r>
              <a:rPr lang="en-US" dirty="0"/>
              <a:t>The Rotational Second Law </a:t>
            </a:r>
            <a:br>
              <a:rPr lang="en-US" dirty="0"/>
            </a:br>
            <a:r>
              <a:rPr lang="en-US" dirty="0"/>
              <a:t>of Motion</a:t>
            </a:r>
          </a:p>
        </p:txBody>
      </p:sp>
      <p:graphicFrame>
        <p:nvGraphicFramePr>
          <p:cNvPr id="5" name="Object 4"/>
          <p:cNvGraphicFramePr>
            <a:graphicFrameLocks noChangeAspect="1"/>
          </p:cNvGraphicFramePr>
          <p:nvPr>
            <p:extLst>
              <p:ext uri="{D42A27DB-BD31-4B8C-83A1-F6EECF244321}">
                <p14:modId xmlns:p14="http://schemas.microsoft.com/office/powerpoint/2010/main" val="1601771695"/>
              </p:ext>
            </p:extLst>
          </p:nvPr>
        </p:nvGraphicFramePr>
        <p:xfrm>
          <a:off x="6327477" y="1512463"/>
          <a:ext cx="1473200" cy="593725"/>
        </p:xfrm>
        <a:graphic>
          <a:graphicData uri="http://schemas.openxmlformats.org/presentationml/2006/ole">
            <mc:AlternateContent xmlns:mc="http://schemas.openxmlformats.org/markup-compatibility/2006">
              <mc:Choice xmlns:v="urn:schemas-microsoft-com:vml" Requires="v">
                <p:oleObj spid="_x0000_s16841" name="Equation" r:id="rId4" imgW="469800" imgH="190440" progId="Equation.DSMT4">
                  <p:embed/>
                </p:oleObj>
              </mc:Choice>
              <mc:Fallback>
                <p:oleObj name="Equation" r:id="rId4" imgW="469800" imgH="190440" progId="Equation.DSMT4">
                  <p:embed/>
                  <p:pic>
                    <p:nvPicPr>
                      <p:cNvPr id="0" name=""/>
                      <p:cNvPicPr>
                        <a:picLocks noChangeAspect="1" noChangeArrowheads="1"/>
                      </p:cNvPicPr>
                      <p:nvPr/>
                    </p:nvPicPr>
                    <p:blipFill>
                      <a:blip r:embed="rId5"/>
                      <a:srcRect/>
                      <a:stretch>
                        <a:fillRect/>
                      </a:stretch>
                    </p:blipFill>
                    <p:spPr bwMode="auto">
                      <a:xfrm>
                        <a:off x="6327477" y="1512463"/>
                        <a:ext cx="1473200" cy="593725"/>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67183868"/>
              </p:ext>
            </p:extLst>
          </p:nvPr>
        </p:nvGraphicFramePr>
        <p:xfrm>
          <a:off x="6168727" y="2429492"/>
          <a:ext cx="1790700" cy="593725"/>
        </p:xfrm>
        <a:graphic>
          <a:graphicData uri="http://schemas.openxmlformats.org/presentationml/2006/ole">
            <mc:AlternateContent xmlns:mc="http://schemas.openxmlformats.org/markup-compatibility/2006">
              <mc:Choice xmlns:v="urn:schemas-microsoft-com:vml" Requires="v">
                <p:oleObj spid="_x0000_s16842" name="Equation" r:id="rId6" imgW="571320" imgH="190440" progId="Equation.DSMT4">
                  <p:embed/>
                </p:oleObj>
              </mc:Choice>
              <mc:Fallback>
                <p:oleObj name="Equation" r:id="rId6" imgW="571320" imgH="190440" progId="Equation.DSMT4">
                  <p:embed/>
                  <p:pic>
                    <p:nvPicPr>
                      <p:cNvPr id="0" name=""/>
                      <p:cNvPicPr>
                        <a:picLocks noChangeAspect="1" noChangeArrowheads="1"/>
                      </p:cNvPicPr>
                      <p:nvPr/>
                    </p:nvPicPr>
                    <p:blipFill>
                      <a:blip r:embed="rId7"/>
                      <a:srcRect/>
                      <a:stretch>
                        <a:fillRect/>
                      </a:stretch>
                    </p:blipFill>
                    <p:spPr bwMode="auto">
                      <a:xfrm>
                        <a:off x="6168727" y="2429492"/>
                        <a:ext cx="1790700" cy="593725"/>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37299942"/>
              </p:ext>
            </p:extLst>
          </p:nvPr>
        </p:nvGraphicFramePr>
        <p:xfrm>
          <a:off x="5451971" y="3322498"/>
          <a:ext cx="3224212" cy="1227138"/>
        </p:xfrm>
        <a:graphic>
          <a:graphicData uri="http://schemas.openxmlformats.org/presentationml/2006/ole">
            <mc:AlternateContent xmlns:mc="http://schemas.openxmlformats.org/markup-compatibility/2006">
              <mc:Choice xmlns:v="urn:schemas-microsoft-com:vml" Requires="v">
                <p:oleObj spid="_x0000_s16843" name="Equation" r:id="rId8" imgW="1028520" imgH="393480" progId="Equation.DSMT4">
                  <p:embed/>
                </p:oleObj>
              </mc:Choice>
              <mc:Fallback>
                <p:oleObj name="Equation" r:id="rId8" imgW="1028520" imgH="393480" progId="Equation.DSMT4">
                  <p:embed/>
                  <p:pic>
                    <p:nvPicPr>
                      <p:cNvPr id="0" name=""/>
                      <p:cNvPicPr>
                        <a:picLocks noChangeAspect="1" noChangeArrowheads="1"/>
                      </p:cNvPicPr>
                      <p:nvPr/>
                    </p:nvPicPr>
                    <p:blipFill>
                      <a:blip r:embed="rId9"/>
                      <a:srcRect/>
                      <a:stretch>
                        <a:fillRect/>
                      </a:stretch>
                    </p:blipFill>
                    <p:spPr bwMode="auto">
                      <a:xfrm>
                        <a:off x="5451971" y="3322498"/>
                        <a:ext cx="3224212" cy="1227138"/>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33581009"/>
              </p:ext>
            </p:extLst>
          </p:nvPr>
        </p:nvGraphicFramePr>
        <p:xfrm>
          <a:off x="6248102" y="4848917"/>
          <a:ext cx="1631950" cy="554038"/>
        </p:xfrm>
        <a:graphic>
          <a:graphicData uri="http://schemas.openxmlformats.org/presentationml/2006/ole">
            <mc:AlternateContent xmlns:mc="http://schemas.openxmlformats.org/markup-compatibility/2006">
              <mc:Choice xmlns:v="urn:schemas-microsoft-com:vml" Requires="v">
                <p:oleObj spid="_x0000_s16844" name="Equation" r:id="rId10" imgW="520560" imgH="177480" progId="Equation.DSMT4">
                  <p:embed/>
                </p:oleObj>
              </mc:Choice>
              <mc:Fallback>
                <p:oleObj name="Equation" r:id="rId10" imgW="520560" imgH="177480" progId="Equation.DSMT4">
                  <p:embed/>
                  <p:pic>
                    <p:nvPicPr>
                      <p:cNvPr id="0" name=""/>
                      <p:cNvPicPr>
                        <a:picLocks noChangeAspect="1" noChangeArrowheads="1"/>
                      </p:cNvPicPr>
                      <p:nvPr/>
                    </p:nvPicPr>
                    <p:blipFill>
                      <a:blip r:embed="rId11"/>
                      <a:srcRect/>
                      <a:stretch>
                        <a:fillRect/>
                      </a:stretch>
                    </p:blipFill>
                    <p:spPr bwMode="auto">
                      <a:xfrm>
                        <a:off x="6248102" y="4848917"/>
                        <a:ext cx="1631950" cy="554038"/>
                      </a:xfrm>
                      <a:prstGeom prst="rect">
                        <a:avLst/>
                      </a:prstGeom>
                      <a:noFill/>
                    </p:spPr>
                  </p:pic>
                </p:oleObj>
              </mc:Fallback>
            </mc:AlternateContent>
          </a:graphicData>
        </a:graphic>
      </p:graphicFrame>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137" y="1632699"/>
            <a:ext cx="5079834" cy="4236243"/>
          </a:xfrm>
          <a:prstGeom prst="rect">
            <a:avLst/>
          </a:prstGeom>
        </p:spPr>
      </p:pic>
    </p:spTree>
    <p:extLst>
      <p:ext uri="{BB962C8B-B14F-4D97-AF65-F5344CB8AC3E}">
        <p14:creationId xmlns:p14="http://schemas.microsoft.com/office/powerpoint/2010/main" val="337991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3406142"/>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is longer.</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is shorter.</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has a narrower handle.</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has a wider handle.</a:t>
            </a:r>
          </a:p>
        </p:txBody>
      </p:sp>
      <p:sp>
        <p:nvSpPr>
          <p:cNvPr id="4" name="Rectangle 3"/>
          <p:cNvSpPr/>
          <p:nvPr/>
        </p:nvSpPr>
        <p:spPr>
          <a:xfrm>
            <a:off x="457200" y="1371600"/>
            <a:ext cx="7940842" cy="1815882"/>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Using a screwdriver, you try to remove a screw from a piece of furniture, but can’t get it to turn. To increase the chances of success, you should use a screwdriver that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015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356928"/>
            <a:ext cx="8314197" cy="2297697"/>
          </a:xfrm>
        </p:spPr>
        <p:txBody>
          <a:bodyPr>
            <a:noAutofit/>
          </a:bodyPr>
          <a:lstStyle/>
          <a:p>
            <a:pPr marL="457200" indent="-4572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one with a handle that is 8 cm long and 2 cm wide</a:t>
            </a:r>
          </a:p>
          <a:p>
            <a:pPr marL="457200" indent="-4572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one with a handle that is 12 cm long and 2 cm wide</a:t>
            </a:r>
          </a:p>
          <a:p>
            <a:pPr marL="457200" indent="-457200">
              <a:buClr>
                <a:schemeClr val="tx1"/>
              </a:buClr>
              <a:buFontTx/>
              <a:buAutoNum type="arabicPeriod"/>
            </a:pPr>
            <a:r>
              <a:rPr lang="en-US" altLang="en-US" b="1" dirty="0">
                <a:latin typeface="Times New Roman" panose="02020603050405020304" pitchFamily="18" charset="0"/>
                <a:cs typeface="Times New Roman" panose="02020603050405020304" pitchFamily="18" charset="0"/>
              </a:rPr>
              <a:t>one with a handle that is 8 cm long and 4 cm wide</a:t>
            </a:r>
          </a:p>
          <a:p>
            <a:pPr marL="457200" indent="-4572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They would all loosen the screw just as effectively.</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932822" cy="1624264"/>
          </a:xfrm>
        </p:spPr>
        <p:txBody>
          <a:bodyPr>
            <a:noAutofit/>
          </a:bodyPr>
          <a:lstStyle/>
          <a:p>
            <a:pPr marL="0" indent="0">
              <a:buNone/>
            </a:pPr>
            <a:r>
              <a:rPr lang="en-US" altLang="en-US" dirty="0">
                <a:latin typeface="Times New Roman" panose="02020603050405020304" pitchFamily="18" charset="0"/>
                <a:cs typeface="Times New Roman" panose="02020603050405020304" pitchFamily="18" charset="0"/>
              </a:rPr>
              <a:t>Which of the following screwdrivers would likely be the most effective to loosen a stubborn screw? Assume the size of the driver head is the same in each case.</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1-1</a:t>
            </a:r>
          </a:p>
        </p:txBody>
      </p:sp>
    </p:spTree>
    <p:extLst>
      <p:ext uri="{BB962C8B-B14F-4D97-AF65-F5344CB8AC3E}">
        <p14:creationId xmlns:p14="http://schemas.microsoft.com/office/powerpoint/2010/main" val="2407266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57200" y="1358843"/>
            <a:ext cx="3723699" cy="2746620"/>
          </a:xfrm>
          <a:prstGeom prst="rect">
            <a:avLst/>
          </a:prstGeom>
        </p:spPr>
      </p:pic>
      <p:sp>
        <p:nvSpPr>
          <p:cNvPr id="2" name="Title 1"/>
          <p:cNvSpPr>
            <a:spLocks noGrp="1"/>
          </p:cNvSpPr>
          <p:nvPr>
            <p:ph type="title"/>
          </p:nvPr>
        </p:nvSpPr>
        <p:spPr/>
        <p:txBody>
          <a:bodyPr>
            <a:normAutofit/>
          </a:bodyPr>
          <a:lstStyle/>
          <a:p>
            <a:r>
              <a:rPr lang="en-US" dirty="0"/>
              <a:t>Torque on a Rotating Object</a:t>
            </a:r>
          </a:p>
        </p:txBody>
      </p:sp>
      <p:graphicFrame>
        <p:nvGraphicFramePr>
          <p:cNvPr id="8" name="Object 7"/>
          <p:cNvGraphicFramePr>
            <a:graphicFrameLocks noChangeAspect="1"/>
          </p:cNvGraphicFramePr>
          <p:nvPr>
            <p:extLst>
              <p:ext uri="{D42A27DB-BD31-4B8C-83A1-F6EECF244321}">
                <p14:modId xmlns:p14="http://schemas.microsoft.com/office/powerpoint/2010/main" val="1221737380"/>
              </p:ext>
            </p:extLst>
          </p:nvPr>
        </p:nvGraphicFramePr>
        <p:xfrm>
          <a:off x="5430472" y="1425641"/>
          <a:ext cx="1631950" cy="554038"/>
        </p:xfrm>
        <a:graphic>
          <a:graphicData uri="http://schemas.openxmlformats.org/presentationml/2006/ole">
            <mc:AlternateContent xmlns:mc="http://schemas.openxmlformats.org/markup-compatibility/2006">
              <mc:Choice xmlns:v="urn:schemas-microsoft-com:vml" Requires="v">
                <p:oleObj spid="_x0000_s18990" name="Equation" r:id="rId5" imgW="520560" imgH="177480" progId="Equation.DSMT4">
                  <p:embed/>
                </p:oleObj>
              </mc:Choice>
              <mc:Fallback>
                <p:oleObj name="Equation" r:id="rId5" imgW="520560" imgH="177480" progId="Equation.DSMT4">
                  <p:embed/>
                  <p:pic>
                    <p:nvPicPr>
                      <p:cNvPr id="0" name=""/>
                      <p:cNvPicPr>
                        <a:picLocks noChangeAspect="1" noChangeArrowheads="1"/>
                      </p:cNvPicPr>
                      <p:nvPr/>
                    </p:nvPicPr>
                    <p:blipFill>
                      <a:blip r:embed="rId6"/>
                      <a:srcRect/>
                      <a:stretch>
                        <a:fillRect/>
                      </a:stretch>
                    </p:blipFill>
                    <p:spPr bwMode="auto">
                      <a:xfrm>
                        <a:off x="5430472" y="1425641"/>
                        <a:ext cx="1631950" cy="554038"/>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857609830"/>
              </p:ext>
            </p:extLst>
          </p:nvPr>
        </p:nvGraphicFramePr>
        <p:xfrm>
          <a:off x="4992322" y="2260029"/>
          <a:ext cx="2508250" cy="752475"/>
        </p:xfrm>
        <a:graphic>
          <a:graphicData uri="http://schemas.openxmlformats.org/presentationml/2006/ole">
            <mc:AlternateContent xmlns:mc="http://schemas.openxmlformats.org/markup-compatibility/2006">
              <mc:Choice xmlns:v="urn:schemas-microsoft-com:vml" Requires="v">
                <p:oleObj spid="_x0000_s18991" name="Equation" r:id="rId7" imgW="799920" imgH="241200" progId="Equation.DSMT4">
                  <p:embed/>
                </p:oleObj>
              </mc:Choice>
              <mc:Fallback>
                <p:oleObj name="Equation" r:id="rId7" imgW="799920" imgH="241200" progId="Equation.DSMT4">
                  <p:embed/>
                  <p:pic>
                    <p:nvPicPr>
                      <p:cNvPr id="0" name=""/>
                      <p:cNvPicPr>
                        <a:picLocks noChangeAspect="1" noChangeArrowheads="1"/>
                      </p:cNvPicPr>
                      <p:nvPr/>
                    </p:nvPicPr>
                    <p:blipFill>
                      <a:blip r:embed="rId8"/>
                      <a:srcRect/>
                      <a:stretch>
                        <a:fillRect/>
                      </a:stretch>
                    </p:blipFill>
                    <p:spPr bwMode="auto">
                      <a:xfrm>
                        <a:off x="4992322" y="2260029"/>
                        <a:ext cx="2508250" cy="752475"/>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70114313"/>
              </p:ext>
            </p:extLst>
          </p:nvPr>
        </p:nvGraphicFramePr>
        <p:xfrm>
          <a:off x="4035059" y="4313113"/>
          <a:ext cx="4422775" cy="631825"/>
        </p:xfrm>
        <a:graphic>
          <a:graphicData uri="http://schemas.openxmlformats.org/presentationml/2006/ole">
            <mc:AlternateContent xmlns:mc="http://schemas.openxmlformats.org/markup-compatibility/2006">
              <mc:Choice xmlns:v="urn:schemas-microsoft-com:vml" Requires="v">
                <p:oleObj spid="_x0000_s18992" name="Equation" r:id="rId9" imgW="1409400" imgH="203040" progId="Equation.DSMT4">
                  <p:embed/>
                </p:oleObj>
              </mc:Choice>
              <mc:Fallback>
                <p:oleObj name="Equation" r:id="rId9" imgW="1409400" imgH="203040" progId="Equation.DSMT4">
                  <p:embed/>
                  <p:pic>
                    <p:nvPicPr>
                      <p:cNvPr id="0" name=""/>
                      <p:cNvPicPr>
                        <a:picLocks noChangeAspect="1" noChangeArrowheads="1"/>
                      </p:cNvPicPr>
                      <p:nvPr/>
                    </p:nvPicPr>
                    <p:blipFill>
                      <a:blip r:embed="rId10"/>
                      <a:srcRect/>
                      <a:stretch>
                        <a:fillRect/>
                      </a:stretch>
                    </p:blipFill>
                    <p:spPr bwMode="auto">
                      <a:xfrm>
                        <a:off x="4035059" y="4313113"/>
                        <a:ext cx="4422775" cy="631825"/>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770106604"/>
              </p:ext>
            </p:extLst>
          </p:nvPr>
        </p:nvGraphicFramePr>
        <p:xfrm>
          <a:off x="5509846" y="5280918"/>
          <a:ext cx="1473200" cy="474663"/>
        </p:xfrm>
        <a:graphic>
          <a:graphicData uri="http://schemas.openxmlformats.org/presentationml/2006/ole">
            <mc:AlternateContent xmlns:mc="http://schemas.openxmlformats.org/markup-compatibility/2006">
              <mc:Choice xmlns:v="urn:schemas-microsoft-com:vml" Requires="v">
                <p:oleObj spid="_x0000_s18993" name="Equation" r:id="rId11" imgW="469800" imgH="152280" progId="Equation.DSMT4">
                  <p:embed/>
                </p:oleObj>
              </mc:Choice>
              <mc:Fallback>
                <p:oleObj name="Equation" r:id="rId11" imgW="469800" imgH="152280" progId="Equation.DSMT4">
                  <p:embed/>
                  <p:pic>
                    <p:nvPicPr>
                      <p:cNvPr id="0" name=""/>
                      <p:cNvPicPr>
                        <a:picLocks noChangeAspect="1" noChangeArrowheads="1"/>
                      </p:cNvPicPr>
                      <p:nvPr/>
                    </p:nvPicPr>
                    <p:blipFill>
                      <a:blip r:embed="rId12"/>
                      <a:srcRect/>
                      <a:stretch>
                        <a:fillRect/>
                      </a:stretch>
                    </p:blipFill>
                    <p:spPr bwMode="auto">
                      <a:xfrm>
                        <a:off x="5509846" y="5280918"/>
                        <a:ext cx="1473200" cy="474663"/>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52466332"/>
              </p:ext>
            </p:extLst>
          </p:nvPr>
        </p:nvGraphicFramePr>
        <p:xfrm>
          <a:off x="3658029" y="3346896"/>
          <a:ext cx="5176837" cy="633413"/>
        </p:xfrm>
        <a:graphic>
          <a:graphicData uri="http://schemas.openxmlformats.org/presentationml/2006/ole">
            <mc:AlternateContent xmlns:mc="http://schemas.openxmlformats.org/markup-compatibility/2006">
              <mc:Choice xmlns:v="urn:schemas-microsoft-com:vml" Requires="v">
                <p:oleObj spid="_x0000_s18994" name="Equation" r:id="rId13" imgW="1650960" imgH="203040" progId="Equation.DSMT4">
                  <p:embed/>
                </p:oleObj>
              </mc:Choice>
              <mc:Fallback>
                <p:oleObj name="Equation" r:id="rId13" imgW="1650960" imgH="203040" progId="Equation.DSMT4">
                  <p:embed/>
                  <p:pic>
                    <p:nvPicPr>
                      <p:cNvPr id="0" name=""/>
                      <p:cNvPicPr>
                        <a:picLocks noChangeAspect="1" noChangeArrowheads="1"/>
                      </p:cNvPicPr>
                      <p:nvPr/>
                    </p:nvPicPr>
                    <p:blipFill>
                      <a:blip r:embed="rId14"/>
                      <a:srcRect/>
                      <a:stretch>
                        <a:fillRect/>
                      </a:stretch>
                    </p:blipFill>
                    <p:spPr bwMode="auto">
                      <a:xfrm>
                        <a:off x="3658029" y="3346896"/>
                        <a:ext cx="5176837" cy="633413"/>
                      </a:xfrm>
                      <a:prstGeom prst="rect">
                        <a:avLst/>
                      </a:prstGeom>
                      <a:noFill/>
                    </p:spPr>
                  </p:pic>
                </p:oleObj>
              </mc:Fallback>
            </mc:AlternateContent>
          </a:graphicData>
        </a:graphic>
      </p:graphicFrame>
      <p:pic>
        <p:nvPicPr>
          <p:cNvPr id="4" name="Picture 3"/>
          <p:cNvPicPr>
            <a:picLocks noChangeAspect="1"/>
          </p:cNvPicPr>
          <p:nvPr/>
        </p:nvPicPr>
        <p:blipFill>
          <a:blip r:embed="rId15"/>
          <a:stretch>
            <a:fillRect/>
          </a:stretch>
        </p:blipFill>
        <p:spPr>
          <a:xfrm>
            <a:off x="457200" y="4212750"/>
            <a:ext cx="2863989" cy="2610998"/>
          </a:xfrm>
          <a:prstGeom prst="rect">
            <a:avLst/>
          </a:prstGeom>
        </p:spPr>
      </p:pic>
    </p:spTree>
    <p:extLst>
      <p:ext uri="{BB962C8B-B14F-4D97-AF65-F5344CB8AC3E}">
        <p14:creationId xmlns:p14="http://schemas.microsoft.com/office/powerpoint/2010/main" val="104421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2544367"/>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angular acceleration</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angular velocity</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moment of inertia</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center of gravity</a:t>
            </a:r>
          </a:p>
        </p:txBody>
      </p:sp>
      <p:sp>
        <p:nvSpPr>
          <p:cNvPr id="4" name="Rectangle 3"/>
          <p:cNvSpPr/>
          <p:nvPr/>
        </p:nvSpPr>
        <p:spPr>
          <a:xfrm>
            <a:off x="457200" y="1371600"/>
            <a:ext cx="7940842" cy="954107"/>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A constant net torque is applied to an object. Which one of the following will </a:t>
            </a:r>
            <a:r>
              <a:rPr lang="en-US" altLang="en-US" sz="2800" i="1" dirty="0">
                <a:latin typeface="Times New Roman" panose="02020603050405020304" pitchFamily="18" charset="0"/>
                <a:cs typeface="Times New Roman" panose="02020603050405020304" pitchFamily="18" charset="0"/>
              </a:rPr>
              <a:t>not </a:t>
            </a:r>
            <a:r>
              <a:rPr lang="en-US" altLang="en-US" sz="2800" dirty="0">
                <a:latin typeface="Times New Roman" panose="02020603050405020304" pitchFamily="18" charset="0"/>
                <a:cs typeface="Times New Roman" panose="02020603050405020304" pitchFamily="18" charset="0"/>
              </a:rPr>
              <a:t>be constant?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650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3936434"/>
            <a:ext cx="5294624"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A</a:t>
            </a:r>
          </a:p>
          <a:p>
            <a:pPr marL="457200" indent="-4572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B</a:t>
            </a:r>
          </a:p>
          <a:p>
            <a:pPr marL="457200" indent="-4572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more information is needed</a:t>
            </a:r>
          </a:p>
        </p:txBody>
      </p:sp>
      <p:sp>
        <p:nvSpPr>
          <p:cNvPr id="4" name="Rectangle 3"/>
          <p:cNvSpPr/>
          <p:nvPr/>
        </p:nvSpPr>
        <p:spPr>
          <a:xfrm>
            <a:off x="457200" y="1371600"/>
            <a:ext cx="5294624" cy="2246769"/>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The two rigid objects shown in the figures have the same mass, radius, and angular speed. If the same braking torque is applied to each, which takes longer to stop?</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604" y="1371600"/>
            <a:ext cx="2460904" cy="4896998"/>
          </a:xfrm>
          <a:prstGeom prst="rect">
            <a:avLst/>
          </a:prstGeom>
        </p:spPr>
      </p:pic>
    </p:spTree>
    <p:extLst>
      <p:ext uri="{BB962C8B-B14F-4D97-AF65-F5344CB8AC3E}">
        <p14:creationId xmlns:p14="http://schemas.microsoft.com/office/powerpoint/2010/main" val="2787096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Torque on a Rotating Object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33" y="1577664"/>
            <a:ext cx="6976534" cy="4346312"/>
          </a:xfrm>
          <a:prstGeom prst="rect">
            <a:avLst/>
          </a:prstGeom>
        </p:spPr>
      </p:pic>
    </p:spTree>
    <p:extLst>
      <p:ext uri="{BB962C8B-B14F-4D97-AF65-F5344CB8AC3E}">
        <p14:creationId xmlns:p14="http://schemas.microsoft.com/office/powerpoint/2010/main" val="1575656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More on the Moment of Inertia</a:t>
            </a:r>
          </a:p>
        </p:txBody>
      </p:sp>
      <p:graphicFrame>
        <p:nvGraphicFramePr>
          <p:cNvPr id="6" name="Object 5"/>
          <p:cNvGraphicFramePr>
            <a:graphicFrameLocks noChangeAspect="1"/>
          </p:cNvGraphicFramePr>
          <p:nvPr>
            <p:extLst>
              <p:ext uri="{D42A27DB-BD31-4B8C-83A1-F6EECF244321}">
                <p14:modId xmlns:p14="http://schemas.microsoft.com/office/powerpoint/2010/main" val="1597101416"/>
              </p:ext>
            </p:extLst>
          </p:nvPr>
        </p:nvGraphicFramePr>
        <p:xfrm>
          <a:off x="5371811" y="1600200"/>
          <a:ext cx="2387600" cy="1860550"/>
        </p:xfrm>
        <a:graphic>
          <a:graphicData uri="http://schemas.openxmlformats.org/presentationml/2006/ole">
            <mc:AlternateContent xmlns:mc="http://schemas.openxmlformats.org/markup-compatibility/2006">
              <mc:Choice xmlns:v="urn:schemas-microsoft-com:vml" Requires="v">
                <p:oleObj spid="_x0000_s20628" name="Equation" r:id="rId4" imgW="761760" imgH="596880" progId="Equation.DSMT4">
                  <p:embed/>
                </p:oleObj>
              </mc:Choice>
              <mc:Fallback>
                <p:oleObj name="Equation" r:id="rId4" imgW="761760" imgH="596880" progId="Equation.DSMT4">
                  <p:embed/>
                  <p:pic>
                    <p:nvPicPr>
                      <p:cNvPr id="0" name=""/>
                      <p:cNvPicPr>
                        <a:picLocks noChangeAspect="1" noChangeArrowheads="1"/>
                      </p:cNvPicPr>
                      <p:nvPr/>
                    </p:nvPicPr>
                    <p:blipFill>
                      <a:blip r:embed="rId5"/>
                      <a:srcRect/>
                      <a:stretch>
                        <a:fillRect/>
                      </a:stretch>
                    </p:blipFill>
                    <p:spPr bwMode="auto">
                      <a:xfrm>
                        <a:off x="5371811" y="1600200"/>
                        <a:ext cx="2387600" cy="1860550"/>
                      </a:xfrm>
                      <a:prstGeom prst="rect">
                        <a:avLst/>
                      </a:prstGeom>
                      <a:noFill/>
                    </p:spPr>
                  </p:pic>
                </p:oleObj>
              </mc:Fallback>
            </mc:AlternateContent>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0" y="1463675"/>
            <a:ext cx="2434860" cy="5257800"/>
          </a:xfrm>
          <a:prstGeom prst="rect">
            <a:avLst/>
          </a:prstGeom>
        </p:spPr>
      </p:pic>
    </p:spTree>
    <p:extLst>
      <p:ext uri="{BB962C8B-B14F-4D97-AF65-F5344CB8AC3E}">
        <p14:creationId xmlns:p14="http://schemas.microsoft.com/office/powerpoint/2010/main" val="30995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Autofit/>
          </a:bodyPr>
          <a:lstStyle/>
          <a:p>
            <a:r>
              <a:rPr lang="en-US" sz="3600" dirty="0"/>
              <a:t>Calculations of Moments of Inertia </a:t>
            </a:r>
            <a:br>
              <a:rPr lang="en-US" sz="3600" dirty="0"/>
            </a:br>
            <a:r>
              <a:rPr lang="en-US" sz="3600" dirty="0"/>
              <a:t>for Extended Objects</a:t>
            </a:r>
          </a:p>
        </p:txBody>
      </p:sp>
      <p:graphicFrame>
        <p:nvGraphicFramePr>
          <p:cNvPr id="5" name="Object 4"/>
          <p:cNvGraphicFramePr>
            <a:graphicFrameLocks noChangeAspect="1"/>
          </p:cNvGraphicFramePr>
          <p:nvPr>
            <p:extLst>
              <p:ext uri="{D42A27DB-BD31-4B8C-83A1-F6EECF244321}">
                <p14:modId xmlns:p14="http://schemas.microsoft.com/office/powerpoint/2010/main" val="393310217"/>
              </p:ext>
            </p:extLst>
          </p:nvPr>
        </p:nvGraphicFramePr>
        <p:xfrm>
          <a:off x="5839619" y="1600200"/>
          <a:ext cx="1592262" cy="554037"/>
        </p:xfrm>
        <a:graphic>
          <a:graphicData uri="http://schemas.openxmlformats.org/presentationml/2006/ole">
            <mc:AlternateContent xmlns:mc="http://schemas.openxmlformats.org/markup-compatibility/2006">
              <mc:Choice xmlns:v="urn:schemas-microsoft-com:vml" Requires="v">
                <p:oleObj spid="_x0000_s21923" name="Equation" r:id="rId4" imgW="507960" imgH="177480" progId="Equation.DSMT4">
                  <p:embed/>
                </p:oleObj>
              </mc:Choice>
              <mc:Fallback>
                <p:oleObj name="Equation" r:id="rId4" imgW="507960" imgH="177480" progId="Equation.DSMT4">
                  <p:embed/>
                  <p:pic>
                    <p:nvPicPr>
                      <p:cNvPr id="0" name=""/>
                      <p:cNvPicPr>
                        <a:picLocks noChangeAspect="1" noChangeArrowheads="1"/>
                      </p:cNvPicPr>
                      <p:nvPr/>
                    </p:nvPicPr>
                    <p:blipFill>
                      <a:blip r:embed="rId5"/>
                      <a:srcRect/>
                      <a:stretch>
                        <a:fillRect/>
                      </a:stretch>
                    </p:blipFill>
                    <p:spPr bwMode="auto">
                      <a:xfrm>
                        <a:off x="5839619" y="1600200"/>
                        <a:ext cx="1592262" cy="554037"/>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39817611"/>
              </p:ext>
            </p:extLst>
          </p:nvPr>
        </p:nvGraphicFramePr>
        <p:xfrm>
          <a:off x="4467225" y="2340814"/>
          <a:ext cx="4337050" cy="593725"/>
        </p:xfrm>
        <a:graphic>
          <a:graphicData uri="http://schemas.openxmlformats.org/presentationml/2006/ole">
            <mc:AlternateContent xmlns:mc="http://schemas.openxmlformats.org/markup-compatibility/2006">
              <mc:Choice xmlns:v="urn:schemas-microsoft-com:vml" Requires="v">
                <p:oleObj spid="_x0000_s21924" name="Equation" r:id="rId6" imgW="1384200" imgH="190440" progId="Equation.DSMT4">
                  <p:embed/>
                </p:oleObj>
              </mc:Choice>
              <mc:Fallback>
                <p:oleObj name="Equation" r:id="rId6" imgW="1384200" imgH="190440" progId="Equation.DSMT4">
                  <p:embed/>
                  <p:pic>
                    <p:nvPicPr>
                      <p:cNvPr id="0" name=""/>
                      <p:cNvPicPr>
                        <a:picLocks noChangeAspect="1" noChangeArrowheads="1"/>
                      </p:cNvPicPr>
                      <p:nvPr/>
                    </p:nvPicPr>
                    <p:blipFill>
                      <a:blip r:embed="rId7"/>
                      <a:srcRect/>
                      <a:stretch>
                        <a:fillRect/>
                      </a:stretch>
                    </p:blipFill>
                    <p:spPr bwMode="auto">
                      <a:xfrm>
                        <a:off x="4467225" y="2340814"/>
                        <a:ext cx="4337050" cy="59372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46834460"/>
              </p:ext>
            </p:extLst>
          </p:nvPr>
        </p:nvGraphicFramePr>
        <p:xfrm>
          <a:off x="1108868" y="5454798"/>
          <a:ext cx="6926263" cy="631825"/>
        </p:xfrm>
        <a:graphic>
          <a:graphicData uri="http://schemas.openxmlformats.org/presentationml/2006/ole">
            <mc:AlternateContent xmlns:mc="http://schemas.openxmlformats.org/markup-compatibility/2006">
              <mc:Choice xmlns:v="urn:schemas-microsoft-com:vml" Requires="v">
                <p:oleObj spid="_x0000_s21925" name="Equation" r:id="rId8" imgW="2209680" imgH="203040" progId="Equation.DSMT4">
                  <p:embed/>
                </p:oleObj>
              </mc:Choice>
              <mc:Fallback>
                <p:oleObj name="Equation" r:id="rId8" imgW="2209680" imgH="203040" progId="Equation.DSMT4">
                  <p:embed/>
                  <p:pic>
                    <p:nvPicPr>
                      <p:cNvPr id="0" name=""/>
                      <p:cNvPicPr>
                        <a:picLocks noChangeAspect="1" noChangeArrowheads="1"/>
                      </p:cNvPicPr>
                      <p:nvPr/>
                    </p:nvPicPr>
                    <p:blipFill>
                      <a:blip r:embed="rId9"/>
                      <a:srcRect/>
                      <a:stretch>
                        <a:fillRect/>
                      </a:stretch>
                    </p:blipFill>
                    <p:spPr bwMode="auto">
                      <a:xfrm>
                        <a:off x="1108868" y="5454798"/>
                        <a:ext cx="6926263" cy="63182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74731208"/>
              </p:ext>
            </p:extLst>
          </p:nvPr>
        </p:nvGraphicFramePr>
        <p:xfrm>
          <a:off x="1507331" y="6169365"/>
          <a:ext cx="6129338" cy="671513"/>
        </p:xfrm>
        <a:graphic>
          <a:graphicData uri="http://schemas.openxmlformats.org/presentationml/2006/ole">
            <mc:AlternateContent xmlns:mc="http://schemas.openxmlformats.org/markup-compatibility/2006">
              <mc:Choice xmlns:v="urn:schemas-microsoft-com:vml" Requires="v">
                <p:oleObj spid="_x0000_s21926" name="Equation" r:id="rId10" imgW="1955520" imgH="215640" progId="Equation.DSMT4">
                  <p:embed/>
                </p:oleObj>
              </mc:Choice>
              <mc:Fallback>
                <p:oleObj name="Equation" r:id="rId10" imgW="1955520" imgH="215640" progId="Equation.DSMT4">
                  <p:embed/>
                  <p:pic>
                    <p:nvPicPr>
                      <p:cNvPr id="0" name=""/>
                      <p:cNvPicPr>
                        <a:picLocks noChangeAspect="1" noChangeArrowheads="1"/>
                      </p:cNvPicPr>
                      <p:nvPr/>
                    </p:nvPicPr>
                    <p:blipFill>
                      <a:blip r:embed="rId11"/>
                      <a:srcRect/>
                      <a:stretch>
                        <a:fillRect/>
                      </a:stretch>
                    </p:blipFill>
                    <p:spPr bwMode="auto">
                      <a:xfrm>
                        <a:off x="1507331" y="6169365"/>
                        <a:ext cx="6129338" cy="671513"/>
                      </a:xfrm>
                      <a:prstGeom prst="rect">
                        <a:avLst/>
                      </a:prstGeom>
                      <a:noFill/>
                    </p:spPr>
                  </p:pic>
                </p:oleObj>
              </mc:Fallback>
            </mc:AlternateContent>
          </a:graphicData>
        </a:graphic>
      </p:graphicFrame>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4028" y="1459135"/>
            <a:ext cx="3833197" cy="3860800"/>
          </a:xfrm>
          <a:prstGeom prst="rect">
            <a:avLst/>
          </a:prstGeom>
        </p:spPr>
      </p:pic>
    </p:spTree>
    <p:extLst>
      <p:ext uri="{BB962C8B-B14F-4D97-AF65-F5344CB8AC3E}">
        <p14:creationId xmlns:p14="http://schemas.microsoft.com/office/powerpoint/2010/main" val="311466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Calculations of Moments of Inertia </a:t>
            </a:r>
            <a:br>
              <a:rPr lang="en-US" sz="3600" dirty="0"/>
            </a:br>
            <a:r>
              <a:rPr lang="en-US" sz="3600" dirty="0"/>
              <a:t>for Extended Objects</a:t>
            </a:r>
          </a:p>
        </p:txBody>
      </p:sp>
      <p:pic>
        <p:nvPicPr>
          <p:cNvPr id="4" name="Picture 3"/>
          <p:cNvPicPr>
            <a:picLocks noChangeAspect="1"/>
          </p:cNvPicPr>
          <p:nvPr/>
        </p:nvPicPr>
        <p:blipFill>
          <a:blip r:embed="rId3"/>
          <a:stretch>
            <a:fillRect/>
          </a:stretch>
        </p:blipFill>
        <p:spPr>
          <a:xfrm>
            <a:off x="1575691" y="1388533"/>
            <a:ext cx="5992618" cy="5113867"/>
          </a:xfrm>
          <a:prstGeom prst="rect">
            <a:avLst/>
          </a:prstGeom>
        </p:spPr>
      </p:pic>
    </p:spTree>
    <p:extLst>
      <p:ext uri="{BB962C8B-B14F-4D97-AF65-F5344CB8AC3E}">
        <p14:creationId xmlns:p14="http://schemas.microsoft.com/office/powerpoint/2010/main" val="4205433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Extending the System Approach </a:t>
            </a:r>
          </a:p>
        </p:txBody>
      </p:sp>
      <p:graphicFrame>
        <p:nvGraphicFramePr>
          <p:cNvPr id="5" name="Object 4"/>
          <p:cNvGraphicFramePr>
            <a:graphicFrameLocks noChangeAspect="1"/>
          </p:cNvGraphicFramePr>
          <p:nvPr>
            <p:extLst>
              <p:ext uri="{D42A27DB-BD31-4B8C-83A1-F6EECF244321}">
                <p14:modId xmlns:p14="http://schemas.microsoft.com/office/powerpoint/2010/main" val="3831306250"/>
              </p:ext>
            </p:extLst>
          </p:nvPr>
        </p:nvGraphicFramePr>
        <p:xfrm>
          <a:off x="2740819" y="1600200"/>
          <a:ext cx="3662362" cy="1304925"/>
        </p:xfrm>
        <a:graphic>
          <a:graphicData uri="http://schemas.openxmlformats.org/presentationml/2006/ole">
            <mc:AlternateContent xmlns:mc="http://schemas.openxmlformats.org/markup-compatibility/2006">
              <mc:Choice xmlns:v="urn:schemas-microsoft-com:vml" Requires="v">
                <p:oleObj spid="_x0000_s22630" name="Equation" r:id="rId4" imgW="1168200" imgH="419040" progId="Equation.DSMT4">
                  <p:embed/>
                </p:oleObj>
              </mc:Choice>
              <mc:Fallback>
                <p:oleObj name="Equation" r:id="rId4" imgW="1168200" imgH="419040" progId="Equation.DSMT4">
                  <p:embed/>
                  <p:pic>
                    <p:nvPicPr>
                      <p:cNvPr id="0" name=""/>
                      <p:cNvPicPr>
                        <a:picLocks noChangeAspect="1" noChangeArrowheads="1"/>
                      </p:cNvPicPr>
                      <p:nvPr/>
                    </p:nvPicPr>
                    <p:blipFill>
                      <a:blip r:embed="rId5"/>
                      <a:srcRect/>
                      <a:stretch>
                        <a:fillRect/>
                      </a:stretch>
                    </p:blipFill>
                    <p:spPr bwMode="auto">
                      <a:xfrm>
                        <a:off x="2740819" y="1600200"/>
                        <a:ext cx="3662362" cy="1304925"/>
                      </a:xfrm>
                      <a:prstGeom prst="rect">
                        <a:avLst/>
                      </a:prstGeom>
                      <a:noFill/>
                    </p:spPr>
                  </p:pic>
                </p:oleObj>
              </mc:Fallback>
            </mc:AlternateContent>
          </a:graphicData>
        </a:graphic>
      </p:graphicFrame>
    </p:spTree>
    <p:extLst>
      <p:ext uri="{BB962C8B-B14F-4D97-AF65-F5344CB8AC3E}">
        <p14:creationId xmlns:p14="http://schemas.microsoft.com/office/powerpoint/2010/main" val="1440215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66" y="1371600"/>
            <a:ext cx="3813506" cy="5281789"/>
          </a:xfrm>
          <a:prstGeom prst="rect">
            <a:avLst/>
          </a:prstGeom>
        </p:spPr>
      </p:pic>
      <p:sp>
        <p:nvSpPr>
          <p:cNvPr id="2" name="Title 1"/>
          <p:cNvSpPr>
            <a:spLocks noGrp="1"/>
          </p:cNvSpPr>
          <p:nvPr>
            <p:ph type="title"/>
          </p:nvPr>
        </p:nvSpPr>
        <p:spPr/>
        <p:txBody>
          <a:bodyPr>
            <a:normAutofit/>
          </a:bodyPr>
          <a:lstStyle/>
          <a:p>
            <a:r>
              <a:rPr lang="en-US" dirty="0"/>
              <a:t>Rotational Kinetic Energy </a:t>
            </a:r>
          </a:p>
        </p:txBody>
      </p:sp>
      <p:graphicFrame>
        <p:nvGraphicFramePr>
          <p:cNvPr id="6" name="Object 5"/>
          <p:cNvGraphicFramePr>
            <a:graphicFrameLocks noChangeAspect="1"/>
          </p:cNvGraphicFramePr>
          <p:nvPr>
            <p:extLst>
              <p:ext uri="{D42A27DB-BD31-4B8C-83A1-F6EECF244321}">
                <p14:modId xmlns:p14="http://schemas.microsoft.com/office/powerpoint/2010/main" val="1433915878"/>
              </p:ext>
            </p:extLst>
          </p:nvPr>
        </p:nvGraphicFramePr>
        <p:xfrm>
          <a:off x="6478009" y="1371600"/>
          <a:ext cx="1193800" cy="395288"/>
        </p:xfrm>
        <a:graphic>
          <a:graphicData uri="http://schemas.openxmlformats.org/presentationml/2006/ole">
            <mc:AlternateContent xmlns:mc="http://schemas.openxmlformats.org/markup-compatibility/2006">
              <mc:Choice xmlns:v="urn:schemas-microsoft-com:vml" Requires="v">
                <p:oleObj spid="_x0000_s23866" name="Equation" r:id="rId5" imgW="380880" imgH="126720" progId="Equation.DSMT4">
                  <p:embed/>
                </p:oleObj>
              </mc:Choice>
              <mc:Fallback>
                <p:oleObj name="Equation" r:id="rId5" imgW="380880" imgH="126720" progId="Equation.DSMT4">
                  <p:embed/>
                  <p:pic>
                    <p:nvPicPr>
                      <p:cNvPr id="0" name=""/>
                      <p:cNvPicPr>
                        <a:picLocks noChangeAspect="1" noChangeArrowheads="1"/>
                      </p:cNvPicPr>
                      <p:nvPr/>
                    </p:nvPicPr>
                    <p:blipFill>
                      <a:blip r:embed="rId6"/>
                      <a:srcRect/>
                      <a:stretch>
                        <a:fillRect/>
                      </a:stretch>
                    </p:blipFill>
                    <p:spPr bwMode="auto">
                      <a:xfrm>
                        <a:off x="6478009" y="1371600"/>
                        <a:ext cx="1193800" cy="395288"/>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42849457"/>
              </p:ext>
            </p:extLst>
          </p:nvPr>
        </p:nvGraphicFramePr>
        <p:xfrm>
          <a:off x="5005770" y="1993197"/>
          <a:ext cx="3503613" cy="3394075"/>
        </p:xfrm>
        <a:graphic>
          <a:graphicData uri="http://schemas.openxmlformats.org/presentationml/2006/ole">
            <mc:AlternateContent xmlns:mc="http://schemas.openxmlformats.org/markup-compatibility/2006">
              <mc:Choice xmlns:v="urn:schemas-microsoft-com:vml" Requires="v">
                <p:oleObj spid="_x0000_s23867" name="Equation" r:id="rId7" imgW="1117440" imgH="1091880" progId="Equation.DSMT4">
                  <p:embed/>
                </p:oleObj>
              </mc:Choice>
              <mc:Fallback>
                <p:oleObj name="Equation" r:id="rId7" imgW="1117440" imgH="1091880" progId="Equation.DSMT4">
                  <p:embed/>
                  <p:pic>
                    <p:nvPicPr>
                      <p:cNvPr id="0" name=""/>
                      <p:cNvPicPr>
                        <a:picLocks noChangeAspect="1" noChangeArrowheads="1"/>
                      </p:cNvPicPr>
                      <p:nvPr/>
                    </p:nvPicPr>
                    <p:blipFill>
                      <a:blip r:embed="rId8"/>
                      <a:srcRect/>
                      <a:stretch>
                        <a:fillRect/>
                      </a:stretch>
                    </p:blipFill>
                    <p:spPr bwMode="auto">
                      <a:xfrm>
                        <a:off x="5005770" y="1993197"/>
                        <a:ext cx="3503613" cy="339407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99164549"/>
              </p:ext>
            </p:extLst>
          </p:nvPr>
        </p:nvGraphicFramePr>
        <p:xfrm>
          <a:off x="3972308" y="5427347"/>
          <a:ext cx="4537075" cy="1065213"/>
        </p:xfrm>
        <a:graphic>
          <a:graphicData uri="http://schemas.openxmlformats.org/presentationml/2006/ole">
            <mc:AlternateContent xmlns:mc="http://schemas.openxmlformats.org/markup-compatibility/2006">
              <mc:Choice xmlns:v="urn:schemas-microsoft-com:vml" Requires="v">
                <p:oleObj spid="_x0000_s23868" name="Equation" r:id="rId9" imgW="1447560" imgH="342720" progId="Equation.DSMT4">
                  <p:embed/>
                </p:oleObj>
              </mc:Choice>
              <mc:Fallback>
                <p:oleObj name="Equation" r:id="rId9" imgW="1447560" imgH="342720" progId="Equation.DSMT4">
                  <p:embed/>
                  <p:pic>
                    <p:nvPicPr>
                      <p:cNvPr id="0" name=""/>
                      <p:cNvPicPr>
                        <a:picLocks noChangeAspect="1" noChangeArrowheads="1"/>
                      </p:cNvPicPr>
                      <p:nvPr/>
                    </p:nvPicPr>
                    <p:blipFill>
                      <a:blip r:embed="rId10"/>
                      <a:srcRect/>
                      <a:stretch>
                        <a:fillRect/>
                      </a:stretch>
                    </p:blipFill>
                    <p:spPr bwMode="auto">
                      <a:xfrm>
                        <a:off x="3972308" y="5427347"/>
                        <a:ext cx="4537075" cy="1065213"/>
                      </a:xfrm>
                      <a:prstGeom prst="rect">
                        <a:avLst/>
                      </a:prstGeom>
                      <a:noFill/>
                    </p:spPr>
                  </p:pic>
                </p:oleObj>
              </mc:Fallback>
            </mc:AlternateContent>
          </a:graphicData>
        </a:graphic>
      </p:graphicFrame>
    </p:spTree>
    <p:extLst>
      <p:ext uri="{BB962C8B-B14F-4D97-AF65-F5344CB8AC3E}">
        <p14:creationId xmlns:p14="http://schemas.microsoft.com/office/powerpoint/2010/main" val="32516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55" y="2805996"/>
            <a:ext cx="4730610" cy="3899603"/>
          </a:xfrm>
          <a:prstGeom prst="rect">
            <a:avLst/>
          </a:prstGeom>
        </p:spPr>
      </p:pic>
      <p:sp>
        <p:nvSpPr>
          <p:cNvPr id="2" name="Title 1"/>
          <p:cNvSpPr>
            <a:spLocks noGrp="1"/>
          </p:cNvSpPr>
          <p:nvPr>
            <p:ph type="title"/>
          </p:nvPr>
        </p:nvSpPr>
        <p:spPr/>
        <p:txBody>
          <a:bodyPr>
            <a:normAutofit/>
          </a:bodyPr>
          <a:lstStyle/>
          <a:p>
            <a:r>
              <a:rPr lang="en-US" dirty="0"/>
              <a:t>Rotational Kinetic Energy </a:t>
            </a:r>
          </a:p>
        </p:txBody>
      </p:sp>
      <p:graphicFrame>
        <p:nvGraphicFramePr>
          <p:cNvPr id="5" name="Object 4"/>
          <p:cNvGraphicFramePr>
            <a:graphicFrameLocks noChangeAspect="1"/>
          </p:cNvGraphicFramePr>
          <p:nvPr>
            <p:extLst>
              <p:ext uri="{D42A27DB-BD31-4B8C-83A1-F6EECF244321}">
                <p14:modId xmlns:p14="http://schemas.microsoft.com/office/powerpoint/2010/main" val="2402700692"/>
              </p:ext>
            </p:extLst>
          </p:nvPr>
        </p:nvGraphicFramePr>
        <p:xfrm>
          <a:off x="1267618" y="1600200"/>
          <a:ext cx="6608763" cy="750888"/>
        </p:xfrm>
        <a:graphic>
          <a:graphicData uri="http://schemas.openxmlformats.org/presentationml/2006/ole">
            <mc:AlternateContent xmlns:mc="http://schemas.openxmlformats.org/markup-compatibility/2006">
              <mc:Choice xmlns:v="urn:schemas-microsoft-com:vml" Requires="v">
                <p:oleObj spid="_x0000_s24767" name="Equation" r:id="rId5" imgW="2108160" imgH="241200" progId="Equation.DSMT4">
                  <p:embed/>
                </p:oleObj>
              </mc:Choice>
              <mc:Fallback>
                <p:oleObj name="Equation" r:id="rId5" imgW="2108160" imgH="241200" progId="Equation.DSMT4">
                  <p:embed/>
                  <p:pic>
                    <p:nvPicPr>
                      <p:cNvPr id="0" name=""/>
                      <p:cNvPicPr>
                        <a:picLocks noChangeAspect="1" noChangeArrowheads="1"/>
                      </p:cNvPicPr>
                      <p:nvPr/>
                    </p:nvPicPr>
                    <p:blipFill>
                      <a:blip r:embed="rId6"/>
                      <a:srcRect/>
                      <a:stretch>
                        <a:fillRect/>
                      </a:stretch>
                    </p:blipFill>
                    <p:spPr bwMode="auto">
                      <a:xfrm>
                        <a:off x="1267618" y="1600200"/>
                        <a:ext cx="6608763" cy="750888"/>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50569457"/>
              </p:ext>
            </p:extLst>
          </p:nvPr>
        </p:nvGraphicFramePr>
        <p:xfrm>
          <a:off x="3498056" y="2805997"/>
          <a:ext cx="4378325" cy="593725"/>
        </p:xfrm>
        <a:graphic>
          <a:graphicData uri="http://schemas.openxmlformats.org/presentationml/2006/ole">
            <mc:AlternateContent xmlns:mc="http://schemas.openxmlformats.org/markup-compatibility/2006">
              <mc:Choice xmlns:v="urn:schemas-microsoft-com:vml" Requires="v">
                <p:oleObj spid="_x0000_s24768" name="Equation" r:id="rId7" imgW="1396800" imgH="190440" progId="Equation.DSMT4">
                  <p:embed/>
                </p:oleObj>
              </mc:Choice>
              <mc:Fallback>
                <p:oleObj name="Equation" r:id="rId7" imgW="1396800" imgH="190440" progId="Equation.DSMT4">
                  <p:embed/>
                  <p:pic>
                    <p:nvPicPr>
                      <p:cNvPr id="0" name=""/>
                      <p:cNvPicPr>
                        <a:picLocks noChangeAspect="1" noChangeArrowheads="1"/>
                      </p:cNvPicPr>
                      <p:nvPr/>
                    </p:nvPicPr>
                    <p:blipFill>
                      <a:blip r:embed="rId8"/>
                      <a:srcRect/>
                      <a:stretch>
                        <a:fillRect/>
                      </a:stretch>
                    </p:blipFill>
                    <p:spPr bwMode="auto">
                      <a:xfrm>
                        <a:off x="3498056" y="2805997"/>
                        <a:ext cx="4378325" cy="593725"/>
                      </a:xfrm>
                      <a:prstGeom prst="rect">
                        <a:avLst/>
                      </a:prstGeom>
                      <a:noFill/>
                    </p:spPr>
                  </p:pic>
                </p:oleObj>
              </mc:Fallback>
            </mc:AlternateContent>
          </a:graphicData>
        </a:graphic>
      </p:graphicFrame>
    </p:spTree>
    <p:extLst>
      <p:ext uri="{BB962C8B-B14F-4D97-AF65-F5344CB8AC3E}">
        <p14:creationId xmlns:p14="http://schemas.microsoft.com/office/powerpoint/2010/main" val="35253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812091"/>
            <a:ext cx="7844590" cy="1808580"/>
          </a:xfrm>
        </p:spPr>
        <p:txBody>
          <a:bodyPr>
            <a:no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They have the same translational speed at the bottom of the ramp.</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the ball</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the box</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is impossible to determine.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013032" cy="2137612"/>
          </a:xfrm>
        </p:spPr>
        <p:txBody>
          <a:bodyPr>
            <a:noAutofit/>
          </a:bodyPr>
          <a:lstStyle/>
          <a:p>
            <a:pPr marL="0" indent="0">
              <a:buNone/>
            </a:pPr>
            <a:r>
              <a:rPr lang="en-US" altLang="en-US" dirty="0">
                <a:latin typeface="Times New Roman" panose="02020603050405020304" pitchFamily="18" charset="0"/>
                <a:cs typeface="Times New Roman" panose="02020603050405020304" pitchFamily="18" charset="0"/>
              </a:rPr>
              <a:t>A ball rolls without slipping down incline A, starting from rest. At the same time, a box starts from rest and slides down incline B, which is identical to incline A except it is frictionless. Which has a larger translational speed at the bottom of the ramp?</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1-2</a:t>
            </a:r>
          </a:p>
        </p:txBody>
      </p:sp>
    </p:spTree>
    <p:extLst>
      <p:ext uri="{BB962C8B-B14F-4D97-AF65-F5344CB8AC3E}">
        <p14:creationId xmlns:p14="http://schemas.microsoft.com/office/powerpoint/2010/main" val="2095636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4533"/>
          </a:xfrm>
          <a:prstGeom prst="rect">
            <a:avLst/>
          </a:prstGeom>
        </p:spPr>
      </p:pic>
      <p:sp>
        <p:nvSpPr>
          <p:cNvPr id="3" name="Rectangle 2"/>
          <p:cNvSpPr/>
          <p:nvPr/>
        </p:nvSpPr>
        <p:spPr>
          <a:xfrm>
            <a:off x="457200" y="1371600"/>
            <a:ext cx="8264107" cy="4401205"/>
          </a:xfrm>
          <a:prstGeom prst="rect">
            <a:avLst/>
          </a:prstGeom>
        </p:spPr>
        <p:txBody>
          <a:bodyPr wrap="square">
            <a:spAutoFit/>
          </a:bodyPr>
          <a:lstStyle/>
          <a:p>
            <a:pPr marL="342900" indent="-342900">
              <a:buAutoNum type="arabicPeriod"/>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Choose two points of interest</a:t>
            </a:r>
          </a:p>
          <a:p>
            <a:pPr marL="342900" indent="-342900">
              <a:buAutoNum type="arabicPeriod"/>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Identify forces</a:t>
            </a:r>
          </a:p>
          <a:p>
            <a:pPr marL="342900" indent="-342900">
              <a:buAutoNum type="arabicPeriod"/>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Write the appropriate equation:</a:t>
            </a:r>
          </a:p>
          <a:p>
            <a:pPr marL="342900" indent="-342900">
              <a:buAutoNum type="arabicPeriod"/>
            </a:pP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AutoNum type="arabicPeriod"/>
            </a:pP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AutoNum type="arabicPeriod"/>
            </a:pP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AutoNum type="arabicPeriod"/>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Substitute general expressions</a:t>
            </a:r>
          </a:p>
          <a:p>
            <a:pPr marL="342900" indent="-342900">
              <a:buAutoNum type="arabicPeriod"/>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Use </a:t>
            </a:r>
          </a:p>
          <a:p>
            <a:pPr marL="342900" indent="-342900">
              <a:buAutoNum type="arabicPeriod"/>
            </a:pPr>
            <a:endPar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AutoNum type="arabicPeriod"/>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Solve for the unknown </a:t>
            </a:r>
            <a:endParaRPr lang="en-US" sz="28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Autofit/>
          </a:bodyPr>
          <a:lstStyle/>
          <a:p>
            <a:r>
              <a:rPr lang="en-US" sz="3600" dirty="0"/>
              <a:t>Problem-Solving Strategy: </a:t>
            </a:r>
            <a:br>
              <a:rPr lang="en-US" sz="3600" dirty="0"/>
            </a:br>
            <a:r>
              <a:rPr lang="en-US" sz="3600" dirty="0"/>
              <a:t>Energy Methods and Rotation</a:t>
            </a:r>
          </a:p>
        </p:txBody>
      </p:sp>
      <p:graphicFrame>
        <p:nvGraphicFramePr>
          <p:cNvPr id="5" name="Object 4"/>
          <p:cNvGraphicFramePr>
            <a:graphicFrameLocks noChangeAspect="1"/>
          </p:cNvGraphicFramePr>
          <p:nvPr>
            <p:extLst>
              <p:ext uri="{D42A27DB-BD31-4B8C-83A1-F6EECF244321}">
                <p14:modId xmlns:p14="http://schemas.microsoft.com/office/powerpoint/2010/main" val="3202352062"/>
              </p:ext>
            </p:extLst>
          </p:nvPr>
        </p:nvGraphicFramePr>
        <p:xfrm>
          <a:off x="3974305" y="4886244"/>
          <a:ext cx="1195388" cy="395287"/>
        </p:xfrm>
        <a:graphic>
          <a:graphicData uri="http://schemas.openxmlformats.org/presentationml/2006/ole">
            <mc:AlternateContent xmlns:mc="http://schemas.openxmlformats.org/markup-compatibility/2006">
              <mc:Choice xmlns:v="urn:schemas-microsoft-com:vml" Requires="v">
                <p:oleObj spid="_x0000_s25880" name="Equation" r:id="rId5" imgW="380880" imgH="126720" progId="Equation.DSMT4">
                  <p:embed/>
                </p:oleObj>
              </mc:Choice>
              <mc:Fallback>
                <p:oleObj name="Equation" r:id="rId5" imgW="380880" imgH="126720" progId="Equation.DSMT4">
                  <p:embed/>
                  <p:pic>
                    <p:nvPicPr>
                      <p:cNvPr id="0" name=""/>
                      <p:cNvPicPr>
                        <a:picLocks noChangeAspect="1" noChangeArrowheads="1"/>
                      </p:cNvPicPr>
                      <p:nvPr/>
                    </p:nvPicPr>
                    <p:blipFill>
                      <a:blip r:embed="rId6"/>
                      <a:srcRect/>
                      <a:stretch>
                        <a:fillRect/>
                      </a:stretch>
                    </p:blipFill>
                    <p:spPr bwMode="auto">
                      <a:xfrm>
                        <a:off x="3974305" y="4886244"/>
                        <a:ext cx="1195388" cy="395287"/>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96235381"/>
              </p:ext>
            </p:extLst>
          </p:nvPr>
        </p:nvGraphicFramePr>
        <p:xfrm>
          <a:off x="1284871" y="2753478"/>
          <a:ext cx="6608763" cy="750888"/>
        </p:xfrm>
        <a:graphic>
          <a:graphicData uri="http://schemas.openxmlformats.org/presentationml/2006/ole">
            <mc:AlternateContent xmlns:mc="http://schemas.openxmlformats.org/markup-compatibility/2006">
              <mc:Choice xmlns:v="urn:schemas-microsoft-com:vml" Requires="v">
                <p:oleObj spid="_x0000_s25881" name="Equation" r:id="rId7" imgW="2108160" imgH="241200" progId="Equation.DSMT4">
                  <p:embed/>
                </p:oleObj>
              </mc:Choice>
              <mc:Fallback>
                <p:oleObj name="Equation" r:id="rId7" imgW="2108160" imgH="241200" progId="Equation.DSMT4">
                  <p:embed/>
                  <p:pic>
                    <p:nvPicPr>
                      <p:cNvPr id="0" name=""/>
                      <p:cNvPicPr>
                        <a:picLocks noChangeAspect="1" noChangeArrowheads="1"/>
                      </p:cNvPicPr>
                      <p:nvPr/>
                    </p:nvPicPr>
                    <p:blipFill>
                      <a:blip r:embed="rId8"/>
                      <a:srcRect/>
                      <a:stretch>
                        <a:fillRect/>
                      </a:stretch>
                    </p:blipFill>
                    <p:spPr bwMode="auto">
                      <a:xfrm>
                        <a:off x="1284871" y="2753478"/>
                        <a:ext cx="6608763" cy="750888"/>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73459354"/>
              </p:ext>
            </p:extLst>
          </p:nvPr>
        </p:nvGraphicFramePr>
        <p:xfrm>
          <a:off x="2382837" y="3444570"/>
          <a:ext cx="4378325" cy="593725"/>
        </p:xfrm>
        <a:graphic>
          <a:graphicData uri="http://schemas.openxmlformats.org/presentationml/2006/ole">
            <mc:AlternateContent xmlns:mc="http://schemas.openxmlformats.org/markup-compatibility/2006">
              <mc:Choice xmlns:v="urn:schemas-microsoft-com:vml" Requires="v">
                <p:oleObj spid="_x0000_s25882" name="Equation" r:id="rId9" imgW="1396800" imgH="190440" progId="Equation.DSMT4">
                  <p:embed/>
                </p:oleObj>
              </mc:Choice>
              <mc:Fallback>
                <p:oleObj name="Equation" r:id="rId9" imgW="1396800" imgH="190440" progId="Equation.DSMT4">
                  <p:embed/>
                  <p:pic>
                    <p:nvPicPr>
                      <p:cNvPr id="0" name=""/>
                      <p:cNvPicPr>
                        <a:picLocks noChangeAspect="1" noChangeArrowheads="1"/>
                      </p:cNvPicPr>
                      <p:nvPr/>
                    </p:nvPicPr>
                    <p:blipFill>
                      <a:blip r:embed="rId10"/>
                      <a:srcRect/>
                      <a:stretch>
                        <a:fillRect/>
                      </a:stretch>
                    </p:blipFill>
                    <p:spPr bwMode="auto">
                      <a:xfrm>
                        <a:off x="2382837" y="3444570"/>
                        <a:ext cx="4378325" cy="593725"/>
                      </a:xfrm>
                      <a:prstGeom prst="rect">
                        <a:avLst/>
                      </a:prstGeom>
                      <a:noFill/>
                    </p:spPr>
                  </p:pic>
                </p:oleObj>
              </mc:Fallback>
            </mc:AlternateContent>
          </a:graphicData>
        </a:graphic>
      </p:graphicFrame>
    </p:spTree>
    <p:extLst>
      <p:ext uri="{BB962C8B-B14F-4D97-AF65-F5344CB8AC3E}">
        <p14:creationId xmlns:p14="http://schemas.microsoft.com/office/powerpoint/2010/main" val="1046789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3804534"/>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 hollow sphere</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 solid sphere</a:t>
            </a:r>
          </a:p>
          <a:p>
            <a:pPr marL="609600" indent="-609600">
              <a:buClr>
                <a:schemeClr val="tx1"/>
              </a:buClr>
              <a:buFontTx/>
              <a:buAutoNum type="arabicPeriod"/>
            </a:pPr>
            <a:r>
              <a:rPr lang="en-US" altLang="en-US" sz="2800" dirty="0">
                <a:latin typeface="Times New Roman" panose="02020603050405020304" pitchFamily="18" charset="0"/>
                <a:cs typeface="Times New Roman" panose="02020603050405020304" pitchFamily="18" charset="0"/>
              </a:rPr>
              <a:t>They have the same kinetic energy.</a:t>
            </a:r>
          </a:p>
        </p:txBody>
      </p:sp>
      <p:sp>
        <p:nvSpPr>
          <p:cNvPr id="4" name="Rectangle 3"/>
          <p:cNvSpPr/>
          <p:nvPr/>
        </p:nvSpPr>
        <p:spPr>
          <a:xfrm>
            <a:off x="457200" y="1371600"/>
            <a:ext cx="7940842" cy="2246769"/>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Two spheres, one hollow and one solid, are rotating with the same angular speed around an axis through their centers. Both spheres have the same mass and radius. Which sphere, if either, has the higher rotational kinetic energy?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911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Angular Momentum</a:t>
            </a:r>
          </a:p>
        </p:txBody>
      </p:sp>
      <p:graphicFrame>
        <p:nvGraphicFramePr>
          <p:cNvPr id="5" name="Object 4"/>
          <p:cNvGraphicFramePr>
            <a:graphicFrameLocks noChangeAspect="1"/>
          </p:cNvGraphicFramePr>
          <p:nvPr>
            <p:extLst>
              <p:ext uri="{D42A27DB-BD31-4B8C-83A1-F6EECF244321}">
                <p14:modId xmlns:p14="http://schemas.microsoft.com/office/powerpoint/2010/main" val="3322055738"/>
              </p:ext>
            </p:extLst>
          </p:nvPr>
        </p:nvGraphicFramePr>
        <p:xfrm>
          <a:off x="4928826" y="1305330"/>
          <a:ext cx="2784475" cy="3360738"/>
        </p:xfrm>
        <a:graphic>
          <a:graphicData uri="http://schemas.openxmlformats.org/presentationml/2006/ole">
            <mc:AlternateContent xmlns:mc="http://schemas.openxmlformats.org/markup-compatibility/2006">
              <mc:Choice xmlns:v="urn:schemas-microsoft-com:vml" Requires="v">
                <p:oleObj spid="_x0000_s26895" name="Equation" r:id="rId4" imgW="888840" imgH="1079280" progId="Equation.DSMT4">
                  <p:embed/>
                </p:oleObj>
              </mc:Choice>
              <mc:Fallback>
                <p:oleObj name="Equation" r:id="rId4" imgW="888840" imgH="1079280" progId="Equation.DSMT4">
                  <p:embed/>
                  <p:pic>
                    <p:nvPicPr>
                      <p:cNvPr id="0" name=""/>
                      <p:cNvPicPr>
                        <a:picLocks noChangeAspect="1" noChangeArrowheads="1"/>
                      </p:cNvPicPr>
                      <p:nvPr/>
                    </p:nvPicPr>
                    <p:blipFill>
                      <a:blip r:embed="rId5"/>
                      <a:srcRect/>
                      <a:stretch>
                        <a:fillRect/>
                      </a:stretch>
                    </p:blipFill>
                    <p:spPr bwMode="auto">
                      <a:xfrm>
                        <a:off x="4928826" y="1305330"/>
                        <a:ext cx="2784475" cy="3360738"/>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6749350"/>
              </p:ext>
            </p:extLst>
          </p:nvPr>
        </p:nvGraphicFramePr>
        <p:xfrm>
          <a:off x="5683682" y="4833242"/>
          <a:ext cx="1274762" cy="474663"/>
        </p:xfrm>
        <a:graphic>
          <a:graphicData uri="http://schemas.openxmlformats.org/presentationml/2006/ole">
            <mc:AlternateContent xmlns:mc="http://schemas.openxmlformats.org/markup-compatibility/2006">
              <mc:Choice xmlns:v="urn:schemas-microsoft-com:vml" Requires="v">
                <p:oleObj spid="_x0000_s26896" name="Equation" r:id="rId6" imgW="406080" imgH="152280" progId="Equation.DSMT4">
                  <p:embed/>
                </p:oleObj>
              </mc:Choice>
              <mc:Fallback>
                <p:oleObj name="Equation" r:id="rId6" imgW="406080" imgH="152280" progId="Equation.DSMT4">
                  <p:embed/>
                  <p:pic>
                    <p:nvPicPr>
                      <p:cNvPr id="0" name=""/>
                      <p:cNvPicPr>
                        <a:picLocks noChangeAspect="1" noChangeArrowheads="1"/>
                      </p:cNvPicPr>
                      <p:nvPr/>
                    </p:nvPicPr>
                    <p:blipFill>
                      <a:blip r:embed="rId7"/>
                      <a:srcRect/>
                      <a:stretch>
                        <a:fillRect/>
                      </a:stretch>
                    </p:blipFill>
                    <p:spPr bwMode="auto">
                      <a:xfrm>
                        <a:off x="5683682" y="4833242"/>
                        <a:ext cx="1274762" cy="47466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16892582"/>
              </p:ext>
            </p:extLst>
          </p:nvPr>
        </p:nvGraphicFramePr>
        <p:xfrm>
          <a:off x="1185862" y="5613400"/>
          <a:ext cx="6772275" cy="1108075"/>
        </p:xfrm>
        <a:graphic>
          <a:graphicData uri="http://schemas.openxmlformats.org/presentationml/2006/ole">
            <mc:AlternateContent xmlns:mc="http://schemas.openxmlformats.org/markup-compatibility/2006">
              <mc:Choice xmlns:v="urn:schemas-microsoft-com:vml" Requires="v">
                <p:oleObj spid="_x0000_s26897" name="Equation" r:id="rId8" imgW="2158920" imgH="355320" progId="Equation.DSMT4">
                  <p:embed/>
                </p:oleObj>
              </mc:Choice>
              <mc:Fallback>
                <p:oleObj name="Equation" r:id="rId8" imgW="2158920" imgH="355320" progId="Equation.DSMT4">
                  <p:embed/>
                  <p:pic>
                    <p:nvPicPr>
                      <p:cNvPr id="0" name=""/>
                      <p:cNvPicPr>
                        <a:picLocks noChangeAspect="1" noChangeArrowheads="1"/>
                      </p:cNvPicPr>
                      <p:nvPr/>
                    </p:nvPicPr>
                    <p:blipFill>
                      <a:blip r:embed="rId9"/>
                      <a:srcRect/>
                      <a:stretch>
                        <a:fillRect/>
                      </a:stretch>
                    </p:blipFill>
                    <p:spPr bwMode="auto">
                      <a:xfrm>
                        <a:off x="1185862" y="5613400"/>
                        <a:ext cx="6772275" cy="1108075"/>
                      </a:xfrm>
                      <a:prstGeom prst="rect">
                        <a:avLst/>
                      </a:prstGeom>
                      <a:noFill/>
                    </p:spPr>
                  </p:pic>
                </p:oleObj>
              </mc:Fallback>
            </mc:AlternateContent>
          </a:graphicData>
        </a:graphic>
      </p:graphicFrame>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4086" y="1297405"/>
            <a:ext cx="3168448" cy="4163247"/>
          </a:xfrm>
          <a:prstGeom prst="rect">
            <a:avLst/>
          </a:prstGeom>
        </p:spPr>
      </p:pic>
    </p:spTree>
    <p:extLst>
      <p:ext uri="{BB962C8B-B14F-4D97-AF65-F5344CB8AC3E}">
        <p14:creationId xmlns:p14="http://schemas.microsoft.com/office/powerpoint/2010/main" val="40415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Angular Momentum</a:t>
            </a:r>
          </a:p>
        </p:txBody>
      </p:sp>
      <p:graphicFrame>
        <p:nvGraphicFramePr>
          <p:cNvPr id="6" name="Object 5"/>
          <p:cNvGraphicFramePr>
            <a:graphicFrameLocks noChangeAspect="1"/>
          </p:cNvGraphicFramePr>
          <p:nvPr>
            <p:extLst>
              <p:ext uri="{D42A27DB-BD31-4B8C-83A1-F6EECF244321}">
                <p14:modId xmlns:p14="http://schemas.microsoft.com/office/powerpoint/2010/main" val="781770326"/>
              </p:ext>
            </p:extLst>
          </p:nvPr>
        </p:nvGraphicFramePr>
        <p:xfrm>
          <a:off x="2929226" y="2954338"/>
          <a:ext cx="1235075" cy="474663"/>
        </p:xfrm>
        <a:graphic>
          <a:graphicData uri="http://schemas.openxmlformats.org/presentationml/2006/ole">
            <mc:AlternateContent xmlns:mc="http://schemas.openxmlformats.org/markup-compatibility/2006">
              <mc:Choice xmlns:v="urn:schemas-microsoft-com:vml" Requires="v">
                <p:oleObj spid="_x0000_s28000" name="Equation" r:id="rId4" imgW="393480" imgH="152280" progId="Equation.DSMT4">
                  <p:embed/>
                </p:oleObj>
              </mc:Choice>
              <mc:Fallback>
                <p:oleObj name="Equation" r:id="rId4" imgW="393480" imgH="152280" progId="Equation.DSMT4">
                  <p:embed/>
                  <p:pic>
                    <p:nvPicPr>
                      <p:cNvPr id="0" name=""/>
                      <p:cNvPicPr>
                        <a:picLocks noChangeAspect="1" noChangeArrowheads="1"/>
                      </p:cNvPicPr>
                      <p:nvPr/>
                    </p:nvPicPr>
                    <p:blipFill>
                      <a:blip r:embed="rId5"/>
                      <a:srcRect/>
                      <a:stretch>
                        <a:fillRect/>
                      </a:stretch>
                    </p:blipFill>
                    <p:spPr bwMode="auto">
                      <a:xfrm>
                        <a:off x="2929226" y="2954338"/>
                        <a:ext cx="1235075" cy="47466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09593834"/>
              </p:ext>
            </p:extLst>
          </p:nvPr>
        </p:nvGraphicFramePr>
        <p:xfrm>
          <a:off x="3910012" y="1596140"/>
          <a:ext cx="1314450" cy="1108075"/>
        </p:xfrm>
        <a:graphic>
          <a:graphicData uri="http://schemas.openxmlformats.org/presentationml/2006/ole">
            <mc:AlternateContent xmlns:mc="http://schemas.openxmlformats.org/markup-compatibility/2006">
              <mc:Choice xmlns:v="urn:schemas-microsoft-com:vml" Requires="v">
                <p:oleObj spid="_x0000_s28001" name="Equation" r:id="rId6" imgW="419040" imgH="355320" progId="Equation.DSMT4">
                  <p:embed/>
                </p:oleObj>
              </mc:Choice>
              <mc:Fallback>
                <p:oleObj name="Equation" r:id="rId6" imgW="419040" imgH="355320" progId="Equation.DSMT4">
                  <p:embed/>
                  <p:pic>
                    <p:nvPicPr>
                      <p:cNvPr id="0" name=""/>
                      <p:cNvPicPr>
                        <a:picLocks noChangeAspect="1" noChangeArrowheads="1"/>
                      </p:cNvPicPr>
                      <p:nvPr/>
                    </p:nvPicPr>
                    <p:blipFill>
                      <a:blip r:embed="rId7"/>
                      <a:srcRect/>
                      <a:stretch>
                        <a:fillRect/>
                      </a:stretch>
                    </p:blipFill>
                    <p:spPr bwMode="auto">
                      <a:xfrm>
                        <a:off x="3910012" y="1596140"/>
                        <a:ext cx="1314450" cy="110807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80256616"/>
              </p:ext>
            </p:extLst>
          </p:nvPr>
        </p:nvGraphicFramePr>
        <p:xfrm>
          <a:off x="4587081" y="2901064"/>
          <a:ext cx="1274762" cy="633413"/>
        </p:xfrm>
        <a:graphic>
          <a:graphicData uri="http://schemas.openxmlformats.org/presentationml/2006/ole">
            <mc:AlternateContent xmlns:mc="http://schemas.openxmlformats.org/markup-compatibility/2006">
              <mc:Choice xmlns:v="urn:schemas-microsoft-com:vml" Requires="v">
                <p:oleObj spid="_x0000_s28002" name="Equation" r:id="rId8" imgW="406080" imgH="203040" progId="Equation.DSMT4">
                  <p:embed/>
                </p:oleObj>
              </mc:Choice>
              <mc:Fallback>
                <p:oleObj name="Equation" r:id="rId8" imgW="406080" imgH="203040" progId="Equation.DSMT4">
                  <p:embed/>
                  <p:pic>
                    <p:nvPicPr>
                      <p:cNvPr id="0" name=""/>
                      <p:cNvPicPr>
                        <a:picLocks noChangeAspect="1" noChangeArrowheads="1"/>
                      </p:cNvPicPr>
                      <p:nvPr/>
                    </p:nvPicPr>
                    <p:blipFill>
                      <a:blip r:embed="rId9"/>
                      <a:srcRect/>
                      <a:stretch>
                        <a:fillRect/>
                      </a:stretch>
                    </p:blipFill>
                    <p:spPr bwMode="auto">
                      <a:xfrm>
                        <a:off x="4587081" y="2901064"/>
                        <a:ext cx="1274762" cy="633413"/>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85926496"/>
              </p:ext>
            </p:extLst>
          </p:nvPr>
        </p:nvGraphicFramePr>
        <p:xfrm>
          <a:off x="2735262" y="4021932"/>
          <a:ext cx="3663950" cy="633412"/>
        </p:xfrm>
        <a:graphic>
          <a:graphicData uri="http://schemas.openxmlformats.org/presentationml/2006/ole">
            <mc:AlternateContent xmlns:mc="http://schemas.openxmlformats.org/markup-compatibility/2006">
              <mc:Choice xmlns:v="urn:schemas-microsoft-com:vml" Requires="v">
                <p:oleObj spid="_x0000_s28003" name="Equation" r:id="rId10" imgW="1168200" imgH="203040" progId="Equation.DSMT4">
                  <p:embed/>
                </p:oleObj>
              </mc:Choice>
              <mc:Fallback>
                <p:oleObj name="Equation" r:id="rId10" imgW="1168200" imgH="203040" progId="Equation.DSMT4">
                  <p:embed/>
                  <p:pic>
                    <p:nvPicPr>
                      <p:cNvPr id="0" name=""/>
                      <p:cNvPicPr>
                        <a:picLocks noChangeAspect="1" noChangeArrowheads="1"/>
                      </p:cNvPicPr>
                      <p:nvPr/>
                    </p:nvPicPr>
                    <p:blipFill>
                      <a:blip r:embed="rId11"/>
                      <a:srcRect/>
                      <a:stretch>
                        <a:fillRect/>
                      </a:stretch>
                    </p:blipFill>
                    <p:spPr bwMode="auto">
                      <a:xfrm>
                        <a:off x="2735262" y="4021932"/>
                        <a:ext cx="3663950" cy="633412"/>
                      </a:xfrm>
                      <a:prstGeom prst="rect">
                        <a:avLst/>
                      </a:prstGeom>
                      <a:noFill/>
                    </p:spPr>
                  </p:pic>
                </p:oleObj>
              </mc:Fallback>
            </mc:AlternateContent>
          </a:graphicData>
        </a:graphic>
      </p:graphicFrame>
      <p:sp>
        <p:nvSpPr>
          <p:cNvPr id="3" name="Rectangle 2"/>
          <p:cNvSpPr/>
          <p:nvPr/>
        </p:nvSpPr>
        <p:spPr>
          <a:xfrm>
            <a:off x="468312" y="5457011"/>
            <a:ext cx="8237538"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mechanical energy, linear momentum, and angular momentum of an isolated system all remain constant.</a:t>
            </a:r>
          </a:p>
        </p:txBody>
      </p:sp>
    </p:spTree>
    <p:extLst>
      <p:ext uri="{BB962C8B-B14F-4D97-AF65-F5344CB8AC3E}">
        <p14:creationId xmlns:p14="http://schemas.microsoft.com/office/powerpoint/2010/main" val="41172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Angular Momentum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881" y="1581062"/>
            <a:ext cx="2704438" cy="47752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768" y="1581062"/>
            <a:ext cx="2605954" cy="4775288"/>
          </a:xfrm>
          <a:prstGeom prst="rect">
            <a:avLst/>
          </a:prstGeom>
        </p:spPr>
      </p:pic>
    </p:spTree>
    <p:extLst>
      <p:ext uri="{BB962C8B-B14F-4D97-AF65-F5344CB8AC3E}">
        <p14:creationId xmlns:p14="http://schemas.microsoft.com/office/powerpoint/2010/main" val="1756355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©Cengage</a:t>
            </a:r>
            <a:endParaRPr lang="en-US" dirty="0"/>
          </a:p>
        </p:txBody>
      </p:sp>
      <p:sp>
        <p:nvSpPr>
          <p:cNvPr id="2" name="Title 1"/>
          <p:cNvSpPr>
            <a:spLocks noGrp="1"/>
          </p:cNvSpPr>
          <p:nvPr>
            <p:ph type="title"/>
          </p:nvPr>
        </p:nvSpPr>
        <p:spPr/>
        <p:txBody>
          <a:bodyPr>
            <a:normAutofit/>
          </a:bodyPr>
          <a:lstStyle/>
          <a:p>
            <a:r>
              <a:rPr lang="en-US" dirty="0"/>
              <a:t>Angular Momentum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6" y="1861112"/>
            <a:ext cx="8466667" cy="2903495"/>
          </a:xfrm>
          <a:prstGeom prst="rect">
            <a:avLst/>
          </a:prstGeom>
        </p:spPr>
      </p:pic>
    </p:spTree>
    <p:extLst>
      <p:ext uri="{BB962C8B-B14F-4D97-AF65-F5344CB8AC3E}">
        <p14:creationId xmlns:p14="http://schemas.microsoft.com/office/powerpoint/2010/main" val="180491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5" name="TPAnswers"/>
          <p:cNvSpPr txBox="1">
            <a:spLocks noChangeArrowheads="1"/>
          </p:cNvSpPr>
          <p:nvPr>
            <p:custDataLst>
              <p:tags r:id="rId1"/>
            </p:custDataLst>
          </p:nvPr>
        </p:nvSpPr>
        <p:spPr>
          <a:xfrm>
            <a:off x="457200" y="4517638"/>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Clr>
                <a:schemeClr val="tx1"/>
              </a:buClr>
              <a:buFontTx/>
              <a:buAutoNum type="arabicPeriod"/>
            </a:pPr>
            <a:r>
              <a:rPr lang="it-IT" altLang="en-US" sz="2800" dirty="0">
                <a:latin typeface="Times New Roman" panose="02020603050405020304" pitchFamily="18" charset="0"/>
                <a:cs typeface="Times New Roman" panose="02020603050405020304" pitchFamily="18" charset="0"/>
              </a:rPr>
              <a:t>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1 </a:t>
            </a:r>
            <a:r>
              <a:rPr lang="it-IT" altLang="en-US" sz="2800" dirty="0">
                <a:latin typeface="Times New Roman" panose="02020603050405020304" pitchFamily="18" charset="0"/>
                <a:cs typeface="Times New Roman" panose="02020603050405020304" pitchFamily="18" charset="0"/>
              </a:rPr>
              <a:t>/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2</a:t>
            </a:r>
          </a:p>
          <a:p>
            <a:pPr marL="457200" indent="-457200">
              <a:buClr>
                <a:schemeClr val="tx1"/>
              </a:buClr>
              <a:buFontTx/>
              <a:buAutoNum type="arabicPeriod"/>
            </a:pPr>
            <a:r>
              <a:rPr lang="it-IT" altLang="en-US" sz="2800" dirty="0">
                <a:latin typeface="Times New Roman" panose="02020603050405020304" pitchFamily="18" charset="0"/>
                <a:cs typeface="Times New Roman" panose="02020603050405020304" pitchFamily="18" charset="0"/>
              </a:rPr>
              <a:t>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2 </a:t>
            </a:r>
            <a:r>
              <a:rPr lang="it-IT" altLang="en-US" sz="2800" dirty="0">
                <a:latin typeface="Times New Roman" panose="02020603050405020304" pitchFamily="18" charset="0"/>
                <a:cs typeface="Times New Roman" panose="02020603050405020304" pitchFamily="18" charset="0"/>
              </a:rPr>
              <a:t>/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1</a:t>
            </a:r>
            <a:endParaRPr lang="it-IT" altLang="en-US" sz="2800" dirty="0">
              <a:latin typeface="Times New Roman" panose="02020603050405020304" pitchFamily="18" charset="0"/>
              <a:cs typeface="Times New Roman" panose="02020603050405020304" pitchFamily="18" charset="0"/>
            </a:endParaRPr>
          </a:p>
          <a:p>
            <a:pPr marL="457200" indent="-457200">
              <a:buClr>
                <a:schemeClr val="tx1"/>
              </a:buClr>
              <a:buFontTx/>
              <a:buAutoNum type="arabicPeriod"/>
            </a:pPr>
            <a:r>
              <a:rPr lang="it-IT" altLang="en-US" sz="2800" dirty="0">
                <a:latin typeface="Times New Roman" panose="02020603050405020304" pitchFamily="18" charset="0"/>
                <a:cs typeface="Times New Roman" panose="02020603050405020304" pitchFamily="18" charset="0"/>
              </a:rPr>
              <a:t>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1 </a:t>
            </a:r>
            <a:r>
              <a:rPr lang="it-IT" altLang="en-US" sz="2800" dirty="0">
                <a:latin typeface="Times New Roman" panose="02020603050405020304" pitchFamily="18" charset="0"/>
                <a:cs typeface="Times New Roman" panose="02020603050405020304" pitchFamily="18" charset="0"/>
              </a:rPr>
              <a:t>/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1</a:t>
            </a:r>
            <a:r>
              <a:rPr lang="it-IT" altLang="en-US" sz="2800" dirty="0">
                <a:latin typeface="Times New Roman" panose="02020603050405020304" pitchFamily="18" charset="0"/>
                <a:cs typeface="Times New Roman" panose="02020603050405020304" pitchFamily="18" charset="0"/>
              </a:rPr>
              <a:t> +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2</a:t>
            </a:r>
            <a:r>
              <a:rPr lang="it-IT" altLang="en-US" sz="2800" dirty="0">
                <a:latin typeface="Times New Roman" panose="02020603050405020304" pitchFamily="18" charset="0"/>
                <a:cs typeface="Times New Roman" panose="02020603050405020304" pitchFamily="18" charset="0"/>
              </a:rPr>
              <a:t>)</a:t>
            </a:r>
          </a:p>
          <a:p>
            <a:pPr marL="457200" indent="-457200">
              <a:buClr>
                <a:schemeClr val="tx1"/>
              </a:buClr>
              <a:buFontTx/>
              <a:buAutoNum type="arabicPeriod"/>
            </a:pPr>
            <a:r>
              <a:rPr lang="it-IT" altLang="en-US" sz="2800" dirty="0">
                <a:latin typeface="Times New Roman" panose="02020603050405020304" pitchFamily="18" charset="0"/>
                <a:cs typeface="Times New Roman" panose="02020603050405020304" pitchFamily="18" charset="0"/>
              </a:rPr>
              <a:t>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2 </a:t>
            </a:r>
            <a:r>
              <a:rPr lang="it-IT" altLang="en-US" sz="2800" dirty="0">
                <a:latin typeface="Times New Roman" panose="02020603050405020304" pitchFamily="18" charset="0"/>
                <a:cs typeface="Times New Roman" panose="02020603050405020304" pitchFamily="18" charset="0"/>
              </a:rPr>
              <a:t>/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1</a:t>
            </a:r>
            <a:r>
              <a:rPr lang="it-IT" altLang="en-US" sz="2800" dirty="0">
                <a:latin typeface="Times New Roman" panose="02020603050405020304" pitchFamily="18" charset="0"/>
                <a:cs typeface="Times New Roman" panose="02020603050405020304" pitchFamily="18" charset="0"/>
              </a:rPr>
              <a:t> + </a:t>
            </a:r>
            <a:r>
              <a:rPr lang="it-IT" altLang="en-US" sz="2800" i="1" dirty="0">
                <a:latin typeface="Times New Roman" panose="02020603050405020304" pitchFamily="18" charset="0"/>
                <a:cs typeface="Times New Roman" panose="02020603050405020304" pitchFamily="18" charset="0"/>
              </a:rPr>
              <a:t>I</a:t>
            </a:r>
            <a:r>
              <a:rPr lang="it-IT" altLang="en-US" sz="2800" baseline="-25000" dirty="0">
                <a:latin typeface="Times New Roman" panose="02020603050405020304" pitchFamily="18" charset="0"/>
                <a:cs typeface="Times New Roman" panose="02020603050405020304" pitchFamily="18" charset="0"/>
              </a:rPr>
              <a:t>2</a:t>
            </a:r>
            <a:r>
              <a:rPr lang="it-IT" altLang="en-US" sz="2800"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457200" y="1371600"/>
            <a:ext cx="7940842" cy="3108543"/>
          </a:xfrm>
          <a:prstGeom prst="rect">
            <a:avLst/>
          </a:prstGeom>
        </p:spPr>
        <p:txBody>
          <a:bodyPr wrap="square">
            <a:spAutoFit/>
          </a:bodyPr>
          <a:lstStyle/>
          <a:p>
            <a:r>
              <a:rPr lang="en-US" altLang="en-US" sz="2800" dirty="0">
                <a:latin typeface="Times New Roman" panose="02020603050405020304" pitchFamily="18" charset="0"/>
                <a:cs typeface="Times New Roman" panose="02020603050405020304" pitchFamily="18" charset="0"/>
              </a:rPr>
              <a:t>A horizontal disk with moment of inertia </a:t>
            </a:r>
            <a:r>
              <a:rPr lang="en-US" altLang="en-US" sz="2800" i="1" dirty="0" err="1">
                <a:latin typeface="Times New Roman" panose="02020603050405020304" pitchFamily="18" charset="0"/>
                <a:cs typeface="Times New Roman" panose="02020603050405020304" pitchFamily="18" charset="0"/>
              </a:rPr>
              <a:t>I</a:t>
            </a:r>
            <a:r>
              <a:rPr lang="en-US" altLang="en-US" sz="2800" baseline="-25000" dirty="0" err="1">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rotates with angular speed </a:t>
            </a:r>
            <a:r>
              <a:rPr lang="en-US" altLang="en-US" sz="2800" i="1" dirty="0" err="1">
                <a:latin typeface="Times New Roman" panose="02020603050405020304" pitchFamily="18" charset="0"/>
                <a:cs typeface="Times New Roman" panose="02020603050405020304" pitchFamily="18" charset="0"/>
              </a:rPr>
              <a:t>ω</a:t>
            </a:r>
            <a:r>
              <a:rPr lang="en-US" altLang="en-US" sz="2800" baseline="-25000" dirty="0" err="1">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about a vertical frictionless axle. A second horizontal disk, with moment of inertia </a:t>
            </a:r>
            <a:r>
              <a:rPr lang="en-US" altLang="en-US" sz="2800" i="1" dirty="0" err="1">
                <a:latin typeface="Times New Roman" panose="02020603050405020304" pitchFamily="18" charset="0"/>
                <a:cs typeface="Times New Roman" panose="02020603050405020304" pitchFamily="18" charset="0"/>
              </a:rPr>
              <a:t>I</a:t>
            </a:r>
            <a:r>
              <a:rPr lang="en-US" altLang="en-US" sz="2800" baseline="-25000" dirty="0" err="1">
                <a:latin typeface="Times New Roman" panose="02020603050405020304" pitchFamily="18" charset="0"/>
                <a:cs typeface="Times New Roman" panose="02020603050405020304" pitchFamily="18" charset="0"/>
              </a:rPr>
              <a:t>2</a:t>
            </a:r>
            <a:r>
              <a:rPr lang="en-US" altLang="en-US" sz="2800" dirty="0">
                <a:latin typeface="Times New Roman" panose="02020603050405020304" pitchFamily="18" charset="0"/>
                <a:cs typeface="Times New Roman" panose="02020603050405020304" pitchFamily="18" charset="0"/>
              </a:rPr>
              <a:t> drops onto the first, initially not rotating but sharing the same axis as the first disk. Because their surfaces are rough, the two disks eventually reach the same angular speed </a:t>
            </a:r>
            <a:r>
              <a:rPr lang="en-US" altLang="en-US" sz="2800" i="1" dirty="0">
                <a:latin typeface="Times New Roman" panose="02020603050405020304" pitchFamily="18" charset="0"/>
                <a:cs typeface="Times New Roman" panose="02020603050405020304" pitchFamily="18" charset="0"/>
              </a:rPr>
              <a:t>ω</a:t>
            </a:r>
            <a:r>
              <a:rPr lang="en-US" altLang="en-US" sz="2800" dirty="0">
                <a:latin typeface="Times New Roman" panose="02020603050405020304" pitchFamily="18" charset="0"/>
                <a:cs typeface="Times New Roman" panose="02020603050405020304" pitchFamily="18" charset="0"/>
              </a:rPr>
              <a:t>. The ratio </a:t>
            </a:r>
            <a:r>
              <a:rPr lang="en-US" altLang="en-US" sz="2800" i="1" dirty="0">
                <a:latin typeface="Times New Roman" panose="02020603050405020304" pitchFamily="18" charset="0"/>
                <a:cs typeface="Times New Roman" panose="02020603050405020304" pitchFamily="18" charset="0"/>
              </a:rPr>
              <a:t>ω</a:t>
            </a:r>
            <a:r>
              <a:rPr lang="en-US" altLang="en-US" sz="2800" dirty="0">
                <a:latin typeface="Times New Roman" panose="02020603050405020304" pitchFamily="18" charset="0"/>
                <a:cs typeface="Times New Roman" panose="02020603050405020304" pitchFamily="18" charset="0"/>
              </a:rPr>
              <a:t>/</a:t>
            </a:r>
            <a:r>
              <a:rPr lang="en-US" altLang="en-US" sz="2800" i="1" dirty="0" err="1">
                <a:latin typeface="Times New Roman" panose="02020603050405020304" pitchFamily="18" charset="0"/>
                <a:cs typeface="Times New Roman" panose="02020603050405020304" pitchFamily="18" charset="0"/>
              </a:rPr>
              <a:t>ω</a:t>
            </a:r>
            <a:r>
              <a:rPr lang="en-US" altLang="en-US" sz="2800" baseline="-25000" dirty="0" err="1">
                <a:latin typeface="Times New Roman" panose="02020603050405020304" pitchFamily="18" charset="0"/>
                <a:cs typeface="Times New Roman" panose="02020603050405020304" pitchFamily="18" charset="0"/>
              </a:rPr>
              <a:t>1</a:t>
            </a:r>
            <a:r>
              <a:rPr lang="en-US" altLang="en-US" sz="2800" dirty="0">
                <a:latin typeface="Times New Roman" panose="02020603050405020304" pitchFamily="18" charset="0"/>
                <a:cs typeface="Times New Roman" panose="02020603050405020304" pitchFamily="18" charset="0"/>
              </a:rPr>
              <a:t> is equal to</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0831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52940"/>
          </a:xfrm>
          <a:prstGeom prst="rect">
            <a:avLst/>
          </a:prstGeom>
        </p:spPr>
      </p:pic>
      <p:sp>
        <p:nvSpPr>
          <p:cNvPr id="2" name="Title 1"/>
          <p:cNvSpPr>
            <a:spLocks noGrp="1"/>
          </p:cNvSpPr>
          <p:nvPr>
            <p:ph type="title"/>
          </p:nvPr>
        </p:nvSpPr>
        <p:spPr/>
        <p:txBody>
          <a:bodyPr/>
          <a:lstStyle/>
          <a:p>
            <a:r>
              <a:rPr lang="en-US" dirty="0"/>
              <a:t>Think – Pair – Share</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Answers"/>
          <p:cNvSpPr txBox="1">
            <a:spLocks noChangeArrowheads="1"/>
          </p:cNvSpPr>
          <p:nvPr>
            <p:custDataLst>
              <p:tags r:id="rId1"/>
            </p:custDataLst>
          </p:nvPr>
        </p:nvSpPr>
        <p:spPr>
          <a:xfrm>
            <a:off x="457200" y="3463003"/>
            <a:ext cx="4343400"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Clr>
                <a:schemeClr val="tx1"/>
              </a:buClr>
              <a:buFontTx/>
              <a:buAutoNum type="arabicPeriod"/>
            </a:pPr>
            <a:r>
              <a:rPr lang="it-IT" altLang="en-US" sz="2800" dirty="0">
                <a:latin typeface="Times New Roman" panose="02020603050405020304" pitchFamily="18" charset="0"/>
                <a:cs typeface="Times New Roman" panose="02020603050405020304" pitchFamily="18" charset="0"/>
              </a:rPr>
              <a:t>increase.</a:t>
            </a:r>
          </a:p>
          <a:p>
            <a:pPr marL="457200" indent="-457200">
              <a:buClr>
                <a:schemeClr val="tx1"/>
              </a:buClr>
              <a:buFontTx/>
              <a:buAutoNum type="arabicPeriod"/>
            </a:pPr>
            <a:r>
              <a:rPr lang="it-IT" altLang="en-US" sz="2800" dirty="0">
                <a:latin typeface="Times New Roman" panose="02020603050405020304" pitchFamily="18" charset="0"/>
                <a:cs typeface="Times New Roman" panose="02020603050405020304" pitchFamily="18" charset="0"/>
              </a:rPr>
              <a:t>decrease.</a:t>
            </a:r>
          </a:p>
          <a:p>
            <a:pPr marL="457200" indent="-457200">
              <a:buClr>
                <a:schemeClr val="tx1"/>
              </a:buClr>
              <a:buFontTx/>
              <a:buAutoNum type="arabicPeriod"/>
            </a:pPr>
            <a:r>
              <a:rPr lang="it-IT" altLang="en-US" sz="2800" dirty="0">
                <a:latin typeface="Times New Roman" panose="02020603050405020304" pitchFamily="18" charset="0"/>
                <a:cs typeface="Times New Roman" panose="02020603050405020304" pitchFamily="18" charset="0"/>
              </a:rPr>
              <a:t>remain the same.</a:t>
            </a:r>
            <a:endParaRPr lang="en-US" alt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457200" y="1371600"/>
            <a:ext cx="7940842" cy="181588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If global warming continues, it’s likely that some ice from the polar ice caps of the Earth will melt and the water will be distributed closer to the equator. If this occurs, would the length of the day (one rotation)</a:t>
            </a:r>
          </a:p>
        </p:txBody>
      </p:sp>
    </p:spTree>
    <p:extLst>
      <p:ext uri="{BB962C8B-B14F-4D97-AF65-F5344CB8AC3E}">
        <p14:creationId xmlns:p14="http://schemas.microsoft.com/office/powerpoint/2010/main" val="218652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8001000" cy="1384995"/>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The rotational inertia of the dumbbell (see figure) about axis A is twice the rotational inertia about axis B. The unknown mass is: </a:t>
            </a:r>
          </a:p>
        </p:txBody>
      </p:sp>
      <p:sp>
        <p:nvSpPr>
          <p:cNvPr id="6" name="TPAnswers"/>
          <p:cNvSpPr txBox="1">
            <a:spLocks noChangeArrowheads="1"/>
          </p:cNvSpPr>
          <p:nvPr>
            <p:custDataLst>
              <p:tags r:id="rId1"/>
            </p:custDataLst>
          </p:nvPr>
        </p:nvSpPr>
        <p:spPr>
          <a:xfrm>
            <a:off x="457199" y="2974141"/>
            <a:ext cx="8438745" cy="3022366"/>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800" dirty="0"/>
              <a:t>1.  4/7 kg                2.  2 kg             3.  4 kg           </a:t>
            </a:r>
          </a:p>
          <a:p>
            <a:pPr marL="0" indent="0">
              <a:buClr>
                <a:srgbClr val="000000"/>
              </a:buClr>
              <a:buNone/>
            </a:pPr>
            <a:r>
              <a:rPr lang="en-US" altLang="en-US" sz="2800" dirty="0"/>
              <a:t>4.  5 kg                   5.  7 kg             6.  8 kg          </a:t>
            </a:r>
          </a:p>
          <a:p>
            <a:pPr marL="0" indent="0">
              <a:buClr>
                <a:srgbClr val="000000"/>
              </a:buClr>
              <a:buNone/>
            </a:pPr>
            <a:r>
              <a:rPr lang="en-US" altLang="en-US" sz="2800" dirty="0"/>
              <a:t>7.  10 kg                 8.  None of the above</a:t>
            </a:r>
          </a:p>
          <a:p>
            <a:pPr marL="0" indent="0">
              <a:buClr>
                <a:srgbClr val="000000"/>
              </a:buClr>
              <a:buNone/>
            </a:pPr>
            <a:r>
              <a:rPr lang="en-US" altLang="en-US" sz="2800" dirty="0"/>
              <a:t>9.  Cannot be determined</a:t>
            </a:r>
          </a:p>
          <a:p>
            <a:pPr marL="0" indent="0">
              <a:buClr>
                <a:srgbClr val="000000"/>
              </a:buClr>
              <a:buNone/>
            </a:pPr>
            <a:r>
              <a:rPr lang="en-US" altLang="en-US" sz="2800" dirty="0"/>
              <a:t>10. The rotational inertia cannot                                      be different about different axes.</a:t>
            </a:r>
          </a:p>
        </p:txBody>
      </p:sp>
      <p:pic>
        <p:nvPicPr>
          <p:cNvPr id="3" name="Picture 2"/>
          <p:cNvPicPr>
            <a:picLocks noChangeAspect="1"/>
          </p:cNvPicPr>
          <p:nvPr/>
        </p:nvPicPr>
        <p:blipFill>
          <a:blip r:embed="rId5"/>
          <a:stretch>
            <a:fillRect/>
          </a:stretch>
        </p:blipFill>
        <p:spPr>
          <a:xfrm>
            <a:off x="5286855" y="4838952"/>
            <a:ext cx="3857143" cy="2019048"/>
          </a:xfrm>
          <a:prstGeom prst="rect">
            <a:avLst/>
          </a:prstGeom>
        </p:spPr>
      </p:pic>
    </p:spTree>
    <p:extLst>
      <p:ext uri="{BB962C8B-B14F-4D97-AF65-F5344CB8AC3E}">
        <p14:creationId xmlns:p14="http://schemas.microsoft.com/office/powerpoint/2010/main" val="1151390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7696200" cy="1800225"/>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disk, with radius 0.25 m and mass 4 kg, lies flat on a smooth horizontal tabletop. A string wound about the disk is pulled with a force of 8 N. What is the acceleration of the disk?</a:t>
            </a:r>
          </a:p>
        </p:txBody>
      </p:sp>
      <p:sp>
        <p:nvSpPr>
          <p:cNvPr id="10" name="TPAnswers"/>
          <p:cNvSpPr txBox="1">
            <a:spLocks noChangeArrowheads="1"/>
          </p:cNvSpPr>
          <p:nvPr>
            <p:custDataLst>
              <p:tags r:id="rId1"/>
            </p:custDataLst>
          </p:nvPr>
        </p:nvSpPr>
        <p:spPr>
          <a:xfrm>
            <a:off x="457200" y="3171825"/>
            <a:ext cx="4953000" cy="3625608"/>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0 </a:t>
            </a:r>
          </a:p>
          <a:p>
            <a:pPr marL="609600" indent="-609600">
              <a:buClr>
                <a:srgbClr val="000000"/>
              </a:buClr>
              <a:buFontTx/>
              <a:buAutoNum type="arabicPeriod"/>
            </a:pPr>
            <a:r>
              <a:rPr lang="en-US" altLang="en-US" sz="2800" dirty="0"/>
              <a:t>0.5 m/</a:t>
            </a:r>
            <a:r>
              <a:rPr lang="en-US" altLang="en-US" sz="2800" dirty="0" err="1"/>
              <a:t>s²</a:t>
            </a:r>
            <a:r>
              <a:rPr lang="en-US" altLang="en-US" sz="2800" dirty="0"/>
              <a:t> </a:t>
            </a:r>
          </a:p>
          <a:p>
            <a:pPr marL="609600" indent="-609600">
              <a:buClr>
                <a:srgbClr val="000000"/>
              </a:buClr>
              <a:buFontTx/>
              <a:buAutoNum type="arabicPeriod"/>
            </a:pPr>
            <a:r>
              <a:rPr lang="en-US" altLang="en-US" sz="2800" dirty="0"/>
              <a:t>1 m/</a:t>
            </a:r>
            <a:r>
              <a:rPr lang="en-US" altLang="en-US" sz="2800" dirty="0" err="1"/>
              <a:t>s²</a:t>
            </a:r>
            <a:r>
              <a:rPr lang="en-US" altLang="en-US" sz="2800" dirty="0"/>
              <a:t> </a:t>
            </a:r>
          </a:p>
          <a:p>
            <a:pPr marL="609600" indent="-609600">
              <a:buClr>
                <a:srgbClr val="000000"/>
              </a:buClr>
              <a:buFontTx/>
              <a:buAutoNum type="arabicPeriod"/>
            </a:pPr>
            <a:r>
              <a:rPr lang="en-US" altLang="en-US" sz="2800" dirty="0"/>
              <a:t>2 m/</a:t>
            </a:r>
            <a:r>
              <a:rPr lang="en-US" altLang="en-US" sz="2800" dirty="0" err="1"/>
              <a:t>s²</a:t>
            </a:r>
            <a:r>
              <a:rPr lang="en-US" altLang="en-US" sz="2800" dirty="0"/>
              <a:t> </a:t>
            </a:r>
          </a:p>
          <a:p>
            <a:pPr marL="609600" indent="-609600">
              <a:buClr>
                <a:srgbClr val="000000"/>
              </a:buClr>
              <a:buFontTx/>
              <a:buAutoNum type="arabicPeriod"/>
            </a:pPr>
            <a:r>
              <a:rPr lang="en-US" altLang="en-US" sz="2800" dirty="0"/>
              <a:t>4 m/</a:t>
            </a:r>
            <a:r>
              <a:rPr lang="en-US" altLang="en-US" sz="2800" dirty="0" err="1"/>
              <a:t>s²</a:t>
            </a:r>
            <a:r>
              <a:rPr lang="en-US" altLang="en-US" sz="2800" dirty="0"/>
              <a:t> </a:t>
            </a:r>
          </a:p>
          <a:p>
            <a:pPr marL="609600" indent="-609600">
              <a:buClr>
                <a:srgbClr val="000000"/>
              </a:buClr>
              <a:buFontTx/>
              <a:buAutoNum type="arabicPeriod"/>
            </a:pPr>
            <a:r>
              <a:rPr lang="en-US" altLang="en-US" sz="2800" dirty="0"/>
              <a:t>None of the above. </a:t>
            </a:r>
          </a:p>
          <a:p>
            <a:pPr marL="609600" indent="-609600">
              <a:buClr>
                <a:srgbClr val="000000"/>
              </a:buClr>
              <a:buFontTx/>
              <a:buAutoNum type="arabicPeriod"/>
            </a:pPr>
            <a:r>
              <a:rPr lang="en-US" altLang="en-US" sz="2800" dirty="0"/>
              <a:t>Cannot be determined.</a:t>
            </a:r>
          </a:p>
        </p:txBody>
      </p:sp>
      <p:pic>
        <p:nvPicPr>
          <p:cNvPr id="8" name="Picture 7"/>
          <p:cNvPicPr>
            <a:picLocks noChangeAspect="1"/>
          </p:cNvPicPr>
          <p:nvPr/>
        </p:nvPicPr>
        <p:blipFill>
          <a:blip r:embed="rId5"/>
          <a:stretch>
            <a:fillRect/>
          </a:stretch>
        </p:blipFill>
        <p:spPr>
          <a:xfrm>
            <a:off x="5410543" y="3900621"/>
            <a:ext cx="2742857" cy="2142857"/>
          </a:xfrm>
          <a:prstGeom prst="rect">
            <a:avLst/>
          </a:prstGeom>
        </p:spPr>
      </p:pic>
    </p:spTree>
    <p:extLst>
      <p:ext uri="{BB962C8B-B14F-4D97-AF65-F5344CB8AC3E}">
        <p14:creationId xmlns:p14="http://schemas.microsoft.com/office/powerpoint/2010/main" val="2431440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3812091"/>
            <a:ext cx="7844590" cy="1808580"/>
          </a:xfrm>
        </p:spPr>
        <p:txBody>
          <a:bodyPr>
            <a:no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They have the same translational speed at the bottom of the ramp.</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the ball</a:t>
            </a:r>
          </a:p>
          <a:p>
            <a:pPr marL="609600" indent="-609600">
              <a:buClr>
                <a:schemeClr val="tx1"/>
              </a:buClr>
              <a:buFontTx/>
              <a:buAutoNum type="arabicPeriod"/>
            </a:pPr>
            <a:r>
              <a:rPr lang="en-US" altLang="en-US" b="1" dirty="0">
                <a:latin typeface="Times New Roman" panose="02020603050405020304" pitchFamily="18" charset="0"/>
                <a:cs typeface="Times New Roman" panose="02020603050405020304" pitchFamily="18" charset="0"/>
              </a:rPr>
              <a:t>the box</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is impossible to determine.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8013032" cy="2137612"/>
          </a:xfrm>
        </p:spPr>
        <p:txBody>
          <a:bodyPr>
            <a:noAutofit/>
          </a:bodyPr>
          <a:lstStyle/>
          <a:p>
            <a:pPr marL="0" indent="0">
              <a:buNone/>
            </a:pPr>
            <a:r>
              <a:rPr lang="en-US" altLang="en-US" dirty="0">
                <a:latin typeface="Times New Roman" panose="02020603050405020304" pitchFamily="18" charset="0"/>
                <a:cs typeface="Times New Roman" panose="02020603050405020304" pitchFamily="18" charset="0"/>
              </a:rPr>
              <a:t>A ball rolls without slipping down incline A, starting from rest. At the same time, a box starts from rest and slides down incline B, which is identical to incline A except it is frictionless. Which has a larger translational speed at the bottom of the ramp?</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1-2</a:t>
            </a:r>
          </a:p>
        </p:txBody>
      </p:sp>
    </p:spTree>
    <p:extLst>
      <p:ext uri="{BB962C8B-B14F-4D97-AF65-F5344CB8AC3E}">
        <p14:creationId xmlns:p14="http://schemas.microsoft.com/office/powerpoint/2010/main" val="2555992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7696200" cy="1800225"/>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disk, with radius 0.25 m and mass 4 kg, lies flat on a smooth </a:t>
            </a:r>
            <a:r>
              <a:rPr lang="en-US" altLang="en-US" sz="2800" b="0" i="1" dirty="0">
                <a:solidFill>
                  <a:schemeClr val="tx1"/>
                </a:solidFill>
              </a:rPr>
              <a:t>horizontal</a:t>
            </a:r>
            <a:r>
              <a:rPr lang="en-US" altLang="en-US" sz="2800" b="0" dirty="0">
                <a:solidFill>
                  <a:schemeClr val="tx1"/>
                </a:solidFill>
              </a:rPr>
              <a:t> tabletop. A string wound about the disk is pulled with a force of 8 N. What is the angular acceleration of the disk?</a:t>
            </a:r>
          </a:p>
        </p:txBody>
      </p:sp>
      <p:sp>
        <p:nvSpPr>
          <p:cNvPr id="8" name="TPAnswers"/>
          <p:cNvSpPr txBox="1">
            <a:spLocks noChangeArrowheads="1"/>
          </p:cNvSpPr>
          <p:nvPr>
            <p:custDataLst>
              <p:tags r:id="rId1"/>
            </p:custDataLst>
          </p:nvPr>
        </p:nvSpPr>
        <p:spPr>
          <a:xfrm>
            <a:off x="457200" y="3171825"/>
            <a:ext cx="4953000" cy="3625608"/>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0 </a:t>
            </a:r>
          </a:p>
          <a:p>
            <a:pPr marL="609600" indent="-609600">
              <a:buClr>
                <a:srgbClr val="000000"/>
              </a:buClr>
              <a:buFontTx/>
              <a:buAutoNum type="arabicPeriod"/>
            </a:pPr>
            <a:r>
              <a:rPr lang="en-US" altLang="en-US" sz="2800" dirty="0"/>
              <a:t>0.5 m/</a:t>
            </a:r>
            <a:r>
              <a:rPr lang="en-US" altLang="en-US" sz="2800" dirty="0" err="1"/>
              <a:t>s²</a:t>
            </a:r>
            <a:r>
              <a:rPr lang="en-US" altLang="en-US" sz="2800" dirty="0"/>
              <a:t> </a:t>
            </a:r>
          </a:p>
          <a:p>
            <a:pPr marL="609600" indent="-609600">
              <a:buClr>
                <a:srgbClr val="000000"/>
              </a:buClr>
              <a:buFontTx/>
              <a:buAutoNum type="arabicPeriod"/>
            </a:pPr>
            <a:r>
              <a:rPr lang="en-US" altLang="en-US" sz="2800" dirty="0"/>
              <a:t>1 m/</a:t>
            </a:r>
            <a:r>
              <a:rPr lang="en-US" altLang="en-US" sz="2800" dirty="0" err="1"/>
              <a:t>s²</a:t>
            </a:r>
            <a:r>
              <a:rPr lang="en-US" altLang="en-US" sz="2800" dirty="0"/>
              <a:t> </a:t>
            </a:r>
          </a:p>
          <a:p>
            <a:pPr marL="609600" indent="-609600">
              <a:buClr>
                <a:srgbClr val="000000"/>
              </a:buClr>
              <a:buFontTx/>
              <a:buAutoNum type="arabicPeriod"/>
            </a:pPr>
            <a:r>
              <a:rPr lang="en-US" altLang="en-US" sz="2800" dirty="0"/>
              <a:t>2 m/</a:t>
            </a:r>
            <a:r>
              <a:rPr lang="en-US" altLang="en-US" sz="2800" dirty="0" err="1"/>
              <a:t>s²</a:t>
            </a:r>
            <a:r>
              <a:rPr lang="en-US" altLang="en-US" sz="2800" dirty="0"/>
              <a:t> </a:t>
            </a:r>
          </a:p>
          <a:p>
            <a:pPr marL="609600" indent="-609600">
              <a:buClr>
                <a:srgbClr val="000000"/>
              </a:buClr>
              <a:buFontTx/>
              <a:buAutoNum type="arabicPeriod"/>
            </a:pPr>
            <a:r>
              <a:rPr lang="en-US" altLang="en-US" sz="2800" dirty="0"/>
              <a:t>4 m/</a:t>
            </a:r>
            <a:r>
              <a:rPr lang="en-US" altLang="en-US" sz="2800" dirty="0" err="1"/>
              <a:t>s²</a:t>
            </a:r>
            <a:r>
              <a:rPr lang="en-US" altLang="en-US" sz="2800" dirty="0"/>
              <a:t> </a:t>
            </a:r>
          </a:p>
          <a:p>
            <a:pPr marL="609600" indent="-609600">
              <a:buClr>
                <a:srgbClr val="000000"/>
              </a:buClr>
              <a:buFontTx/>
              <a:buAutoNum type="arabicPeriod"/>
            </a:pPr>
            <a:r>
              <a:rPr lang="en-US" altLang="en-US" sz="2800" dirty="0"/>
              <a:t>None of the above. </a:t>
            </a:r>
          </a:p>
          <a:p>
            <a:pPr marL="609600" indent="-609600">
              <a:buClr>
                <a:srgbClr val="000000"/>
              </a:buClr>
              <a:buFontTx/>
              <a:buAutoNum type="arabicPeriod"/>
            </a:pPr>
            <a:r>
              <a:rPr lang="en-US" altLang="en-US" sz="2800" dirty="0"/>
              <a:t>Cannot be determined.</a:t>
            </a:r>
          </a:p>
        </p:txBody>
      </p:sp>
      <p:pic>
        <p:nvPicPr>
          <p:cNvPr id="3" name="Picture 2"/>
          <p:cNvPicPr>
            <a:picLocks noChangeAspect="1"/>
          </p:cNvPicPr>
          <p:nvPr/>
        </p:nvPicPr>
        <p:blipFill>
          <a:blip r:embed="rId5"/>
          <a:stretch>
            <a:fillRect/>
          </a:stretch>
        </p:blipFill>
        <p:spPr>
          <a:xfrm>
            <a:off x="5410543" y="3900621"/>
            <a:ext cx="2742857" cy="2142857"/>
          </a:xfrm>
          <a:prstGeom prst="rect">
            <a:avLst/>
          </a:prstGeom>
        </p:spPr>
      </p:pic>
    </p:spTree>
    <p:extLst>
      <p:ext uri="{BB962C8B-B14F-4D97-AF65-F5344CB8AC3E}">
        <p14:creationId xmlns:p14="http://schemas.microsoft.com/office/powerpoint/2010/main" val="2098635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7620000" cy="2246769"/>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100 kg crate is attached to a rope wrapped around the inner disk as shown. A person pulls on another rope wrapped around the outer disk with force </a:t>
            </a:r>
            <a:r>
              <a:rPr lang="en-US" altLang="en-US" sz="2800" b="0" i="1" dirty="0">
                <a:solidFill>
                  <a:schemeClr val="tx1"/>
                </a:solidFill>
              </a:rPr>
              <a:t>F</a:t>
            </a:r>
            <a:r>
              <a:rPr lang="en-US" altLang="en-US" sz="2800" b="0" dirty="0">
                <a:solidFill>
                  <a:schemeClr val="tx1"/>
                </a:solidFill>
              </a:rPr>
              <a:t> to lift the crate. What force </a:t>
            </a:r>
            <a:r>
              <a:rPr lang="en-US" altLang="en-US" sz="2800" b="0" i="1" dirty="0">
                <a:solidFill>
                  <a:schemeClr val="tx1"/>
                </a:solidFill>
              </a:rPr>
              <a:t>F</a:t>
            </a:r>
            <a:r>
              <a:rPr lang="en-US" altLang="en-US" sz="2800" b="0" dirty="0">
                <a:solidFill>
                  <a:schemeClr val="tx1"/>
                </a:solidFill>
              </a:rPr>
              <a:t> is needed to lift the crate 2 m?</a:t>
            </a:r>
          </a:p>
        </p:txBody>
      </p:sp>
      <p:sp>
        <p:nvSpPr>
          <p:cNvPr id="6" name="TPAnswers"/>
          <p:cNvSpPr txBox="1">
            <a:spLocks noChangeArrowheads="1"/>
          </p:cNvSpPr>
          <p:nvPr>
            <p:custDataLst>
              <p:tags r:id="rId1"/>
            </p:custDataLst>
          </p:nvPr>
        </p:nvSpPr>
        <p:spPr>
          <a:xfrm>
            <a:off x="457200" y="3601889"/>
            <a:ext cx="8073958" cy="310854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800" dirty="0"/>
              <a:t>1.  about 20 N       2.  about 50 N     </a:t>
            </a:r>
          </a:p>
          <a:p>
            <a:pPr marL="0" indent="0">
              <a:buClr>
                <a:srgbClr val="000000"/>
              </a:buClr>
              <a:buNone/>
            </a:pPr>
            <a:r>
              <a:rPr lang="en-US" altLang="en-US" sz="2800" dirty="0"/>
              <a:t>3.  about 100 N     4.  about 200 N   </a:t>
            </a:r>
          </a:p>
          <a:p>
            <a:pPr marL="0" indent="0">
              <a:buClr>
                <a:srgbClr val="000000"/>
              </a:buClr>
              <a:buNone/>
            </a:pPr>
            <a:r>
              <a:rPr lang="en-US" altLang="en-US" sz="2800" dirty="0"/>
              <a:t>5.  about 500 N     6.  about 1,000 N </a:t>
            </a:r>
          </a:p>
          <a:p>
            <a:pPr marL="0" indent="0">
              <a:buClr>
                <a:srgbClr val="000000"/>
              </a:buClr>
              <a:buNone/>
            </a:pPr>
            <a:r>
              <a:rPr lang="en-US" altLang="en-US" sz="2800" dirty="0"/>
              <a:t>7.  about 2,000 N  8.  about 5,000 N </a:t>
            </a:r>
          </a:p>
          <a:p>
            <a:pPr marL="0" indent="0">
              <a:buClr>
                <a:srgbClr val="000000"/>
              </a:buClr>
              <a:buNone/>
            </a:pPr>
            <a:r>
              <a:rPr lang="en-US" altLang="en-US" sz="2800" dirty="0"/>
              <a:t>9.  Impossible to determine without knowing the radii </a:t>
            </a:r>
          </a:p>
          <a:p>
            <a:pPr marL="0" indent="0">
              <a:buClr>
                <a:srgbClr val="000000"/>
              </a:buClr>
              <a:buNone/>
            </a:pPr>
            <a:r>
              <a:rPr lang="en-US" altLang="en-US" sz="2800" dirty="0"/>
              <a:t>10. Impossible to determine for some other reason(s) </a:t>
            </a:r>
          </a:p>
        </p:txBody>
      </p:sp>
      <p:pic>
        <p:nvPicPr>
          <p:cNvPr id="9" name="Picture 8"/>
          <p:cNvPicPr>
            <a:picLocks noChangeAspect="1"/>
          </p:cNvPicPr>
          <p:nvPr/>
        </p:nvPicPr>
        <p:blipFill>
          <a:blip r:embed="rId5"/>
          <a:stretch>
            <a:fillRect/>
          </a:stretch>
        </p:blipFill>
        <p:spPr>
          <a:xfrm>
            <a:off x="6545340" y="3375580"/>
            <a:ext cx="2314286" cy="2009524"/>
          </a:xfrm>
          <a:prstGeom prst="rect">
            <a:avLst/>
          </a:prstGeom>
        </p:spPr>
      </p:pic>
    </p:spTree>
    <p:extLst>
      <p:ext uri="{BB962C8B-B14F-4D97-AF65-F5344CB8AC3E}">
        <p14:creationId xmlns:p14="http://schemas.microsoft.com/office/powerpoint/2010/main" val="28652772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6" name="TPQuestion"/>
          <p:cNvSpPr txBox="1">
            <a:spLocks noChangeArrowheads="1"/>
          </p:cNvSpPr>
          <p:nvPr/>
        </p:nvSpPr>
        <p:spPr>
          <a:xfrm>
            <a:off x="457200" y="1371600"/>
            <a:ext cx="8073958" cy="1569660"/>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400" b="0" dirty="0">
                <a:solidFill>
                  <a:schemeClr val="tx1"/>
                </a:solidFill>
              </a:rPr>
              <a:t>A 100-kg crate is attached to a rope wrapped around the inner disk as shown. A person pulls on another rope wrapped around the outer disk with force </a:t>
            </a:r>
            <a:r>
              <a:rPr lang="en-US" altLang="en-US" sz="2400" b="0" i="1" dirty="0">
                <a:solidFill>
                  <a:schemeClr val="tx1"/>
                </a:solidFill>
              </a:rPr>
              <a:t>F</a:t>
            </a:r>
            <a:r>
              <a:rPr lang="en-US" altLang="en-US" sz="2400" b="0" dirty="0">
                <a:solidFill>
                  <a:schemeClr val="tx1"/>
                </a:solidFill>
              </a:rPr>
              <a:t> to lift the crate. What force </a:t>
            </a:r>
            <a:r>
              <a:rPr lang="en-US" altLang="en-US" sz="2400" b="0" i="1" dirty="0">
                <a:solidFill>
                  <a:schemeClr val="tx1"/>
                </a:solidFill>
              </a:rPr>
              <a:t>F</a:t>
            </a:r>
            <a:r>
              <a:rPr lang="en-US" altLang="en-US" sz="2400" b="0" dirty="0">
                <a:solidFill>
                  <a:schemeClr val="tx1"/>
                </a:solidFill>
              </a:rPr>
              <a:t> is needed to lift the crate 2 m?</a:t>
            </a:r>
          </a:p>
        </p:txBody>
      </p:sp>
      <p:sp>
        <p:nvSpPr>
          <p:cNvPr id="8" name="TPAnswers"/>
          <p:cNvSpPr txBox="1">
            <a:spLocks noChangeArrowheads="1"/>
          </p:cNvSpPr>
          <p:nvPr>
            <p:custDataLst>
              <p:tags r:id="rId1"/>
            </p:custDataLst>
          </p:nvPr>
        </p:nvSpPr>
        <p:spPr>
          <a:xfrm>
            <a:off x="457200" y="3158990"/>
            <a:ext cx="8073958" cy="3613297"/>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200" dirty="0"/>
              <a:t>1.  about 400 J           2.  slightly less than 2,000 J    </a:t>
            </a:r>
          </a:p>
          <a:p>
            <a:pPr marL="0" indent="0">
              <a:buClr>
                <a:srgbClr val="000000"/>
              </a:buClr>
              <a:buNone/>
            </a:pPr>
            <a:r>
              <a:rPr lang="en-US" altLang="en-US" sz="2200" dirty="0"/>
              <a:t>3.  Exactly 2,000 J     4.  slightly more than 2,000 J   </a:t>
            </a:r>
          </a:p>
          <a:p>
            <a:pPr marL="0" indent="0">
              <a:buClr>
                <a:srgbClr val="000000"/>
              </a:buClr>
              <a:buNone/>
            </a:pPr>
            <a:r>
              <a:rPr lang="en-US" altLang="en-US" sz="2200" dirty="0"/>
              <a:t>5.  much more than 2,000 J     </a:t>
            </a:r>
          </a:p>
          <a:p>
            <a:pPr marL="290513" indent="-290513">
              <a:buClr>
                <a:srgbClr val="000000"/>
              </a:buClr>
              <a:buFont typeface="+mj-lt"/>
              <a:buAutoNum type="arabicPeriod" startAt="6"/>
            </a:pPr>
            <a:r>
              <a:rPr lang="en-US" altLang="en-US" sz="2200" dirty="0"/>
              <a:t>Impossible to determine without knowing </a:t>
            </a:r>
            <a:r>
              <a:rPr lang="en-US" altLang="en-US" sz="2200" i="1" dirty="0"/>
              <a:t>F</a:t>
            </a:r>
            <a:r>
              <a:rPr lang="en-US" altLang="en-US" sz="2200" dirty="0"/>
              <a:t> </a:t>
            </a:r>
          </a:p>
          <a:p>
            <a:pPr marL="290513" indent="-290513">
              <a:buClr>
                <a:srgbClr val="000000"/>
              </a:buClr>
              <a:buFontTx/>
              <a:buAutoNum type="arabicPeriod" startAt="6"/>
            </a:pPr>
            <a:r>
              <a:rPr lang="en-US" altLang="en-US" sz="2200" dirty="0"/>
              <a:t>Impossible to determine without knowing the radii </a:t>
            </a:r>
          </a:p>
          <a:p>
            <a:pPr marL="290513" indent="-290513">
              <a:buClr>
                <a:srgbClr val="000000"/>
              </a:buClr>
              <a:buFontTx/>
              <a:buAutoNum type="arabicPeriod" startAt="6"/>
            </a:pPr>
            <a:r>
              <a:rPr lang="en-US" altLang="en-US" sz="2200" dirty="0"/>
              <a:t>Impossible to determine without knowing the mass of the pulley </a:t>
            </a:r>
          </a:p>
          <a:p>
            <a:pPr marL="290513" indent="-290513">
              <a:buClr>
                <a:srgbClr val="000000"/>
              </a:buClr>
              <a:buFontTx/>
              <a:buAutoNum type="arabicPeriod" startAt="6"/>
            </a:pPr>
            <a:r>
              <a:rPr lang="en-US" altLang="en-US" sz="2200" dirty="0"/>
              <a:t>Impossible to determine for two or more of the reasons given in 6, 7, and 8 above </a:t>
            </a:r>
          </a:p>
          <a:p>
            <a:pPr marL="290513" indent="-290513">
              <a:buClr>
                <a:srgbClr val="000000"/>
              </a:buClr>
              <a:buFontTx/>
              <a:buAutoNum type="arabicPeriod" startAt="6"/>
            </a:pPr>
            <a:r>
              <a:rPr lang="en-US" altLang="en-US" sz="2200" dirty="0"/>
              <a:t>Impossible to determine for some other reason(s) </a:t>
            </a:r>
          </a:p>
        </p:txBody>
      </p:sp>
      <p:pic>
        <p:nvPicPr>
          <p:cNvPr id="3" name="Picture 2"/>
          <p:cNvPicPr>
            <a:picLocks noChangeAspect="1"/>
          </p:cNvPicPr>
          <p:nvPr/>
        </p:nvPicPr>
        <p:blipFill>
          <a:blip r:embed="rId5"/>
          <a:stretch>
            <a:fillRect/>
          </a:stretch>
        </p:blipFill>
        <p:spPr>
          <a:xfrm>
            <a:off x="6586682" y="2941260"/>
            <a:ext cx="2314286" cy="2009524"/>
          </a:xfrm>
          <a:prstGeom prst="rect">
            <a:avLst/>
          </a:prstGeom>
        </p:spPr>
      </p:pic>
    </p:spTree>
    <p:extLst>
      <p:ext uri="{BB962C8B-B14F-4D97-AF65-F5344CB8AC3E}">
        <p14:creationId xmlns:p14="http://schemas.microsoft.com/office/powerpoint/2010/main" val="2795178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Question"/>
          <p:cNvSpPr txBox="1">
            <a:spLocks noChangeArrowheads="1"/>
          </p:cNvSpPr>
          <p:nvPr/>
        </p:nvSpPr>
        <p:spPr>
          <a:xfrm>
            <a:off x="457200" y="1371600"/>
            <a:ext cx="8001000" cy="1815882"/>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spool has string wrapped around its center axle and is sitting on a horizontal surface. If the string is pulled in the horizontal direction when tangent to the top of the axle, the spool will... </a:t>
            </a:r>
          </a:p>
        </p:txBody>
      </p:sp>
      <p:sp>
        <p:nvSpPr>
          <p:cNvPr id="6" name="TPAnswers"/>
          <p:cNvSpPr txBox="1">
            <a:spLocks noChangeArrowheads="1"/>
          </p:cNvSpPr>
          <p:nvPr>
            <p:custDataLst>
              <p:tags r:id="rId1"/>
            </p:custDataLst>
          </p:nvPr>
        </p:nvSpPr>
        <p:spPr>
          <a:xfrm>
            <a:off x="462873" y="3247807"/>
            <a:ext cx="8223927" cy="310854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 roll to the right.</a:t>
            </a:r>
          </a:p>
          <a:p>
            <a:pPr marL="609600" indent="-609600">
              <a:buClr>
                <a:srgbClr val="000000"/>
              </a:buClr>
              <a:buFontTx/>
              <a:buAutoNum type="arabicPeriod"/>
            </a:pPr>
            <a:r>
              <a:rPr lang="en-US" altLang="en-US" sz="2800" dirty="0"/>
              <a:t>... not roll, only slide to the right.</a:t>
            </a:r>
          </a:p>
          <a:p>
            <a:pPr marL="609600" indent="-609600">
              <a:buClr>
                <a:srgbClr val="000000"/>
              </a:buClr>
              <a:buFontTx/>
              <a:buAutoNum type="arabicPeriod"/>
            </a:pPr>
            <a:r>
              <a:rPr lang="en-US" altLang="en-US" sz="2800" dirty="0"/>
              <a:t>... spin and slip, without moving left or right.</a:t>
            </a:r>
          </a:p>
          <a:p>
            <a:pPr marL="609600" indent="-609600">
              <a:buClr>
                <a:srgbClr val="000000"/>
              </a:buClr>
              <a:buFontTx/>
              <a:buAutoNum type="arabicPeriod"/>
            </a:pPr>
            <a:r>
              <a:rPr lang="en-US" altLang="en-US" sz="2800" dirty="0"/>
              <a:t>... roll to the left.</a:t>
            </a:r>
          </a:p>
          <a:p>
            <a:pPr marL="609600" indent="-609600">
              <a:buClr>
                <a:srgbClr val="000000"/>
              </a:buClr>
              <a:buFontTx/>
              <a:buAutoNum type="arabicPeriod"/>
            </a:pPr>
            <a:r>
              <a:rPr lang="en-US" altLang="en-US" sz="2800" dirty="0"/>
              <a:t>None of the above</a:t>
            </a:r>
          </a:p>
          <a:p>
            <a:pPr marL="609600" indent="-609600">
              <a:buClr>
                <a:srgbClr val="000000"/>
              </a:buClr>
              <a:buFontTx/>
              <a:buAutoNum type="arabicPeriod"/>
            </a:pPr>
            <a:r>
              <a:rPr lang="en-US" altLang="en-US" sz="2800" dirty="0"/>
              <a:t>The motion cannot be determined.</a:t>
            </a:r>
          </a:p>
        </p:txBody>
      </p:sp>
      <p:pic>
        <p:nvPicPr>
          <p:cNvPr id="4" name="Picture 3"/>
          <p:cNvPicPr>
            <a:picLocks noChangeAspect="1"/>
          </p:cNvPicPr>
          <p:nvPr/>
        </p:nvPicPr>
        <p:blipFill>
          <a:blip r:embed="rId5"/>
          <a:stretch>
            <a:fillRect/>
          </a:stretch>
        </p:blipFill>
        <p:spPr>
          <a:xfrm>
            <a:off x="6052952" y="5038952"/>
            <a:ext cx="2961905" cy="1819048"/>
          </a:xfrm>
          <a:prstGeom prst="rect">
            <a:avLst/>
          </a:prstGeom>
        </p:spPr>
      </p:pic>
    </p:spTree>
    <p:extLst>
      <p:ext uri="{BB962C8B-B14F-4D97-AF65-F5344CB8AC3E}">
        <p14:creationId xmlns:p14="http://schemas.microsoft.com/office/powerpoint/2010/main" val="1056918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6" name="TPQuestion"/>
          <p:cNvSpPr txBox="1">
            <a:spLocks noChangeArrowheads="1"/>
          </p:cNvSpPr>
          <p:nvPr/>
        </p:nvSpPr>
        <p:spPr>
          <a:xfrm>
            <a:off x="457200" y="1371600"/>
            <a:ext cx="8001000" cy="1815882"/>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spool has string wrapped around its center axle and is sitting on a horizontal surface. If the string is pulled in the horizontal direction when tangent to the bottom of the axle, the spool will... </a:t>
            </a:r>
          </a:p>
        </p:txBody>
      </p:sp>
      <p:sp>
        <p:nvSpPr>
          <p:cNvPr id="8" name="TPAnswers"/>
          <p:cNvSpPr txBox="1">
            <a:spLocks noChangeArrowheads="1"/>
          </p:cNvSpPr>
          <p:nvPr>
            <p:custDataLst>
              <p:tags r:id="rId1"/>
            </p:custDataLst>
          </p:nvPr>
        </p:nvSpPr>
        <p:spPr>
          <a:xfrm>
            <a:off x="462873" y="3247807"/>
            <a:ext cx="8223927" cy="310854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 roll to the right.</a:t>
            </a:r>
          </a:p>
          <a:p>
            <a:pPr marL="609600" indent="-609600">
              <a:buClr>
                <a:srgbClr val="000000"/>
              </a:buClr>
              <a:buFontTx/>
              <a:buAutoNum type="arabicPeriod"/>
            </a:pPr>
            <a:r>
              <a:rPr lang="en-US" altLang="en-US" sz="2800" dirty="0"/>
              <a:t>... not roll, only slide to the right.</a:t>
            </a:r>
          </a:p>
          <a:p>
            <a:pPr marL="609600" indent="-609600">
              <a:buClr>
                <a:srgbClr val="000000"/>
              </a:buClr>
              <a:buFontTx/>
              <a:buAutoNum type="arabicPeriod"/>
            </a:pPr>
            <a:r>
              <a:rPr lang="en-US" altLang="en-US" sz="2800" dirty="0"/>
              <a:t>... spin and slip, without moving left or right.</a:t>
            </a:r>
          </a:p>
          <a:p>
            <a:pPr marL="609600" indent="-609600">
              <a:buClr>
                <a:srgbClr val="000000"/>
              </a:buClr>
              <a:buFontTx/>
              <a:buAutoNum type="arabicPeriod"/>
            </a:pPr>
            <a:r>
              <a:rPr lang="en-US" altLang="en-US" sz="2800" dirty="0"/>
              <a:t>... roll to the left.</a:t>
            </a:r>
          </a:p>
          <a:p>
            <a:pPr marL="609600" indent="-609600">
              <a:buClr>
                <a:srgbClr val="000000"/>
              </a:buClr>
              <a:buFontTx/>
              <a:buAutoNum type="arabicPeriod"/>
            </a:pPr>
            <a:r>
              <a:rPr lang="en-US" altLang="en-US" sz="2800" dirty="0"/>
              <a:t>None of the above</a:t>
            </a:r>
          </a:p>
          <a:p>
            <a:pPr marL="609600" indent="-609600">
              <a:buClr>
                <a:srgbClr val="000000"/>
              </a:buClr>
              <a:buFontTx/>
              <a:buAutoNum type="arabicPeriod"/>
            </a:pPr>
            <a:r>
              <a:rPr lang="en-US" altLang="en-US" sz="2800" dirty="0"/>
              <a:t>The motion cannot be determined.</a:t>
            </a:r>
          </a:p>
        </p:txBody>
      </p:sp>
      <p:pic>
        <p:nvPicPr>
          <p:cNvPr id="4" name="Picture 3"/>
          <p:cNvPicPr>
            <a:picLocks noChangeAspect="1"/>
          </p:cNvPicPr>
          <p:nvPr/>
        </p:nvPicPr>
        <p:blipFill>
          <a:blip r:embed="rId5"/>
          <a:stretch>
            <a:fillRect/>
          </a:stretch>
        </p:blipFill>
        <p:spPr>
          <a:xfrm>
            <a:off x="6029712" y="4991333"/>
            <a:ext cx="3114286" cy="1866667"/>
          </a:xfrm>
          <a:prstGeom prst="rect">
            <a:avLst/>
          </a:prstGeom>
        </p:spPr>
      </p:pic>
    </p:spTree>
    <p:extLst>
      <p:ext uri="{BB962C8B-B14F-4D97-AF65-F5344CB8AC3E}">
        <p14:creationId xmlns:p14="http://schemas.microsoft.com/office/powerpoint/2010/main" val="2220228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6" name="TPQuestion"/>
          <p:cNvSpPr txBox="1">
            <a:spLocks noChangeArrowheads="1"/>
          </p:cNvSpPr>
          <p:nvPr/>
        </p:nvSpPr>
        <p:spPr>
          <a:xfrm>
            <a:off x="457200" y="1371600"/>
            <a:ext cx="8001000" cy="1815882"/>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spool has string wrapped around its center axle and is sitting on a horizontal surface. If the string is pulled at an angle to the horizontal when drawn from the bottom of the axle, the spool will... </a:t>
            </a:r>
          </a:p>
        </p:txBody>
      </p:sp>
      <p:sp>
        <p:nvSpPr>
          <p:cNvPr id="8" name="TPAnswers"/>
          <p:cNvSpPr txBox="1">
            <a:spLocks noChangeArrowheads="1"/>
          </p:cNvSpPr>
          <p:nvPr>
            <p:custDataLst>
              <p:tags r:id="rId1"/>
            </p:custDataLst>
          </p:nvPr>
        </p:nvSpPr>
        <p:spPr>
          <a:xfrm>
            <a:off x="457200" y="3278432"/>
            <a:ext cx="8223927" cy="310854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 roll to the right.</a:t>
            </a:r>
          </a:p>
          <a:p>
            <a:pPr marL="609600" indent="-609600">
              <a:buClr>
                <a:srgbClr val="000000"/>
              </a:buClr>
              <a:buFontTx/>
              <a:buAutoNum type="arabicPeriod"/>
            </a:pPr>
            <a:r>
              <a:rPr lang="en-US" altLang="en-US" sz="2800" dirty="0"/>
              <a:t>... not roll, only slide to the right.</a:t>
            </a:r>
          </a:p>
          <a:p>
            <a:pPr marL="609600" indent="-609600">
              <a:buClr>
                <a:srgbClr val="000000"/>
              </a:buClr>
              <a:buFontTx/>
              <a:buAutoNum type="arabicPeriod"/>
            </a:pPr>
            <a:r>
              <a:rPr lang="en-US" altLang="en-US" sz="2800" dirty="0"/>
              <a:t>... spin and slip, without moving left or right.</a:t>
            </a:r>
          </a:p>
          <a:p>
            <a:pPr marL="609600" indent="-609600">
              <a:buClr>
                <a:srgbClr val="000000"/>
              </a:buClr>
              <a:buFontTx/>
              <a:buAutoNum type="arabicPeriod"/>
            </a:pPr>
            <a:r>
              <a:rPr lang="en-US" altLang="en-US" sz="2800" dirty="0"/>
              <a:t>... roll to the left.</a:t>
            </a:r>
          </a:p>
          <a:p>
            <a:pPr marL="609600" indent="-609600">
              <a:buClr>
                <a:srgbClr val="000000"/>
              </a:buClr>
              <a:buFontTx/>
              <a:buAutoNum type="arabicPeriod"/>
            </a:pPr>
            <a:r>
              <a:rPr lang="en-US" altLang="en-US" sz="2800" dirty="0"/>
              <a:t>None of the above</a:t>
            </a:r>
          </a:p>
          <a:p>
            <a:pPr marL="609600" indent="-609600">
              <a:buClr>
                <a:srgbClr val="000000"/>
              </a:buClr>
              <a:buFontTx/>
              <a:buAutoNum type="arabicPeriod"/>
            </a:pPr>
            <a:r>
              <a:rPr lang="en-US" altLang="en-US" sz="2800" dirty="0"/>
              <a:t>The motion cannot be determined.</a:t>
            </a:r>
          </a:p>
        </p:txBody>
      </p:sp>
      <p:pic>
        <p:nvPicPr>
          <p:cNvPr id="4" name="Picture 3"/>
          <p:cNvPicPr>
            <a:picLocks noChangeAspect="1"/>
          </p:cNvPicPr>
          <p:nvPr/>
        </p:nvPicPr>
        <p:blipFill>
          <a:blip r:embed="rId5"/>
          <a:stretch>
            <a:fillRect/>
          </a:stretch>
        </p:blipFill>
        <p:spPr>
          <a:xfrm>
            <a:off x="6172571" y="5077048"/>
            <a:ext cx="2971429" cy="1780952"/>
          </a:xfrm>
          <a:prstGeom prst="rect">
            <a:avLst/>
          </a:prstGeom>
        </p:spPr>
      </p:pic>
    </p:spTree>
    <p:extLst>
      <p:ext uri="{BB962C8B-B14F-4D97-AF65-F5344CB8AC3E}">
        <p14:creationId xmlns:p14="http://schemas.microsoft.com/office/powerpoint/2010/main" val="2954028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pic>
        <p:nvPicPr>
          <p:cNvPr id="4" name="Picture 3"/>
          <p:cNvPicPr>
            <a:picLocks noChangeAspect="1"/>
          </p:cNvPicPr>
          <p:nvPr/>
        </p:nvPicPr>
        <p:blipFill>
          <a:blip r:embed="rId4"/>
          <a:stretch>
            <a:fillRect/>
          </a:stretch>
        </p:blipFill>
        <p:spPr>
          <a:xfrm>
            <a:off x="1378560" y="1500726"/>
            <a:ext cx="6386875" cy="4508768"/>
          </a:xfrm>
          <a:prstGeom prst="rect">
            <a:avLst/>
          </a:prstGeom>
        </p:spPr>
      </p:pic>
    </p:spTree>
    <p:extLst>
      <p:ext uri="{BB962C8B-B14F-4D97-AF65-F5344CB8AC3E}">
        <p14:creationId xmlns:p14="http://schemas.microsoft.com/office/powerpoint/2010/main" val="1807452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8406318" cy="1815882"/>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Two blocks hang from strings wound around different parts of a double pulley as shown. Assuming the system is </a:t>
            </a:r>
            <a:r>
              <a:rPr lang="en-US" altLang="en-US" sz="2800" dirty="0">
                <a:solidFill>
                  <a:schemeClr val="tx1"/>
                </a:solidFill>
              </a:rPr>
              <a:t>not</a:t>
            </a:r>
            <a:r>
              <a:rPr lang="en-US" altLang="en-US" sz="2800" b="0" dirty="0">
                <a:solidFill>
                  <a:schemeClr val="tx1"/>
                </a:solidFill>
              </a:rPr>
              <a:t> in equilibrium, what happens to the system's </a:t>
            </a:r>
            <a:r>
              <a:rPr lang="en-US" altLang="en-US" sz="2800" b="0" i="1" dirty="0">
                <a:solidFill>
                  <a:schemeClr val="tx1"/>
                </a:solidFill>
              </a:rPr>
              <a:t>potential energy</a:t>
            </a:r>
            <a:r>
              <a:rPr lang="en-US" altLang="en-US" sz="2800" b="0" dirty="0">
                <a:solidFill>
                  <a:schemeClr val="tx1"/>
                </a:solidFill>
              </a:rPr>
              <a:t> when it is released from rest?</a:t>
            </a:r>
          </a:p>
        </p:txBody>
      </p:sp>
      <p:sp>
        <p:nvSpPr>
          <p:cNvPr id="6" name="TPAnswers"/>
          <p:cNvSpPr txBox="1">
            <a:spLocks noChangeArrowheads="1"/>
          </p:cNvSpPr>
          <p:nvPr>
            <p:custDataLst>
              <p:tags r:id="rId1"/>
            </p:custDataLst>
          </p:nvPr>
        </p:nvSpPr>
        <p:spPr>
          <a:xfrm>
            <a:off x="457200" y="3187482"/>
            <a:ext cx="6943060" cy="3554819"/>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500" dirty="0"/>
              <a:t>It remains the same.</a:t>
            </a:r>
          </a:p>
          <a:p>
            <a:pPr marL="609600" indent="-609600">
              <a:buClr>
                <a:srgbClr val="000000"/>
              </a:buClr>
              <a:buFontTx/>
              <a:buAutoNum type="arabicPeriod"/>
            </a:pPr>
            <a:r>
              <a:rPr lang="en-US" altLang="en-US" sz="2500" dirty="0"/>
              <a:t>It decreases.</a:t>
            </a:r>
          </a:p>
          <a:p>
            <a:pPr marL="609600" indent="-609600">
              <a:buClr>
                <a:srgbClr val="000000"/>
              </a:buClr>
              <a:buFontTx/>
              <a:buAutoNum type="arabicPeriod"/>
            </a:pPr>
            <a:r>
              <a:rPr lang="en-US" altLang="en-US" sz="2500" dirty="0"/>
              <a:t>It increases.</a:t>
            </a:r>
          </a:p>
          <a:p>
            <a:pPr marL="609600" indent="-609600">
              <a:buClr>
                <a:srgbClr val="000000"/>
              </a:buClr>
              <a:buFontTx/>
              <a:buAutoNum type="arabicPeriod"/>
            </a:pPr>
            <a:r>
              <a:rPr lang="en-US" altLang="en-US" sz="2500" dirty="0"/>
              <a:t>Impossible to determine without knowing      the radii of the two pulleys.</a:t>
            </a:r>
          </a:p>
          <a:p>
            <a:pPr marL="609600" indent="-609600">
              <a:buClr>
                <a:srgbClr val="000000"/>
              </a:buClr>
              <a:buFontTx/>
              <a:buAutoNum type="arabicPeriod"/>
            </a:pPr>
            <a:r>
              <a:rPr lang="en-US" altLang="en-US" sz="2500" dirty="0"/>
              <a:t>Impossible to determine without knowing      the ratio of the radii of the two pulleys.</a:t>
            </a:r>
          </a:p>
          <a:p>
            <a:pPr marL="609600" indent="-609600">
              <a:buClr>
                <a:srgbClr val="000000"/>
              </a:buClr>
              <a:buFontTx/>
              <a:buAutoNum type="arabicPeriod"/>
            </a:pPr>
            <a:r>
              <a:rPr lang="en-US" altLang="en-US" sz="2500" dirty="0"/>
              <a:t>Impossible to determine for some other reason.</a:t>
            </a:r>
          </a:p>
        </p:txBody>
      </p:sp>
      <p:pic>
        <p:nvPicPr>
          <p:cNvPr id="9" name="Picture 8"/>
          <p:cNvPicPr>
            <a:picLocks noChangeAspect="1"/>
          </p:cNvPicPr>
          <p:nvPr/>
        </p:nvPicPr>
        <p:blipFill>
          <a:blip r:embed="rId5"/>
          <a:stretch>
            <a:fillRect/>
          </a:stretch>
        </p:blipFill>
        <p:spPr>
          <a:xfrm>
            <a:off x="6822501" y="3187482"/>
            <a:ext cx="2085714" cy="3057143"/>
          </a:xfrm>
          <a:prstGeom prst="rect">
            <a:avLst/>
          </a:prstGeom>
        </p:spPr>
      </p:pic>
    </p:spTree>
    <p:extLst>
      <p:ext uri="{BB962C8B-B14F-4D97-AF65-F5344CB8AC3E}">
        <p14:creationId xmlns:p14="http://schemas.microsoft.com/office/powerpoint/2010/main" val="1117882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8406318" cy="2677656"/>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Two blocks hang from strings would around different parts of a 2 kg double pulley as shown. The pivot exerts a normal force </a:t>
            </a:r>
            <a:r>
              <a:rPr lang="en-US" altLang="en-US" sz="2800" b="0" i="1" dirty="0" err="1">
                <a:solidFill>
                  <a:schemeClr val="tx1"/>
                </a:solidFill>
              </a:rPr>
              <a:t>F</a:t>
            </a:r>
            <a:r>
              <a:rPr lang="en-US" altLang="en-US" sz="2800" b="0" baseline="-25000" dirty="0" err="1">
                <a:solidFill>
                  <a:schemeClr val="tx1"/>
                </a:solidFill>
              </a:rPr>
              <a:t>N</a:t>
            </a:r>
            <a:r>
              <a:rPr lang="en-US" altLang="en-US" sz="2800" b="0" dirty="0">
                <a:solidFill>
                  <a:schemeClr val="tx1"/>
                </a:solidFill>
              </a:rPr>
              <a:t> supporting the double pulley. Assuming the system is </a:t>
            </a:r>
            <a:r>
              <a:rPr lang="en-US" altLang="en-US" sz="2800" dirty="0">
                <a:solidFill>
                  <a:schemeClr val="tx1"/>
                </a:solidFill>
              </a:rPr>
              <a:t>not</a:t>
            </a:r>
            <a:r>
              <a:rPr lang="en-US" altLang="en-US" sz="2800" b="0" dirty="0">
                <a:solidFill>
                  <a:schemeClr val="tx1"/>
                </a:solidFill>
              </a:rPr>
              <a:t> in equilibrium, which statement about </a:t>
            </a:r>
            <a:r>
              <a:rPr lang="en-US" altLang="en-US" sz="2800" b="0" i="1" dirty="0" err="1">
                <a:solidFill>
                  <a:schemeClr val="tx1"/>
                </a:solidFill>
              </a:rPr>
              <a:t>F</a:t>
            </a:r>
            <a:r>
              <a:rPr lang="en-US" altLang="en-US" sz="2800" b="0" baseline="-25000" dirty="0" err="1">
                <a:solidFill>
                  <a:schemeClr val="tx1"/>
                </a:solidFill>
              </a:rPr>
              <a:t>N</a:t>
            </a:r>
            <a:r>
              <a:rPr lang="en-US" altLang="en-US" sz="2800" b="0" dirty="0">
                <a:solidFill>
                  <a:schemeClr val="tx1"/>
                </a:solidFill>
              </a:rPr>
              <a:t> is true after the system is released from                  rest? (Use </a:t>
            </a:r>
            <a:r>
              <a:rPr lang="en-US" altLang="en-US" sz="2800" b="0" i="1" dirty="0">
                <a:solidFill>
                  <a:schemeClr val="tx1"/>
                </a:solidFill>
              </a:rPr>
              <a:t>g</a:t>
            </a:r>
            <a:r>
              <a:rPr lang="en-US" altLang="en-US" sz="2800" b="0" dirty="0">
                <a:solidFill>
                  <a:schemeClr val="tx1"/>
                </a:solidFill>
              </a:rPr>
              <a:t> = 10 N/kg.)</a:t>
            </a:r>
          </a:p>
        </p:txBody>
      </p:sp>
      <p:sp>
        <p:nvSpPr>
          <p:cNvPr id="6" name="TPAnswers"/>
          <p:cNvSpPr txBox="1">
            <a:spLocks noChangeArrowheads="1"/>
          </p:cNvSpPr>
          <p:nvPr>
            <p:custDataLst>
              <p:tags r:id="rId1"/>
            </p:custDataLst>
          </p:nvPr>
        </p:nvSpPr>
        <p:spPr>
          <a:xfrm>
            <a:off x="457201" y="4049256"/>
            <a:ext cx="6365300" cy="2813078"/>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6725" indent="-466725">
              <a:buClr>
                <a:srgbClr val="000000"/>
              </a:buClr>
              <a:buFontTx/>
              <a:buAutoNum type="arabicPeriod"/>
            </a:pPr>
            <a:r>
              <a:rPr lang="pt-BR" altLang="en-US" sz="2600" dirty="0"/>
              <a:t> </a:t>
            </a:r>
            <a:r>
              <a:rPr lang="pt-BR" altLang="en-US" sz="2600" i="1" dirty="0"/>
              <a:t>F</a:t>
            </a:r>
            <a:r>
              <a:rPr lang="pt-BR" altLang="en-US" sz="2600" baseline="-25000" dirty="0"/>
              <a:t>N</a:t>
            </a:r>
            <a:r>
              <a:rPr lang="pt-BR" altLang="en-US" sz="2600" dirty="0"/>
              <a:t> = 20 N </a:t>
            </a:r>
          </a:p>
          <a:p>
            <a:pPr marL="466725" indent="-466725">
              <a:buClr>
                <a:srgbClr val="000000"/>
              </a:buClr>
              <a:buFontTx/>
              <a:buAutoNum type="arabicPeriod"/>
            </a:pPr>
            <a:r>
              <a:rPr lang="pt-BR" altLang="en-US" sz="2600" dirty="0"/>
              <a:t> 20 N &lt; </a:t>
            </a:r>
            <a:r>
              <a:rPr lang="pt-BR" altLang="en-US" sz="2600" i="1" dirty="0"/>
              <a:t>F</a:t>
            </a:r>
            <a:r>
              <a:rPr lang="pt-BR" altLang="en-US" sz="2600" baseline="-25000" dirty="0"/>
              <a:t>N</a:t>
            </a:r>
            <a:r>
              <a:rPr lang="pt-BR" altLang="en-US" sz="2600" dirty="0"/>
              <a:t> &lt; 27 N </a:t>
            </a:r>
          </a:p>
          <a:p>
            <a:pPr marL="466725" indent="-466725">
              <a:buClr>
                <a:srgbClr val="000000"/>
              </a:buClr>
              <a:buFontTx/>
              <a:buAutoNum type="arabicPeriod"/>
            </a:pPr>
            <a:r>
              <a:rPr lang="pt-BR" altLang="en-US" sz="2600" dirty="0"/>
              <a:t> </a:t>
            </a:r>
            <a:r>
              <a:rPr lang="pt-BR" altLang="en-US" sz="2600" i="1" dirty="0"/>
              <a:t>F</a:t>
            </a:r>
            <a:r>
              <a:rPr lang="pt-BR" altLang="en-US" sz="2600" baseline="-25000" dirty="0"/>
              <a:t>N</a:t>
            </a:r>
            <a:r>
              <a:rPr lang="pt-BR" altLang="en-US" sz="2600" dirty="0"/>
              <a:t> = 27 N </a:t>
            </a:r>
            <a:endParaRPr lang="en-US" altLang="en-US" sz="2600" dirty="0"/>
          </a:p>
          <a:p>
            <a:pPr marL="466725" indent="-466725">
              <a:buClr>
                <a:srgbClr val="000000"/>
              </a:buClr>
              <a:buFontTx/>
              <a:buAutoNum type="arabicPeriod"/>
            </a:pPr>
            <a:r>
              <a:rPr lang="en-US" altLang="en-US" sz="2600" dirty="0"/>
              <a:t> </a:t>
            </a:r>
            <a:r>
              <a:rPr lang="en-US" altLang="en-US" sz="2600" i="1" dirty="0" err="1"/>
              <a:t>F</a:t>
            </a:r>
            <a:r>
              <a:rPr lang="en-US" altLang="en-US" sz="2600" baseline="-25000" dirty="0" err="1"/>
              <a:t>N</a:t>
            </a:r>
            <a:r>
              <a:rPr lang="en-US" altLang="en-US" sz="2600" dirty="0"/>
              <a:t> &gt; </a:t>
            </a:r>
            <a:r>
              <a:rPr lang="en-US" altLang="en-US" sz="2600" dirty="0" err="1"/>
              <a:t>27N</a:t>
            </a:r>
            <a:r>
              <a:rPr lang="en-US" altLang="en-US" sz="2600" dirty="0"/>
              <a:t> </a:t>
            </a:r>
          </a:p>
          <a:p>
            <a:pPr marL="466725" indent="-466725">
              <a:buClr>
                <a:srgbClr val="000000"/>
              </a:buClr>
              <a:buFontTx/>
              <a:buAutoNum type="arabicPeriod"/>
            </a:pPr>
            <a:r>
              <a:rPr lang="en-US" altLang="en-US" sz="2600" dirty="0"/>
              <a:t> It is impossible to predict what the normal force on the double pulley will be. </a:t>
            </a:r>
          </a:p>
        </p:txBody>
      </p:sp>
      <p:pic>
        <p:nvPicPr>
          <p:cNvPr id="8" name="Picture 7"/>
          <p:cNvPicPr>
            <a:picLocks noChangeAspect="1"/>
          </p:cNvPicPr>
          <p:nvPr/>
        </p:nvPicPr>
        <p:blipFill>
          <a:blip r:embed="rId5"/>
          <a:stretch>
            <a:fillRect/>
          </a:stretch>
        </p:blipFill>
        <p:spPr>
          <a:xfrm>
            <a:off x="6822501" y="3187482"/>
            <a:ext cx="2085714" cy="3057143"/>
          </a:xfrm>
          <a:prstGeom prst="rect">
            <a:avLst/>
          </a:prstGeom>
        </p:spPr>
      </p:pic>
    </p:spTree>
    <p:extLst>
      <p:ext uri="{BB962C8B-B14F-4D97-AF65-F5344CB8AC3E}">
        <p14:creationId xmlns:p14="http://schemas.microsoft.com/office/powerpoint/2010/main" val="601129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Question"/>
          <p:cNvSpPr txBox="1">
            <a:spLocks noChangeArrowheads="1"/>
          </p:cNvSpPr>
          <p:nvPr/>
        </p:nvSpPr>
        <p:spPr>
          <a:xfrm>
            <a:off x="457200" y="1371600"/>
            <a:ext cx="7696200" cy="1384995"/>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uniform rod of length </a:t>
            </a:r>
            <a:r>
              <a:rPr lang="en-US" altLang="en-US" sz="2800" b="0" i="1" dirty="0">
                <a:solidFill>
                  <a:schemeClr val="tx1"/>
                </a:solidFill>
              </a:rPr>
              <a:t>L</a:t>
            </a:r>
            <a:r>
              <a:rPr lang="en-US" altLang="en-US" sz="2800" b="0" dirty="0">
                <a:solidFill>
                  <a:schemeClr val="tx1"/>
                </a:solidFill>
              </a:rPr>
              <a:t>, mass </a:t>
            </a:r>
            <a:r>
              <a:rPr lang="en-US" altLang="en-US" sz="2800" b="0" i="1" dirty="0">
                <a:solidFill>
                  <a:schemeClr val="tx1"/>
                </a:solidFill>
              </a:rPr>
              <a:t>M</a:t>
            </a:r>
            <a:r>
              <a:rPr lang="en-US" altLang="en-US" sz="2800" b="0" dirty="0">
                <a:solidFill>
                  <a:schemeClr val="tx1"/>
                </a:solidFill>
              </a:rPr>
              <a:t>, is suspended by two thin strings. Which of the following statements is true regarding the tensions in the strings? </a:t>
            </a:r>
          </a:p>
        </p:txBody>
      </p:sp>
      <p:sp>
        <p:nvSpPr>
          <p:cNvPr id="6" name="TPAnswers"/>
          <p:cNvSpPr txBox="1">
            <a:spLocks noChangeArrowheads="1"/>
          </p:cNvSpPr>
          <p:nvPr>
            <p:custDataLst>
              <p:tags r:id="rId1"/>
            </p:custDataLst>
          </p:nvPr>
        </p:nvSpPr>
        <p:spPr>
          <a:xfrm>
            <a:off x="457200" y="2775825"/>
            <a:ext cx="7696200" cy="310854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3075" indent="-473075">
              <a:buClr>
                <a:srgbClr val="000000"/>
              </a:buClr>
              <a:buFontTx/>
              <a:buAutoNum type="arabicPeriod"/>
            </a:pPr>
            <a:r>
              <a:rPr lang="en-US" altLang="en-US" sz="2800" dirty="0"/>
              <a:t> </a:t>
            </a:r>
            <a:r>
              <a:rPr lang="en-US" altLang="en-US" sz="2800" i="1" dirty="0" err="1"/>
              <a:t>T</a:t>
            </a:r>
            <a:r>
              <a:rPr lang="en-US" altLang="en-US" sz="2800" baseline="-25000" dirty="0" err="1"/>
              <a:t>2</a:t>
            </a:r>
            <a:r>
              <a:rPr lang="en-US" altLang="en-US" sz="2800" dirty="0"/>
              <a:t> = </a:t>
            </a:r>
            <a:r>
              <a:rPr lang="en-US" altLang="en-US" sz="2800" i="1" dirty="0" err="1"/>
              <a:t>T</a:t>
            </a:r>
            <a:r>
              <a:rPr lang="en-US" altLang="en-US" sz="2800" baseline="-25000" dirty="0" err="1"/>
              <a:t>1</a:t>
            </a:r>
            <a:r>
              <a:rPr lang="en-US" altLang="en-US" sz="2800" dirty="0"/>
              <a:t> </a:t>
            </a:r>
          </a:p>
          <a:p>
            <a:pPr marL="473075" indent="-473075">
              <a:buClr>
                <a:srgbClr val="000000"/>
              </a:buClr>
              <a:buFontTx/>
              <a:buAutoNum type="arabicPeriod"/>
            </a:pPr>
            <a:r>
              <a:rPr lang="en-US" altLang="en-US" sz="2800" dirty="0"/>
              <a:t> </a:t>
            </a:r>
            <a:r>
              <a:rPr lang="en-US" altLang="en-US" sz="2800" i="1" dirty="0" err="1"/>
              <a:t>T</a:t>
            </a:r>
            <a:r>
              <a:rPr lang="en-US" altLang="en-US" sz="2800" baseline="-25000" dirty="0" err="1"/>
              <a:t>2</a:t>
            </a:r>
            <a:r>
              <a:rPr lang="en-US" altLang="en-US" sz="2800" dirty="0"/>
              <a:t> = 2.5 </a:t>
            </a:r>
            <a:r>
              <a:rPr lang="en-US" altLang="en-US" sz="2800" i="1" dirty="0" err="1"/>
              <a:t>T</a:t>
            </a:r>
            <a:r>
              <a:rPr lang="en-US" altLang="en-US" sz="2800" baseline="-25000" dirty="0" err="1"/>
              <a:t>1</a:t>
            </a:r>
            <a:r>
              <a:rPr lang="en-US" altLang="en-US" sz="2800" dirty="0"/>
              <a:t> </a:t>
            </a:r>
          </a:p>
          <a:p>
            <a:pPr marL="473075" indent="-473075">
              <a:buClr>
                <a:srgbClr val="000000"/>
              </a:buClr>
              <a:buFontTx/>
              <a:buAutoNum type="arabicPeriod"/>
            </a:pPr>
            <a:r>
              <a:rPr lang="en-US" altLang="en-US" sz="2800" dirty="0"/>
              <a:t> </a:t>
            </a:r>
            <a:r>
              <a:rPr lang="en-US" altLang="en-US" sz="2800" i="1" dirty="0" err="1"/>
              <a:t>T</a:t>
            </a:r>
            <a:r>
              <a:rPr lang="en-US" altLang="en-US" sz="2800" baseline="-25000" dirty="0" err="1"/>
              <a:t>2</a:t>
            </a:r>
            <a:r>
              <a:rPr lang="en-US" altLang="en-US" sz="2800" dirty="0"/>
              <a:t> = 0.6 </a:t>
            </a:r>
            <a:r>
              <a:rPr lang="en-US" altLang="en-US" sz="2800" i="1" dirty="0" err="1"/>
              <a:t>T</a:t>
            </a:r>
            <a:r>
              <a:rPr lang="en-US" altLang="en-US" sz="2800" baseline="-25000" dirty="0" err="1"/>
              <a:t>1</a:t>
            </a:r>
            <a:r>
              <a:rPr lang="en-US" altLang="en-US" sz="2800" dirty="0"/>
              <a:t> </a:t>
            </a:r>
          </a:p>
          <a:p>
            <a:pPr marL="473075" indent="-473075">
              <a:buClr>
                <a:srgbClr val="000000"/>
              </a:buClr>
              <a:buFontTx/>
              <a:buAutoNum type="arabicPeriod"/>
            </a:pPr>
            <a:r>
              <a:rPr lang="en-US" altLang="en-US" sz="2800" dirty="0"/>
              <a:t> </a:t>
            </a:r>
            <a:r>
              <a:rPr lang="en-US" altLang="en-US" sz="2800" i="1" dirty="0" err="1"/>
              <a:t>T</a:t>
            </a:r>
            <a:r>
              <a:rPr lang="en-US" altLang="en-US" sz="2800" baseline="-25000" dirty="0" err="1"/>
              <a:t>2</a:t>
            </a:r>
            <a:r>
              <a:rPr lang="en-US" altLang="en-US" sz="2800" dirty="0"/>
              <a:t> = 0.8 </a:t>
            </a:r>
            <a:r>
              <a:rPr lang="en-US" altLang="en-US" sz="2800" i="1" dirty="0" err="1"/>
              <a:t>T</a:t>
            </a:r>
            <a:r>
              <a:rPr lang="en-US" altLang="en-US" sz="2800" baseline="-25000" dirty="0" err="1"/>
              <a:t>1</a:t>
            </a:r>
            <a:r>
              <a:rPr lang="en-US" altLang="en-US" sz="2800" dirty="0"/>
              <a:t> </a:t>
            </a:r>
          </a:p>
          <a:p>
            <a:pPr marL="473075" indent="-473075">
              <a:buClr>
                <a:srgbClr val="000000"/>
              </a:buClr>
              <a:buFontTx/>
              <a:buAutoNum type="arabicPeriod"/>
            </a:pPr>
            <a:r>
              <a:rPr lang="en-US" altLang="en-US" sz="2800" dirty="0"/>
              <a:t> None of the above</a:t>
            </a:r>
          </a:p>
          <a:p>
            <a:pPr marL="473075" indent="-473075">
              <a:buClr>
                <a:srgbClr val="000000"/>
              </a:buClr>
              <a:buFontTx/>
              <a:buAutoNum type="arabicPeriod"/>
            </a:pPr>
            <a:r>
              <a:rPr lang="en-US" altLang="en-US" sz="2800" dirty="0"/>
              <a:t> Not enough information to determine</a:t>
            </a:r>
          </a:p>
        </p:txBody>
      </p:sp>
      <p:pic>
        <p:nvPicPr>
          <p:cNvPr id="4" name="Picture 3"/>
          <p:cNvPicPr>
            <a:picLocks noChangeAspect="1"/>
          </p:cNvPicPr>
          <p:nvPr/>
        </p:nvPicPr>
        <p:blipFill>
          <a:blip r:embed="rId5"/>
          <a:stretch>
            <a:fillRect/>
          </a:stretch>
        </p:blipFill>
        <p:spPr>
          <a:xfrm>
            <a:off x="3352800" y="2974325"/>
            <a:ext cx="5028571" cy="961905"/>
          </a:xfrm>
          <a:prstGeom prst="rect">
            <a:avLst/>
          </a:prstGeom>
        </p:spPr>
      </p:pic>
    </p:spTree>
    <p:extLst>
      <p:ext uri="{BB962C8B-B14F-4D97-AF65-F5344CB8AC3E}">
        <p14:creationId xmlns:p14="http://schemas.microsoft.com/office/powerpoint/2010/main" val="3218448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487225"/>
            <a:ext cx="7900737" cy="3484812"/>
          </a:xfrm>
        </p:spPr>
        <p:txBody>
          <a:bodyPr>
            <a:norm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depends on the rotational speed of the object."</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will be greater for a larger-massed object than for a smaller-massed object."</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is not a function of the object's mass."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is a function of the axis about which the object is spun."</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202906" cy="1271338"/>
          </a:xfrm>
        </p:spPr>
        <p:txBody>
          <a:bodyPr>
            <a:normAutofit/>
          </a:bodyPr>
          <a:lstStyle/>
          <a:p>
            <a:pPr marL="0" indent="0">
              <a:buNone/>
            </a:pPr>
            <a:r>
              <a:rPr lang="en-US" altLang="en-US" dirty="0">
                <a:latin typeface="Times New Roman" panose="02020603050405020304" pitchFamily="18" charset="0"/>
                <a:cs typeface="Times New Roman" panose="02020603050405020304" pitchFamily="18" charset="0"/>
              </a:rPr>
              <a:t>Complete the following sentence: "The moment of inertia of an object</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1-3</a:t>
            </a:r>
          </a:p>
        </p:txBody>
      </p:sp>
    </p:spTree>
    <p:extLst>
      <p:ext uri="{BB962C8B-B14F-4D97-AF65-F5344CB8AC3E}">
        <p14:creationId xmlns:p14="http://schemas.microsoft.com/office/powerpoint/2010/main" val="3246956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8375515" cy="1815882"/>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uniform rod is hinged to a wall and held at a 30° angle by a thin string that is attached to the ceiling and makes a 90° angle to rod. Which statement(s) must be true? (At least one of them is true and at least one is false.)</a:t>
            </a:r>
          </a:p>
        </p:txBody>
      </p:sp>
      <p:sp>
        <p:nvSpPr>
          <p:cNvPr id="6" name="TPAnswers"/>
          <p:cNvSpPr txBox="1">
            <a:spLocks noChangeArrowheads="1"/>
          </p:cNvSpPr>
          <p:nvPr>
            <p:custDataLst>
              <p:tags r:id="rId1"/>
            </p:custDataLst>
          </p:nvPr>
        </p:nvSpPr>
        <p:spPr>
          <a:xfrm>
            <a:off x="457200" y="3218107"/>
            <a:ext cx="8044774" cy="3564053"/>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400" dirty="0"/>
              <a:t>1.  The hinge force is purely vertical.</a:t>
            </a:r>
          </a:p>
          <a:p>
            <a:pPr marL="0" indent="0">
              <a:buClr>
                <a:srgbClr val="000000"/>
              </a:buClr>
              <a:buNone/>
            </a:pPr>
            <a:r>
              <a:rPr lang="en-US" altLang="en-US" sz="2400" dirty="0"/>
              <a:t>2.  The hinge force is purely horizontal.</a:t>
            </a:r>
          </a:p>
          <a:p>
            <a:pPr marL="0" indent="0">
              <a:buClr>
                <a:srgbClr val="000000"/>
              </a:buClr>
              <a:buNone/>
            </a:pPr>
            <a:r>
              <a:rPr lang="en-US" altLang="en-US" sz="2400" dirty="0"/>
              <a:t>3.  The string tension is equal to the hinge force.</a:t>
            </a:r>
          </a:p>
          <a:p>
            <a:pPr marL="0" indent="0">
              <a:buClr>
                <a:srgbClr val="000000"/>
              </a:buClr>
              <a:buNone/>
            </a:pPr>
            <a:r>
              <a:rPr lang="en-US" altLang="en-US" sz="2400" dirty="0"/>
              <a:t>4.  The string tension is smaller than the rod's weight.</a:t>
            </a:r>
          </a:p>
          <a:p>
            <a:pPr marL="0" indent="0">
              <a:buClr>
                <a:srgbClr val="000000"/>
              </a:buClr>
              <a:buNone/>
            </a:pPr>
            <a:r>
              <a:rPr lang="en-US" altLang="en-US" sz="2400" dirty="0"/>
              <a:t>5.  1 and 3 are true.    6.  2 and 3 are true.</a:t>
            </a:r>
          </a:p>
          <a:p>
            <a:pPr marL="0" indent="0">
              <a:buClr>
                <a:srgbClr val="000000"/>
              </a:buClr>
              <a:buNone/>
            </a:pPr>
            <a:r>
              <a:rPr lang="en-US" altLang="en-US" sz="2400" dirty="0"/>
              <a:t>7.  1 and 4 are true.    8.  2 and 4 are true.</a:t>
            </a:r>
          </a:p>
          <a:p>
            <a:pPr marL="0" indent="0">
              <a:buClr>
                <a:srgbClr val="000000"/>
              </a:buClr>
              <a:buNone/>
            </a:pPr>
            <a:r>
              <a:rPr lang="en-US" altLang="en-US" sz="2400" dirty="0"/>
              <a:t>9.  3 and 4 are true.</a:t>
            </a:r>
          </a:p>
          <a:p>
            <a:pPr marL="0" indent="0">
              <a:buClr>
                <a:srgbClr val="000000"/>
              </a:buClr>
              <a:buNone/>
            </a:pPr>
            <a:r>
              <a:rPr lang="en-US" altLang="en-US" sz="2400" dirty="0"/>
              <a:t>10. Three of the statements are true.</a:t>
            </a:r>
          </a:p>
        </p:txBody>
      </p:sp>
      <p:pic>
        <p:nvPicPr>
          <p:cNvPr id="3" name="Picture 2"/>
          <p:cNvPicPr>
            <a:picLocks noChangeAspect="1"/>
          </p:cNvPicPr>
          <p:nvPr/>
        </p:nvPicPr>
        <p:blipFill>
          <a:blip r:embed="rId5"/>
          <a:stretch>
            <a:fillRect/>
          </a:stretch>
        </p:blipFill>
        <p:spPr>
          <a:xfrm>
            <a:off x="5623191" y="4927071"/>
            <a:ext cx="3209524" cy="1885714"/>
          </a:xfrm>
          <a:prstGeom prst="rect">
            <a:avLst/>
          </a:prstGeom>
        </p:spPr>
      </p:pic>
    </p:spTree>
    <p:extLst>
      <p:ext uri="{BB962C8B-B14F-4D97-AF65-F5344CB8AC3E}">
        <p14:creationId xmlns:p14="http://schemas.microsoft.com/office/powerpoint/2010/main" val="3883422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Question"/>
          <p:cNvSpPr txBox="1">
            <a:spLocks noChangeArrowheads="1"/>
          </p:cNvSpPr>
          <p:nvPr/>
        </p:nvSpPr>
        <p:spPr>
          <a:xfrm>
            <a:off x="457200" y="1371600"/>
            <a:ext cx="8001000" cy="1384995"/>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uniform rod of length </a:t>
            </a:r>
            <a:r>
              <a:rPr lang="en-US" altLang="en-US" sz="2800" b="0" dirty="0" err="1">
                <a:solidFill>
                  <a:schemeClr val="tx1"/>
                </a:solidFill>
              </a:rPr>
              <a:t>4</a:t>
            </a:r>
            <a:r>
              <a:rPr lang="en-US" altLang="en-US" sz="2800" b="0" i="1" dirty="0" err="1">
                <a:solidFill>
                  <a:schemeClr val="tx1"/>
                </a:solidFill>
              </a:rPr>
              <a:t>L</a:t>
            </a:r>
            <a:r>
              <a:rPr lang="en-US" altLang="en-US" sz="2800" b="0" dirty="0">
                <a:solidFill>
                  <a:schemeClr val="tx1"/>
                </a:solidFill>
              </a:rPr>
              <a:t>, mass </a:t>
            </a:r>
            <a:r>
              <a:rPr lang="en-US" altLang="en-US" sz="2800" b="0" i="1" dirty="0">
                <a:solidFill>
                  <a:schemeClr val="tx1"/>
                </a:solidFill>
              </a:rPr>
              <a:t>M</a:t>
            </a:r>
            <a:r>
              <a:rPr lang="en-US" altLang="en-US" sz="2800" b="0" dirty="0">
                <a:solidFill>
                  <a:schemeClr val="tx1"/>
                </a:solidFill>
              </a:rPr>
              <a:t>, is suspended by two thin strings, lengths </a:t>
            </a:r>
            <a:r>
              <a:rPr lang="en-US" altLang="en-US" sz="2800" b="0" i="1" dirty="0">
                <a:solidFill>
                  <a:schemeClr val="tx1"/>
                </a:solidFill>
              </a:rPr>
              <a:t>L</a:t>
            </a:r>
            <a:r>
              <a:rPr lang="en-US" altLang="en-US" sz="2800" b="0" dirty="0">
                <a:solidFill>
                  <a:schemeClr val="tx1"/>
                </a:solidFill>
              </a:rPr>
              <a:t> and </a:t>
            </a:r>
            <a:r>
              <a:rPr lang="en-US" altLang="en-US" sz="2800" b="0" dirty="0" err="1">
                <a:solidFill>
                  <a:schemeClr val="tx1"/>
                </a:solidFill>
              </a:rPr>
              <a:t>2</a:t>
            </a:r>
            <a:r>
              <a:rPr lang="en-US" altLang="en-US" sz="2800" b="0" i="1" dirty="0" err="1">
                <a:solidFill>
                  <a:schemeClr val="tx1"/>
                </a:solidFill>
              </a:rPr>
              <a:t>L</a:t>
            </a:r>
            <a:r>
              <a:rPr lang="en-US" altLang="en-US" sz="2800" b="0" dirty="0">
                <a:solidFill>
                  <a:schemeClr val="tx1"/>
                </a:solidFill>
              </a:rPr>
              <a:t> as shown. What is the tension in the string at the left end of the rod? </a:t>
            </a:r>
          </a:p>
        </p:txBody>
      </p:sp>
      <p:sp>
        <p:nvSpPr>
          <p:cNvPr id="6" name="TPAnswers"/>
          <p:cNvSpPr txBox="1">
            <a:spLocks noChangeArrowheads="1"/>
          </p:cNvSpPr>
          <p:nvPr>
            <p:custDataLst>
              <p:tags r:id="rId1"/>
            </p:custDataLst>
          </p:nvPr>
        </p:nvSpPr>
        <p:spPr>
          <a:xfrm>
            <a:off x="457200" y="2950914"/>
            <a:ext cx="4038600" cy="2591479"/>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3075" indent="-473075">
              <a:buClr>
                <a:srgbClr val="000000"/>
              </a:buClr>
              <a:buFontTx/>
              <a:buAutoNum type="arabicPeriod"/>
            </a:pPr>
            <a:r>
              <a:rPr lang="en-US" altLang="en-US" sz="2800" dirty="0"/>
              <a:t> </a:t>
            </a:r>
            <a:r>
              <a:rPr lang="en-US" altLang="en-US" sz="2800" i="1" dirty="0"/>
              <a:t>Mg</a:t>
            </a:r>
            <a:r>
              <a:rPr lang="en-US" altLang="en-US" sz="2800" dirty="0"/>
              <a:t> </a:t>
            </a:r>
          </a:p>
          <a:p>
            <a:pPr marL="473075" indent="-473075">
              <a:buClr>
                <a:srgbClr val="000000"/>
              </a:buClr>
              <a:buFontTx/>
              <a:buAutoNum type="arabicPeriod"/>
            </a:pPr>
            <a:r>
              <a:rPr lang="en-US" altLang="en-US" sz="2800" dirty="0"/>
              <a:t> </a:t>
            </a:r>
            <a:r>
              <a:rPr lang="en-US" altLang="en-US" sz="2800" i="1" dirty="0"/>
              <a:t>Mg</a:t>
            </a:r>
            <a:r>
              <a:rPr lang="en-US" altLang="en-US" sz="2800" dirty="0"/>
              <a:t>/2 </a:t>
            </a:r>
          </a:p>
          <a:p>
            <a:pPr marL="473075" indent="-473075">
              <a:buClr>
                <a:srgbClr val="000000"/>
              </a:buClr>
              <a:buFontTx/>
              <a:buAutoNum type="arabicPeriod"/>
            </a:pPr>
            <a:r>
              <a:rPr lang="en-US" altLang="en-US" sz="2800" dirty="0"/>
              <a:t> </a:t>
            </a:r>
            <a:r>
              <a:rPr lang="en-US" altLang="en-US" sz="2800" i="1" dirty="0"/>
              <a:t>Mg</a:t>
            </a:r>
            <a:r>
              <a:rPr lang="en-US" altLang="en-US" sz="2800" dirty="0"/>
              <a:t>/3 </a:t>
            </a:r>
          </a:p>
          <a:p>
            <a:pPr marL="473075" indent="-473075">
              <a:buClr>
                <a:srgbClr val="000000"/>
              </a:buClr>
              <a:buFontTx/>
              <a:buAutoNum type="arabicPeriod"/>
            </a:pPr>
            <a:r>
              <a:rPr lang="en-US" altLang="en-US" sz="2800" dirty="0"/>
              <a:t> </a:t>
            </a:r>
            <a:r>
              <a:rPr lang="en-US" altLang="en-US" sz="2800" i="1" dirty="0"/>
              <a:t>Mg</a:t>
            </a:r>
            <a:r>
              <a:rPr lang="en-US" altLang="en-US" sz="2800" dirty="0"/>
              <a:t>/4 </a:t>
            </a:r>
          </a:p>
          <a:p>
            <a:pPr marL="473075" indent="-473075">
              <a:buClr>
                <a:srgbClr val="000000"/>
              </a:buClr>
              <a:buFontTx/>
              <a:buAutoNum type="arabicPeriod"/>
            </a:pPr>
            <a:r>
              <a:rPr lang="en-US" altLang="en-US" sz="2800" dirty="0"/>
              <a:t> None of the above </a:t>
            </a:r>
          </a:p>
        </p:txBody>
      </p:sp>
      <p:pic>
        <p:nvPicPr>
          <p:cNvPr id="4" name="Picture 3"/>
          <p:cNvPicPr>
            <a:picLocks noChangeAspect="1"/>
          </p:cNvPicPr>
          <p:nvPr/>
        </p:nvPicPr>
        <p:blipFill>
          <a:blip r:embed="rId5"/>
          <a:stretch>
            <a:fillRect/>
          </a:stretch>
        </p:blipFill>
        <p:spPr>
          <a:xfrm>
            <a:off x="4571999" y="2974325"/>
            <a:ext cx="3352381" cy="1857143"/>
          </a:xfrm>
          <a:prstGeom prst="rect">
            <a:avLst/>
          </a:prstGeom>
        </p:spPr>
      </p:pic>
    </p:spTree>
    <p:extLst>
      <p:ext uri="{BB962C8B-B14F-4D97-AF65-F5344CB8AC3E}">
        <p14:creationId xmlns:p14="http://schemas.microsoft.com/office/powerpoint/2010/main" val="1148319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7696200" cy="2246769"/>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uniform disk with mass </a:t>
            </a:r>
            <a:r>
              <a:rPr lang="en-US" altLang="en-US" sz="2800" b="0" i="1" dirty="0">
                <a:solidFill>
                  <a:schemeClr val="tx1"/>
                </a:solidFill>
              </a:rPr>
              <a:t>M</a:t>
            </a:r>
            <a:r>
              <a:rPr lang="en-US" altLang="en-US" sz="2800" b="0" dirty="0">
                <a:solidFill>
                  <a:schemeClr val="tx1"/>
                </a:solidFill>
              </a:rPr>
              <a:t> and radius </a:t>
            </a:r>
            <a:r>
              <a:rPr lang="en-US" altLang="en-US" sz="2800" b="0" i="1" dirty="0">
                <a:solidFill>
                  <a:schemeClr val="tx1"/>
                </a:solidFill>
              </a:rPr>
              <a:t>R</a:t>
            </a:r>
            <a:r>
              <a:rPr lang="en-US" altLang="en-US" sz="2800" b="0" dirty="0">
                <a:solidFill>
                  <a:schemeClr val="tx1"/>
                </a:solidFill>
              </a:rPr>
              <a:t> sits at rest on an incline 30° to the horizontal. A string is wound around the disk and attached to the top of the incline as shown. The string is parallel to incline. What is the tension in the string? </a:t>
            </a:r>
          </a:p>
        </p:txBody>
      </p:sp>
      <p:sp>
        <p:nvSpPr>
          <p:cNvPr id="6" name="TPAnswers"/>
          <p:cNvSpPr txBox="1">
            <a:spLocks noChangeArrowheads="1"/>
          </p:cNvSpPr>
          <p:nvPr>
            <p:custDataLst>
              <p:tags r:id="rId1"/>
            </p:custDataLst>
          </p:nvPr>
        </p:nvSpPr>
        <p:spPr>
          <a:xfrm>
            <a:off x="457200" y="3708400"/>
            <a:ext cx="4953000" cy="2677656"/>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9725" indent="-339725">
              <a:buClr>
                <a:srgbClr val="000000"/>
              </a:buClr>
              <a:buFontTx/>
              <a:buAutoNum type="arabicPeriod"/>
            </a:pPr>
            <a:r>
              <a:rPr lang="en-US" altLang="en-US" sz="2400" dirty="0"/>
              <a:t> </a:t>
            </a:r>
            <a:r>
              <a:rPr lang="en-US" altLang="en-US" sz="2400" i="1" dirty="0"/>
              <a:t>Mg</a:t>
            </a:r>
            <a:r>
              <a:rPr lang="en-US" altLang="en-US" sz="2400" dirty="0"/>
              <a:t> </a:t>
            </a:r>
          </a:p>
          <a:p>
            <a:pPr marL="339725" indent="-339725">
              <a:buClr>
                <a:srgbClr val="000000"/>
              </a:buClr>
              <a:buFontTx/>
              <a:buAutoNum type="arabicPeriod"/>
            </a:pPr>
            <a:r>
              <a:rPr lang="en-US" altLang="en-US" sz="2400" dirty="0"/>
              <a:t> </a:t>
            </a:r>
            <a:r>
              <a:rPr lang="en-US" altLang="en-US" sz="2400" i="1" dirty="0"/>
              <a:t>Mg</a:t>
            </a:r>
            <a:r>
              <a:rPr lang="en-US" altLang="en-US" sz="2400" dirty="0"/>
              <a:t>/2 </a:t>
            </a:r>
          </a:p>
          <a:p>
            <a:pPr marL="339725" indent="-339725">
              <a:buClr>
                <a:srgbClr val="000000"/>
              </a:buClr>
              <a:buFontTx/>
              <a:buAutoNum type="arabicPeriod"/>
            </a:pPr>
            <a:r>
              <a:rPr lang="en-US" altLang="en-US" sz="2400" dirty="0"/>
              <a:t> </a:t>
            </a:r>
            <a:r>
              <a:rPr lang="en-US" altLang="en-US" sz="2400" dirty="0" err="1"/>
              <a:t>2</a:t>
            </a:r>
            <a:r>
              <a:rPr lang="en-US" altLang="en-US" sz="2400" i="1" dirty="0" err="1"/>
              <a:t>Mg</a:t>
            </a:r>
            <a:r>
              <a:rPr lang="en-US" altLang="en-US" sz="2400" dirty="0"/>
              <a:t>/5 </a:t>
            </a:r>
          </a:p>
          <a:p>
            <a:pPr marL="339725" indent="-339725">
              <a:buClr>
                <a:srgbClr val="000000"/>
              </a:buClr>
              <a:buFontTx/>
              <a:buAutoNum type="arabicPeriod"/>
            </a:pPr>
            <a:r>
              <a:rPr lang="en-US" altLang="en-US" sz="2400" dirty="0"/>
              <a:t> </a:t>
            </a:r>
            <a:r>
              <a:rPr lang="en-US" altLang="en-US" sz="2400" i="1" dirty="0"/>
              <a:t>Mg</a:t>
            </a:r>
            <a:r>
              <a:rPr lang="en-US" altLang="en-US" sz="2400" dirty="0"/>
              <a:t>/4 </a:t>
            </a:r>
          </a:p>
          <a:p>
            <a:pPr marL="339725" indent="-339725">
              <a:buClr>
                <a:srgbClr val="000000"/>
              </a:buClr>
              <a:buFontTx/>
              <a:buAutoNum type="arabicPeriod"/>
            </a:pPr>
            <a:r>
              <a:rPr lang="en-US" altLang="en-US" sz="2400" dirty="0"/>
              <a:t>None of the above </a:t>
            </a:r>
          </a:p>
          <a:p>
            <a:pPr marL="339725" indent="-339725">
              <a:buClr>
                <a:srgbClr val="000000"/>
              </a:buClr>
              <a:buFontTx/>
              <a:buAutoNum type="arabicPeriod"/>
            </a:pPr>
            <a:r>
              <a:rPr lang="en-US" altLang="en-US" sz="2400" dirty="0"/>
              <a:t>Cannot be determined </a:t>
            </a:r>
          </a:p>
        </p:txBody>
      </p:sp>
      <p:pic>
        <p:nvPicPr>
          <p:cNvPr id="9" name="Picture 8"/>
          <p:cNvPicPr>
            <a:picLocks noChangeAspect="1"/>
          </p:cNvPicPr>
          <p:nvPr/>
        </p:nvPicPr>
        <p:blipFill>
          <a:blip r:embed="rId5"/>
          <a:stretch>
            <a:fillRect/>
          </a:stretch>
        </p:blipFill>
        <p:spPr>
          <a:xfrm>
            <a:off x="5715371" y="4243674"/>
            <a:ext cx="2971429" cy="2295238"/>
          </a:xfrm>
          <a:prstGeom prst="rect">
            <a:avLst/>
          </a:prstGeom>
        </p:spPr>
      </p:pic>
    </p:spTree>
    <p:extLst>
      <p:ext uri="{BB962C8B-B14F-4D97-AF65-F5344CB8AC3E}">
        <p14:creationId xmlns:p14="http://schemas.microsoft.com/office/powerpoint/2010/main" val="3791116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Question"/>
          <p:cNvSpPr txBox="1">
            <a:spLocks noChangeArrowheads="1"/>
          </p:cNvSpPr>
          <p:nvPr/>
        </p:nvSpPr>
        <p:spPr>
          <a:xfrm>
            <a:off x="457200" y="1371600"/>
            <a:ext cx="7696200" cy="2246769"/>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uniform disk with mass </a:t>
            </a:r>
            <a:r>
              <a:rPr lang="en-US" altLang="en-US" sz="2800" b="0" i="1" dirty="0">
                <a:solidFill>
                  <a:schemeClr val="tx1"/>
                </a:solidFill>
              </a:rPr>
              <a:t>M</a:t>
            </a:r>
            <a:r>
              <a:rPr lang="en-US" altLang="en-US" sz="2800" b="0" dirty="0">
                <a:solidFill>
                  <a:schemeClr val="tx1"/>
                </a:solidFill>
              </a:rPr>
              <a:t> and radius </a:t>
            </a:r>
            <a:r>
              <a:rPr lang="en-US" altLang="en-US" sz="2800" b="0" i="1" dirty="0">
                <a:solidFill>
                  <a:schemeClr val="tx1"/>
                </a:solidFill>
              </a:rPr>
              <a:t>R</a:t>
            </a:r>
            <a:r>
              <a:rPr lang="en-US" altLang="en-US" sz="2800" b="0" dirty="0">
                <a:solidFill>
                  <a:schemeClr val="tx1"/>
                </a:solidFill>
              </a:rPr>
              <a:t> sits at rest on an incline 30° to the horizontal. A string is wound around the disk and attached to the top of the incline as shown. The string is parallel to incline. What is the tension in the string? </a:t>
            </a:r>
          </a:p>
        </p:txBody>
      </p:sp>
      <p:sp>
        <p:nvSpPr>
          <p:cNvPr id="6" name="TPAnswers"/>
          <p:cNvSpPr txBox="1">
            <a:spLocks noChangeArrowheads="1"/>
          </p:cNvSpPr>
          <p:nvPr>
            <p:custDataLst>
              <p:tags r:id="rId1"/>
            </p:custDataLst>
          </p:nvPr>
        </p:nvSpPr>
        <p:spPr>
          <a:xfrm>
            <a:off x="457200" y="3737429"/>
            <a:ext cx="4953000" cy="2677656"/>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7988" indent="-407988">
              <a:buClr>
                <a:srgbClr val="000000"/>
              </a:buClr>
              <a:buFontTx/>
              <a:buAutoNum type="arabicPeriod"/>
            </a:pPr>
            <a:r>
              <a:rPr lang="en-US" altLang="en-US" sz="2400" dirty="0"/>
              <a:t> </a:t>
            </a:r>
            <a:r>
              <a:rPr lang="en-US" altLang="en-US" sz="2400" i="1" dirty="0"/>
              <a:t>Mg</a:t>
            </a:r>
            <a:r>
              <a:rPr lang="en-US" altLang="en-US" sz="2400" dirty="0"/>
              <a:t>/2, down the incline </a:t>
            </a:r>
          </a:p>
          <a:p>
            <a:pPr marL="407988" indent="-407988">
              <a:buClr>
                <a:srgbClr val="000000"/>
              </a:buClr>
              <a:buFontTx/>
              <a:buAutoNum type="arabicPeriod"/>
            </a:pPr>
            <a:r>
              <a:rPr lang="en-US" altLang="en-US" sz="2400" dirty="0"/>
              <a:t> </a:t>
            </a:r>
            <a:r>
              <a:rPr lang="en-US" altLang="en-US" sz="2400" i="1" dirty="0"/>
              <a:t>Mg</a:t>
            </a:r>
            <a:r>
              <a:rPr lang="en-US" altLang="en-US" sz="2400" dirty="0"/>
              <a:t>/2, up the incline </a:t>
            </a:r>
          </a:p>
          <a:p>
            <a:pPr marL="407988" indent="-407988">
              <a:buClr>
                <a:srgbClr val="000000"/>
              </a:buClr>
              <a:buFontTx/>
              <a:buAutoNum type="arabicPeriod"/>
            </a:pPr>
            <a:r>
              <a:rPr lang="en-US" altLang="en-US" sz="2400" dirty="0"/>
              <a:t> </a:t>
            </a:r>
            <a:r>
              <a:rPr lang="en-US" altLang="en-US" sz="2400" i="1" dirty="0"/>
              <a:t>Mg</a:t>
            </a:r>
            <a:r>
              <a:rPr lang="en-US" altLang="en-US" sz="2400" dirty="0"/>
              <a:t>/4, up the incline </a:t>
            </a:r>
          </a:p>
          <a:p>
            <a:pPr marL="407988" indent="-407988">
              <a:buClr>
                <a:srgbClr val="000000"/>
              </a:buClr>
              <a:buFontTx/>
              <a:buAutoNum type="arabicPeriod"/>
            </a:pPr>
            <a:r>
              <a:rPr lang="en-US" altLang="en-US" sz="2400" dirty="0"/>
              <a:t> </a:t>
            </a:r>
            <a:r>
              <a:rPr lang="en-US" altLang="en-US" sz="2400" i="1" dirty="0"/>
              <a:t>Mg</a:t>
            </a:r>
            <a:r>
              <a:rPr lang="en-US" altLang="en-US" sz="2400" dirty="0"/>
              <a:t>/0.86, down the incline </a:t>
            </a:r>
          </a:p>
          <a:p>
            <a:pPr marL="407988" indent="-407988">
              <a:buClr>
                <a:srgbClr val="000000"/>
              </a:buClr>
              <a:buFontTx/>
              <a:buAutoNum type="arabicPeriod"/>
            </a:pPr>
            <a:r>
              <a:rPr lang="en-US" altLang="en-US" sz="2400" dirty="0"/>
              <a:t> None of the above </a:t>
            </a:r>
          </a:p>
          <a:p>
            <a:pPr marL="407988" indent="-407988">
              <a:buClr>
                <a:srgbClr val="000000"/>
              </a:buClr>
              <a:buFontTx/>
              <a:buAutoNum type="arabicPeriod"/>
            </a:pPr>
            <a:r>
              <a:rPr lang="en-US" altLang="en-US" sz="2400" dirty="0"/>
              <a:t> Cannot be determined </a:t>
            </a:r>
          </a:p>
        </p:txBody>
      </p:sp>
      <p:pic>
        <p:nvPicPr>
          <p:cNvPr id="4" name="Picture 3"/>
          <p:cNvPicPr>
            <a:picLocks noChangeAspect="1"/>
          </p:cNvPicPr>
          <p:nvPr/>
        </p:nvPicPr>
        <p:blipFill>
          <a:blip r:embed="rId5"/>
          <a:stretch>
            <a:fillRect/>
          </a:stretch>
        </p:blipFill>
        <p:spPr>
          <a:xfrm>
            <a:off x="5715371" y="4243674"/>
            <a:ext cx="2971429" cy="2295238"/>
          </a:xfrm>
          <a:prstGeom prst="rect">
            <a:avLst/>
          </a:prstGeom>
        </p:spPr>
      </p:pic>
    </p:spTree>
    <p:extLst>
      <p:ext uri="{BB962C8B-B14F-4D97-AF65-F5344CB8AC3E}">
        <p14:creationId xmlns:p14="http://schemas.microsoft.com/office/powerpoint/2010/main" val="1194267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8458200" cy="3539430"/>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Which situation has the least magnitude of angular momentum about the origin? </a:t>
            </a:r>
            <a:br>
              <a:rPr lang="en-US" altLang="en-US" sz="2800" b="0" dirty="0">
                <a:solidFill>
                  <a:schemeClr val="tx1"/>
                </a:solidFill>
              </a:rPr>
            </a:br>
            <a:r>
              <a:rPr lang="en-US" altLang="en-US" sz="2800" b="0" dirty="0">
                <a:solidFill>
                  <a:schemeClr val="tx1"/>
                </a:solidFill>
              </a:rPr>
              <a:t>A.  A 2-kg mass travels along the line </a:t>
            </a:r>
            <a:r>
              <a:rPr lang="en-US" altLang="en-US" sz="2800" b="0" i="1" dirty="0">
                <a:solidFill>
                  <a:schemeClr val="tx1"/>
                </a:solidFill>
              </a:rPr>
              <a:t>y</a:t>
            </a:r>
            <a:r>
              <a:rPr lang="en-US" altLang="en-US" sz="2800" b="0" dirty="0">
                <a:solidFill>
                  <a:schemeClr val="tx1"/>
                </a:solidFill>
              </a:rPr>
              <a:t> = 3 m with speed 1.5 m/s. </a:t>
            </a:r>
            <a:br>
              <a:rPr lang="en-US" altLang="en-US" sz="2800" b="0" dirty="0">
                <a:solidFill>
                  <a:schemeClr val="tx1"/>
                </a:solidFill>
              </a:rPr>
            </a:br>
            <a:r>
              <a:rPr lang="en-US" altLang="en-US" sz="2800" b="0" dirty="0">
                <a:solidFill>
                  <a:schemeClr val="tx1"/>
                </a:solidFill>
              </a:rPr>
              <a:t>B.  A 1-kg mass travels in a circle of </a:t>
            </a:r>
            <a:r>
              <a:rPr lang="en-US" altLang="en-US" sz="2800" b="0" i="1" dirty="0">
                <a:solidFill>
                  <a:schemeClr val="tx1"/>
                </a:solidFill>
              </a:rPr>
              <a:t>r</a:t>
            </a:r>
            <a:r>
              <a:rPr lang="en-US" altLang="en-US" sz="2800" b="0" dirty="0">
                <a:solidFill>
                  <a:schemeClr val="tx1"/>
                </a:solidFill>
              </a:rPr>
              <a:t> = 4.5 m about the origin with speed 2 m/s. </a:t>
            </a:r>
            <a:br>
              <a:rPr lang="en-US" altLang="en-US" sz="2800" b="0" dirty="0">
                <a:solidFill>
                  <a:schemeClr val="tx1"/>
                </a:solidFill>
              </a:rPr>
            </a:br>
            <a:r>
              <a:rPr lang="en-US" altLang="en-US" sz="2800" b="0" dirty="0">
                <a:solidFill>
                  <a:schemeClr val="tx1"/>
                </a:solidFill>
              </a:rPr>
              <a:t>C.  A disk with </a:t>
            </a:r>
            <a:r>
              <a:rPr lang="en-US" altLang="en-US" sz="2800" b="0" i="1" dirty="0">
                <a:solidFill>
                  <a:schemeClr val="tx1"/>
                </a:solidFill>
              </a:rPr>
              <a:t>I</a:t>
            </a:r>
            <a:r>
              <a:rPr lang="en-US" altLang="en-US" sz="2800" b="0" dirty="0">
                <a:solidFill>
                  <a:schemeClr val="tx1"/>
                </a:solidFill>
              </a:rPr>
              <a:t> = 3 </a:t>
            </a:r>
            <a:r>
              <a:rPr lang="en-US" altLang="en-US" sz="2800" b="0" dirty="0" err="1">
                <a:solidFill>
                  <a:schemeClr val="tx1"/>
                </a:solidFill>
              </a:rPr>
              <a:t>kg·m</a:t>
            </a:r>
            <a:r>
              <a:rPr lang="en-US" altLang="en-US" sz="2800" b="0" baseline="30000" dirty="0" err="1">
                <a:solidFill>
                  <a:schemeClr val="tx1"/>
                </a:solidFill>
              </a:rPr>
              <a:t>2</a:t>
            </a:r>
            <a:r>
              <a:rPr lang="en-US" altLang="en-US" sz="2800" b="0" dirty="0">
                <a:solidFill>
                  <a:schemeClr val="tx1"/>
                </a:solidFill>
              </a:rPr>
              <a:t> rotates about its center (on origin) with ω = 3 rad/s. </a:t>
            </a:r>
          </a:p>
        </p:txBody>
      </p:sp>
      <p:sp>
        <p:nvSpPr>
          <p:cNvPr id="6" name="TPAnswers"/>
          <p:cNvSpPr txBox="1">
            <a:spLocks noChangeArrowheads="1"/>
          </p:cNvSpPr>
          <p:nvPr>
            <p:custDataLst>
              <p:tags r:id="rId1"/>
            </p:custDataLst>
          </p:nvPr>
        </p:nvSpPr>
        <p:spPr>
          <a:xfrm>
            <a:off x="457200" y="5081123"/>
            <a:ext cx="8458200" cy="1557349"/>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altLang="en-US" sz="2800" dirty="0"/>
              <a:t>1.  A            2.  B           3.  C         4.  Both A and B</a:t>
            </a:r>
          </a:p>
          <a:p>
            <a:pPr marL="0" indent="0">
              <a:buClr>
                <a:srgbClr val="000000"/>
              </a:buClr>
              <a:buNone/>
            </a:pPr>
            <a:r>
              <a:rPr lang="en-US" altLang="en-US" sz="2800" dirty="0"/>
              <a:t>5.  Both A and C           6.  Both B and C</a:t>
            </a:r>
          </a:p>
          <a:p>
            <a:pPr marL="0" indent="0">
              <a:buClr>
                <a:srgbClr val="000000"/>
              </a:buClr>
              <a:buNone/>
            </a:pPr>
            <a:r>
              <a:rPr lang="en-US" altLang="en-US" sz="2800" dirty="0"/>
              <a:t>7.  All have the same magnitude angular momentum</a:t>
            </a:r>
          </a:p>
        </p:txBody>
      </p:sp>
    </p:spTree>
    <p:extLst>
      <p:ext uri="{BB962C8B-B14F-4D97-AF65-F5344CB8AC3E}">
        <p14:creationId xmlns:p14="http://schemas.microsoft.com/office/powerpoint/2010/main" val="2788925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8229600" cy="2246769"/>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child is standing at the rim of a rotating disk holding a rock. The disk rotates freely without friction. If the rock is dropped at the instant shown, which of the indicated paths most nearly represents the path of the rock as seen from above the disk? </a:t>
            </a:r>
          </a:p>
        </p:txBody>
      </p:sp>
      <p:sp>
        <p:nvSpPr>
          <p:cNvPr id="6" name="TPAnswers"/>
          <p:cNvSpPr txBox="1">
            <a:spLocks noChangeArrowheads="1"/>
          </p:cNvSpPr>
          <p:nvPr>
            <p:custDataLst>
              <p:tags r:id="rId1"/>
            </p:custDataLst>
          </p:nvPr>
        </p:nvSpPr>
        <p:spPr>
          <a:xfrm>
            <a:off x="457200" y="3627665"/>
            <a:ext cx="4648200" cy="3108543"/>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path (1)</a:t>
            </a:r>
          </a:p>
          <a:p>
            <a:pPr marL="609600" indent="-609600">
              <a:buClr>
                <a:srgbClr val="000000"/>
              </a:buClr>
              <a:buFontTx/>
              <a:buAutoNum type="arabicPeriod"/>
            </a:pPr>
            <a:r>
              <a:rPr lang="en-US" altLang="en-US" sz="2800" dirty="0"/>
              <a:t>path (2)</a:t>
            </a:r>
          </a:p>
          <a:p>
            <a:pPr marL="609600" indent="-609600">
              <a:buClr>
                <a:srgbClr val="000000"/>
              </a:buClr>
              <a:buFontTx/>
              <a:buAutoNum type="arabicPeriod"/>
            </a:pPr>
            <a:r>
              <a:rPr lang="en-US" altLang="en-US" sz="2800" dirty="0"/>
              <a:t>path (3)</a:t>
            </a:r>
          </a:p>
          <a:p>
            <a:pPr marL="609600" indent="-609600">
              <a:buClr>
                <a:srgbClr val="000000"/>
              </a:buClr>
              <a:buFontTx/>
              <a:buAutoNum type="arabicPeriod"/>
            </a:pPr>
            <a:r>
              <a:rPr lang="en-US" altLang="en-US" sz="2800" dirty="0"/>
              <a:t>path (4)</a:t>
            </a:r>
          </a:p>
          <a:p>
            <a:pPr marL="609600" indent="-609600">
              <a:buClr>
                <a:srgbClr val="000000"/>
              </a:buClr>
              <a:buFontTx/>
              <a:buAutoNum type="arabicPeriod"/>
            </a:pPr>
            <a:r>
              <a:rPr lang="en-US" altLang="en-US" sz="2800" dirty="0"/>
              <a:t>path (5)</a:t>
            </a:r>
          </a:p>
          <a:p>
            <a:pPr marL="609600" indent="-609600">
              <a:buClr>
                <a:srgbClr val="000000"/>
              </a:buClr>
              <a:buFontTx/>
              <a:buAutoNum type="arabicPeriod"/>
            </a:pPr>
            <a:r>
              <a:rPr lang="en-US" altLang="en-US" sz="2800" dirty="0"/>
              <a:t>cannot be determined</a:t>
            </a:r>
          </a:p>
        </p:txBody>
      </p:sp>
      <p:pic>
        <p:nvPicPr>
          <p:cNvPr id="9" name="Picture 8"/>
          <p:cNvPicPr>
            <a:picLocks noChangeAspect="1"/>
          </p:cNvPicPr>
          <p:nvPr/>
        </p:nvPicPr>
        <p:blipFill>
          <a:blip r:embed="rId5"/>
          <a:stretch>
            <a:fillRect/>
          </a:stretch>
        </p:blipFill>
        <p:spPr>
          <a:xfrm>
            <a:off x="5229682" y="3618369"/>
            <a:ext cx="3657143" cy="3123809"/>
          </a:xfrm>
          <a:prstGeom prst="rect">
            <a:avLst/>
          </a:prstGeom>
        </p:spPr>
      </p:pic>
    </p:spTree>
    <p:extLst>
      <p:ext uri="{BB962C8B-B14F-4D97-AF65-F5344CB8AC3E}">
        <p14:creationId xmlns:p14="http://schemas.microsoft.com/office/powerpoint/2010/main" val="1993103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Question"/>
          <p:cNvSpPr txBox="1">
            <a:spLocks noChangeArrowheads="1"/>
          </p:cNvSpPr>
          <p:nvPr/>
        </p:nvSpPr>
        <p:spPr>
          <a:xfrm>
            <a:off x="457200" y="1371600"/>
            <a:ext cx="8229600" cy="2246769"/>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child is standing at the rim of a freely rotating disk holding a rock. The disk rotates without friction. The rock is dropped at the instant shown. As a result of dropping the rock, what happens to the angular velocity of the child and disk? </a:t>
            </a:r>
          </a:p>
        </p:txBody>
      </p:sp>
      <p:sp>
        <p:nvSpPr>
          <p:cNvPr id="8" name="TPAnswers"/>
          <p:cNvSpPr txBox="1">
            <a:spLocks noChangeArrowheads="1"/>
          </p:cNvSpPr>
          <p:nvPr>
            <p:custDataLst>
              <p:tags r:id="rId1"/>
            </p:custDataLst>
          </p:nvPr>
        </p:nvSpPr>
        <p:spPr>
          <a:xfrm>
            <a:off x="457200" y="4215386"/>
            <a:ext cx="4648200" cy="2074414"/>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a:t>increases</a:t>
            </a:r>
          </a:p>
          <a:p>
            <a:pPr marL="609600" indent="-609600">
              <a:buClr>
                <a:srgbClr val="000000"/>
              </a:buClr>
              <a:buFontTx/>
              <a:buAutoNum type="arabicPeriod"/>
            </a:pPr>
            <a:r>
              <a:rPr lang="en-US" altLang="en-US" sz="2800"/>
              <a:t>stays the same</a:t>
            </a:r>
          </a:p>
          <a:p>
            <a:pPr marL="609600" indent="-609600">
              <a:buClr>
                <a:srgbClr val="000000"/>
              </a:buClr>
              <a:buFontTx/>
              <a:buAutoNum type="arabicPeriod"/>
            </a:pPr>
            <a:r>
              <a:rPr lang="en-US" altLang="en-US" sz="2800"/>
              <a:t>decreases</a:t>
            </a:r>
          </a:p>
          <a:p>
            <a:pPr marL="609600" indent="-609600">
              <a:buClr>
                <a:srgbClr val="000000"/>
              </a:buClr>
              <a:buFontTx/>
              <a:buAutoNum type="arabicPeriod"/>
            </a:pPr>
            <a:r>
              <a:rPr lang="en-US" altLang="en-US" sz="2800"/>
              <a:t>cannot be determined</a:t>
            </a:r>
            <a:endParaRPr lang="en-US" altLang="en-US" sz="2800" dirty="0"/>
          </a:p>
        </p:txBody>
      </p:sp>
      <p:pic>
        <p:nvPicPr>
          <p:cNvPr id="9" name="Picture 8"/>
          <p:cNvPicPr>
            <a:picLocks noChangeAspect="1"/>
          </p:cNvPicPr>
          <p:nvPr/>
        </p:nvPicPr>
        <p:blipFill>
          <a:blip r:embed="rId5"/>
          <a:stretch>
            <a:fillRect/>
          </a:stretch>
        </p:blipFill>
        <p:spPr>
          <a:xfrm>
            <a:off x="5229682" y="3618369"/>
            <a:ext cx="3657143" cy="3123809"/>
          </a:xfrm>
          <a:prstGeom prst="rect">
            <a:avLst/>
          </a:prstGeom>
        </p:spPr>
      </p:pic>
    </p:spTree>
    <p:extLst>
      <p:ext uri="{BB962C8B-B14F-4D97-AF65-F5344CB8AC3E}">
        <p14:creationId xmlns:p14="http://schemas.microsoft.com/office/powerpoint/2010/main" val="27462424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875629" y="4736485"/>
            <a:ext cx="2228850" cy="1903809"/>
          </a:xfrm>
          <a:prstGeom prst="rect">
            <a:avLst/>
          </a:prstGeom>
        </p:spPr>
      </p:pic>
      <p:pic>
        <p:nvPicPr>
          <p:cNvPr id="7" name="Picture 6"/>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132609"/>
            <a:ext cx="8229600" cy="1446550"/>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200" b="0" dirty="0">
                <a:solidFill>
                  <a:schemeClr val="tx1"/>
                </a:solidFill>
              </a:rPr>
              <a:t>A child is standing at the rim of a freely rotating disk holding a rock. The disk rotates without friction. The rock is dropped at the instant shown. Which of the following statements is true about the process of dropping the rock? </a:t>
            </a:r>
          </a:p>
        </p:txBody>
      </p:sp>
      <p:sp>
        <p:nvSpPr>
          <p:cNvPr id="8" name="TPAnswers"/>
          <p:cNvSpPr txBox="1">
            <a:spLocks noChangeArrowheads="1"/>
          </p:cNvSpPr>
          <p:nvPr>
            <p:custDataLst>
              <p:tags r:id="rId1"/>
            </p:custDataLst>
          </p:nvPr>
        </p:nvSpPr>
        <p:spPr>
          <a:xfrm>
            <a:off x="457199" y="2519941"/>
            <a:ext cx="7247107" cy="4339650"/>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7988" indent="-407988">
              <a:buClr>
                <a:srgbClr val="000000"/>
              </a:buClr>
              <a:buFontTx/>
              <a:buAutoNum type="arabicPeriod"/>
            </a:pPr>
            <a:r>
              <a:rPr lang="en-US" altLang="en-US" sz="2000" dirty="0"/>
              <a:t>Angular momentum is conserved, mechanical energy increases.</a:t>
            </a:r>
          </a:p>
          <a:p>
            <a:pPr marL="407988" indent="-407988">
              <a:buClr>
                <a:srgbClr val="000000"/>
              </a:buClr>
              <a:buFontTx/>
              <a:buAutoNum type="arabicPeriod"/>
            </a:pPr>
            <a:r>
              <a:rPr lang="en-US" altLang="en-US" sz="2000" dirty="0"/>
              <a:t>Angular momentum is conserved, mechanical energy decreases.</a:t>
            </a:r>
          </a:p>
          <a:p>
            <a:pPr marL="407988" indent="-407988">
              <a:buClr>
                <a:srgbClr val="000000"/>
              </a:buClr>
              <a:buFontTx/>
              <a:buAutoNum type="arabicPeriod"/>
            </a:pPr>
            <a:r>
              <a:rPr lang="en-US" altLang="en-US" sz="2000" dirty="0"/>
              <a:t>Angular momentum increases, mechanical energy is conserved.</a:t>
            </a:r>
          </a:p>
          <a:p>
            <a:pPr marL="407988" indent="-407988">
              <a:buClr>
                <a:srgbClr val="000000"/>
              </a:buClr>
              <a:buFontTx/>
              <a:buAutoNum type="arabicPeriod"/>
            </a:pPr>
            <a:r>
              <a:rPr lang="en-US" altLang="en-US" sz="2000" dirty="0"/>
              <a:t>Angular momentum decreases, mechanical energy is conserved.</a:t>
            </a:r>
          </a:p>
          <a:p>
            <a:pPr marL="407988" indent="-407988">
              <a:buClr>
                <a:srgbClr val="000000"/>
              </a:buClr>
              <a:buFontTx/>
              <a:buAutoNum type="arabicPeriod"/>
            </a:pPr>
            <a:r>
              <a:rPr lang="en-US" altLang="en-US" sz="2000" dirty="0"/>
              <a:t>Both angular momentum and mechanical energy are conserved.</a:t>
            </a:r>
          </a:p>
          <a:p>
            <a:pPr marL="407988" indent="-407988">
              <a:buClr>
                <a:srgbClr val="000000"/>
              </a:buClr>
              <a:buFontTx/>
              <a:buAutoNum type="arabicPeriod"/>
            </a:pPr>
            <a:r>
              <a:rPr lang="en-US" altLang="en-US" sz="2000" dirty="0"/>
              <a:t>Both angular momentum and mechanical energy increase.</a:t>
            </a:r>
          </a:p>
          <a:p>
            <a:pPr marL="407988" indent="-407988">
              <a:buClr>
                <a:srgbClr val="000000"/>
              </a:buClr>
              <a:buFontTx/>
              <a:buAutoNum type="arabicPeriod"/>
            </a:pPr>
            <a:r>
              <a:rPr lang="en-US" altLang="en-US" sz="2000" dirty="0"/>
              <a:t>Angular momentum decreases, mechanical energy          increases.</a:t>
            </a:r>
          </a:p>
          <a:p>
            <a:pPr marL="407988" indent="-407988">
              <a:buClr>
                <a:srgbClr val="000000"/>
              </a:buClr>
              <a:buFontTx/>
              <a:buAutoNum type="arabicPeriod"/>
            </a:pPr>
            <a:r>
              <a:rPr lang="en-US" altLang="en-US" sz="2000" dirty="0"/>
              <a:t>Angular momentum increases, mechanical energy         decreases.</a:t>
            </a:r>
          </a:p>
          <a:p>
            <a:pPr marL="407988" indent="-407988">
              <a:buClr>
                <a:srgbClr val="000000"/>
              </a:buClr>
              <a:buFontTx/>
              <a:buAutoNum type="arabicPeriod"/>
            </a:pPr>
            <a:r>
              <a:rPr lang="en-US" altLang="en-US" sz="2000" dirty="0"/>
              <a:t>Both angular momentum and mechanical energy decrease.</a:t>
            </a:r>
          </a:p>
          <a:p>
            <a:pPr marL="407988" indent="-407988">
              <a:buClr>
                <a:srgbClr val="000000"/>
              </a:buClr>
              <a:buFontTx/>
              <a:buAutoNum type="arabicPeriod"/>
            </a:pPr>
            <a:r>
              <a:rPr lang="en-US" altLang="en-US" sz="2000" dirty="0"/>
              <a:t>The conserved quantities cannot be determined.</a:t>
            </a:r>
          </a:p>
        </p:txBody>
      </p:sp>
    </p:spTree>
    <p:extLst>
      <p:ext uri="{BB962C8B-B14F-4D97-AF65-F5344CB8AC3E}">
        <p14:creationId xmlns:p14="http://schemas.microsoft.com/office/powerpoint/2010/main" val="382226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5229682" y="3618369"/>
            <a:ext cx="3657143" cy="3123809"/>
          </a:xfrm>
          <a:prstGeom prst="rect">
            <a:avLst/>
          </a:prstGeom>
        </p:spPr>
      </p:pic>
      <p:pic>
        <p:nvPicPr>
          <p:cNvPr id="7" name="Picture 6"/>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371600"/>
            <a:ext cx="7924800" cy="2246769"/>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child is standing at the rim of a disk holding a rock. The disk rotates freely without friction. At the instant shown, the child throws the rock </a:t>
            </a:r>
            <a:r>
              <a:rPr lang="en-US" altLang="en-US" sz="2800" b="0" i="1" dirty="0">
                <a:solidFill>
                  <a:schemeClr val="tx1"/>
                </a:solidFill>
              </a:rPr>
              <a:t>radially outward</a:t>
            </a:r>
            <a:r>
              <a:rPr lang="en-US" altLang="en-US" sz="2800" b="0" dirty="0">
                <a:solidFill>
                  <a:schemeClr val="tx1"/>
                </a:solidFill>
              </a:rPr>
              <a:t>. Which of the indicated paths most nearly represents the trajectory of the rock as seen from above? </a:t>
            </a:r>
          </a:p>
        </p:txBody>
      </p:sp>
      <p:sp>
        <p:nvSpPr>
          <p:cNvPr id="6" name="TPAnswers"/>
          <p:cNvSpPr txBox="1">
            <a:spLocks noChangeArrowheads="1"/>
          </p:cNvSpPr>
          <p:nvPr>
            <p:custDataLst>
              <p:tags r:id="rId1"/>
            </p:custDataLst>
          </p:nvPr>
        </p:nvSpPr>
        <p:spPr>
          <a:xfrm>
            <a:off x="457200" y="3763059"/>
            <a:ext cx="5715000" cy="3120854"/>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400" dirty="0"/>
              <a:t>path (1)</a:t>
            </a:r>
          </a:p>
          <a:p>
            <a:pPr marL="609600" indent="-609600">
              <a:buClr>
                <a:srgbClr val="000000"/>
              </a:buClr>
              <a:buFontTx/>
              <a:buAutoNum type="arabicPeriod"/>
            </a:pPr>
            <a:r>
              <a:rPr lang="en-US" altLang="en-US" sz="2400" dirty="0"/>
              <a:t>path (2)</a:t>
            </a:r>
          </a:p>
          <a:p>
            <a:pPr marL="609600" indent="-609600">
              <a:buClr>
                <a:srgbClr val="000000"/>
              </a:buClr>
              <a:buFontTx/>
              <a:buAutoNum type="arabicPeriod"/>
            </a:pPr>
            <a:r>
              <a:rPr lang="en-US" altLang="en-US" sz="2400" dirty="0"/>
              <a:t>path (3)</a:t>
            </a:r>
          </a:p>
          <a:p>
            <a:pPr marL="609600" indent="-609600">
              <a:buClr>
                <a:srgbClr val="000000"/>
              </a:buClr>
              <a:buFontTx/>
              <a:buAutoNum type="arabicPeriod"/>
            </a:pPr>
            <a:r>
              <a:rPr lang="en-US" altLang="en-US" sz="2400" dirty="0"/>
              <a:t>path (4)</a:t>
            </a:r>
          </a:p>
          <a:p>
            <a:pPr marL="609600" indent="-609600">
              <a:buClr>
                <a:srgbClr val="000000"/>
              </a:buClr>
              <a:buFontTx/>
              <a:buAutoNum type="arabicPeriod"/>
            </a:pPr>
            <a:r>
              <a:rPr lang="en-US" altLang="en-US" sz="2400" dirty="0"/>
              <a:t>path (5)</a:t>
            </a:r>
          </a:p>
          <a:p>
            <a:pPr marL="609600" indent="-609600">
              <a:buClr>
                <a:srgbClr val="000000"/>
              </a:buClr>
              <a:buFontTx/>
              <a:buAutoNum type="arabicPeriod"/>
            </a:pPr>
            <a:r>
              <a:rPr lang="en-US" altLang="en-US" sz="2400" dirty="0"/>
              <a:t>none of the above</a:t>
            </a:r>
          </a:p>
          <a:p>
            <a:pPr marL="609600" indent="-609600">
              <a:buClr>
                <a:srgbClr val="000000"/>
              </a:buClr>
              <a:buFontTx/>
              <a:buAutoNum type="arabicPeriod"/>
            </a:pPr>
            <a:r>
              <a:rPr lang="en-US" altLang="en-US" sz="2400" dirty="0"/>
              <a:t>cannot be determined</a:t>
            </a:r>
          </a:p>
        </p:txBody>
      </p:sp>
    </p:spTree>
    <p:extLst>
      <p:ext uri="{BB962C8B-B14F-4D97-AF65-F5344CB8AC3E}">
        <p14:creationId xmlns:p14="http://schemas.microsoft.com/office/powerpoint/2010/main" val="15242120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071054"/>
            <a:ext cx="8229600" cy="1569660"/>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400" b="0" dirty="0">
                <a:solidFill>
                  <a:schemeClr val="tx1"/>
                </a:solidFill>
              </a:rPr>
              <a:t>A child is standing at the rim of a rotating disk, and throws a rock </a:t>
            </a:r>
            <a:r>
              <a:rPr lang="en-US" altLang="en-US" sz="2400" b="0" i="1" dirty="0">
                <a:solidFill>
                  <a:schemeClr val="tx1"/>
                </a:solidFill>
              </a:rPr>
              <a:t>radially outward</a:t>
            </a:r>
            <a:r>
              <a:rPr lang="en-US" altLang="en-US" sz="2400" b="0" dirty="0">
                <a:solidFill>
                  <a:schemeClr val="tx1"/>
                </a:solidFill>
              </a:rPr>
              <a:t> at the instant shown. The disk rotates freely without friction. Which of the following statements is correct about the disk-child-rock system as the rock is thrown?</a:t>
            </a:r>
            <a:endParaRPr lang="en-US" altLang="en-US" sz="2200" b="0" dirty="0">
              <a:solidFill>
                <a:schemeClr val="tx1"/>
              </a:solidFill>
            </a:endParaRPr>
          </a:p>
        </p:txBody>
      </p:sp>
      <p:sp>
        <p:nvSpPr>
          <p:cNvPr id="8" name="TPAnswers"/>
          <p:cNvSpPr txBox="1">
            <a:spLocks noChangeArrowheads="1"/>
          </p:cNvSpPr>
          <p:nvPr>
            <p:custDataLst>
              <p:tags r:id="rId1"/>
            </p:custDataLst>
          </p:nvPr>
        </p:nvSpPr>
        <p:spPr>
          <a:xfrm>
            <a:off x="457199" y="2519941"/>
            <a:ext cx="7247107" cy="4339650"/>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7988" indent="-407988">
              <a:buClr>
                <a:srgbClr val="000000"/>
              </a:buClr>
              <a:buFontTx/>
              <a:buAutoNum type="arabicPeriod"/>
            </a:pPr>
            <a:r>
              <a:rPr lang="en-US" altLang="en-US" sz="2000" dirty="0"/>
              <a:t>Angular momentum is conserved, mechanical energy increases.</a:t>
            </a:r>
          </a:p>
          <a:p>
            <a:pPr marL="407988" indent="-407988">
              <a:buClr>
                <a:srgbClr val="000000"/>
              </a:buClr>
              <a:buFontTx/>
              <a:buAutoNum type="arabicPeriod"/>
            </a:pPr>
            <a:r>
              <a:rPr lang="en-US" altLang="en-US" sz="2000" dirty="0"/>
              <a:t>Angular momentum is conserved, mechanical energy decreases.</a:t>
            </a:r>
          </a:p>
          <a:p>
            <a:pPr marL="407988" indent="-407988">
              <a:buClr>
                <a:srgbClr val="000000"/>
              </a:buClr>
              <a:buFontTx/>
              <a:buAutoNum type="arabicPeriod"/>
            </a:pPr>
            <a:r>
              <a:rPr lang="en-US" altLang="en-US" sz="2000" dirty="0"/>
              <a:t>Angular momentum increases, mechanical energy is conserved.</a:t>
            </a:r>
          </a:p>
          <a:p>
            <a:pPr marL="407988" indent="-407988">
              <a:buClr>
                <a:srgbClr val="000000"/>
              </a:buClr>
              <a:buFontTx/>
              <a:buAutoNum type="arabicPeriod"/>
            </a:pPr>
            <a:r>
              <a:rPr lang="en-US" altLang="en-US" sz="2000" dirty="0"/>
              <a:t>Angular momentum decreases, mechanical energy is conserved.</a:t>
            </a:r>
          </a:p>
          <a:p>
            <a:pPr marL="407988" indent="-407988">
              <a:buClr>
                <a:srgbClr val="000000"/>
              </a:buClr>
              <a:buFontTx/>
              <a:buAutoNum type="arabicPeriod"/>
            </a:pPr>
            <a:r>
              <a:rPr lang="en-US" altLang="en-US" sz="2000" dirty="0"/>
              <a:t>Both angular momentum and mechanical energy are conserved.</a:t>
            </a:r>
          </a:p>
          <a:p>
            <a:pPr marL="407988" indent="-407988">
              <a:buClr>
                <a:srgbClr val="000000"/>
              </a:buClr>
              <a:buFontTx/>
              <a:buAutoNum type="arabicPeriod"/>
            </a:pPr>
            <a:r>
              <a:rPr lang="en-US" altLang="en-US" sz="2000" dirty="0"/>
              <a:t>Both angular momentum and mechanical energy increase.</a:t>
            </a:r>
          </a:p>
          <a:p>
            <a:pPr marL="407988" indent="-407988">
              <a:buClr>
                <a:srgbClr val="000000"/>
              </a:buClr>
              <a:buFontTx/>
              <a:buAutoNum type="arabicPeriod"/>
            </a:pPr>
            <a:r>
              <a:rPr lang="en-US" altLang="en-US" sz="2000" dirty="0"/>
              <a:t>Angular momentum decreases, mechanical energy          increases.</a:t>
            </a:r>
          </a:p>
          <a:p>
            <a:pPr marL="407988" indent="-407988">
              <a:buClr>
                <a:srgbClr val="000000"/>
              </a:buClr>
              <a:buFontTx/>
              <a:buAutoNum type="arabicPeriod"/>
            </a:pPr>
            <a:r>
              <a:rPr lang="en-US" altLang="en-US" sz="2000" dirty="0"/>
              <a:t>Angular momentum increases, mechanical energy         decreases.</a:t>
            </a:r>
          </a:p>
          <a:p>
            <a:pPr marL="407988" indent="-407988">
              <a:buClr>
                <a:srgbClr val="000000"/>
              </a:buClr>
              <a:buFontTx/>
              <a:buAutoNum type="arabicPeriod"/>
            </a:pPr>
            <a:r>
              <a:rPr lang="en-US" altLang="en-US" sz="2000" dirty="0"/>
              <a:t>Both angular momentum and mechanical energy decrease.</a:t>
            </a:r>
          </a:p>
          <a:p>
            <a:pPr marL="407988" indent="-407988">
              <a:buClr>
                <a:srgbClr val="000000"/>
              </a:buClr>
              <a:buFontTx/>
              <a:buAutoNum type="arabicPeriod"/>
            </a:pPr>
            <a:r>
              <a:rPr lang="en-US" altLang="en-US" sz="2000" dirty="0"/>
              <a:t>The conserved quantities cannot be determined.</a:t>
            </a:r>
          </a:p>
        </p:txBody>
      </p:sp>
      <p:pic>
        <p:nvPicPr>
          <p:cNvPr id="9" name="Picture 8"/>
          <p:cNvPicPr>
            <a:picLocks noChangeAspect="1"/>
          </p:cNvPicPr>
          <p:nvPr/>
        </p:nvPicPr>
        <p:blipFill>
          <a:blip r:embed="rId5"/>
          <a:stretch>
            <a:fillRect/>
          </a:stretch>
        </p:blipFill>
        <p:spPr>
          <a:xfrm>
            <a:off x="6875629" y="4736485"/>
            <a:ext cx="2228850" cy="1903809"/>
          </a:xfrm>
          <a:prstGeom prst="rect">
            <a:avLst/>
          </a:prstGeom>
        </p:spPr>
      </p:pic>
    </p:spTree>
    <p:extLst>
      <p:ext uri="{BB962C8B-B14F-4D97-AF65-F5344CB8AC3E}">
        <p14:creationId xmlns:p14="http://schemas.microsoft.com/office/powerpoint/2010/main" val="3314200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487225"/>
            <a:ext cx="7900737" cy="3484812"/>
          </a:xfrm>
        </p:spPr>
        <p:txBody>
          <a:bodyPr>
            <a:norm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depends on the rotational speed of the object."</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will be greater for a larger-massed object than for a smaller-massed object."</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is not a function of the object's mass."</a:t>
            </a:r>
          </a:p>
          <a:p>
            <a:pPr marL="609600" indent="-609600">
              <a:buClr>
                <a:schemeClr val="tx1"/>
              </a:buClr>
              <a:buFontTx/>
              <a:buAutoNum type="arabicPeriod"/>
            </a:pPr>
            <a:r>
              <a:rPr lang="en-US" altLang="en-US" b="1" dirty="0">
                <a:latin typeface="Times New Roman" panose="02020603050405020304" pitchFamily="18" charset="0"/>
                <a:cs typeface="Times New Roman" panose="02020603050405020304" pitchFamily="18" charset="0"/>
              </a:rPr>
              <a:t>is a function of the axis about which the object is spun."</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202906" cy="1271338"/>
          </a:xfrm>
        </p:spPr>
        <p:txBody>
          <a:bodyPr>
            <a:normAutofit/>
          </a:bodyPr>
          <a:lstStyle/>
          <a:p>
            <a:pPr marL="0" indent="0">
              <a:buNone/>
            </a:pPr>
            <a:r>
              <a:rPr lang="en-US" altLang="en-US" dirty="0">
                <a:latin typeface="Times New Roman" panose="02020603050405020304" pitchFamily="18" charset="0"/>
                <a:cs typeface="Times New Roman" panose="02020603050405020304" pitchFamily="18" charset="0"/>
              </a:rPr>
              <a:t>Complete the following sentence: "The moment of inertia of an object</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1-3</a:t>
            </a:r>
          </a:p>
        </p:txBody>
      </p:sp>
    </p:spTree>
    <p:extLst>
      <p:ext uri="{BB962C8B-B14F-4D97-AF65-F5344CB8AC3E}">
        <p14:creationId xmlns:p14="http://schemas.microsoft.com/office/powerpoint/2010/main" val="28201223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Question"/>
          <p:cNvSpPr txBox="1">
            <a:spLocks noChangeArrowheads="1"/>
          </p:cNvSpPr>
          <p:nvPr/>
        </p:nvSpPr>
        <p:spPr>
          <a:xfrm>
            <a:off x="457200" y="1371600"/>
            <a:ext cx="8229600" cy="1815882"/>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A child is standing at the rim of a rotating disk holding a rock, and throws a rock in direction (2) at the instant shown. The disk rotates freely without friction. What happens to the angular speed of the disk?</a:t>
            </a:r>
          </a:p>
        </p:txBody>
      </p:sp>
      <p:sp>
        <p:nvSpPr>
          <p:cNvPr id="6" name="TPAnswers"/>
          <p:cNvSpPr txBox="1">
            <a:spLocks noChangeArrowheads="1"/>
          </p:cNvSpPr>
          <p:nvPr>
            <p:custDataLst>
              <p:tags r:id="rId1"/>
            </p:custDataLst>
          </p:nvPr>
        </p:nvSpPr>
        <p:spPr>
          <a:xfrm>
            <a:off x="457200" y="3528930"/>
            <a:ext cx="5710136" cy="2074414"/>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increases</a:t>
            </a:r>
          </a:p>
          <a:p>
            <a:pPr marL="609600" indent="-609600">
              <a:buClr>
                <a:srgbClr val="000000"/>
              </a:buClr>
              <a:buFontTx/>
              <a:buAutoNum type="arabicPeriod"/>
            </a:pPr>
            <a:r>
              <a:rPr lang="en-US" altLang="en-US" sz="2800" dirty="0"/>
              <a:t>remains the same</a:t>
            </a:r>
          </a:p>
          <a:p>
            <a:pPr marL="609600" indent="-609600">
              <a:buClr>
                <a:srgbClr val="000000"/>
              </a:buClr>
              <a:buFontTx/>
              <a:buAutoNum type="arabicPeriod"/>
            </a:pPr>
            <a:r>
              <a:rPr lang="en-US" altLang="en-US" sz="2800" dirty="0"/>
              <a:t>decreases</a:t>
            </a:r>
          </a:p>
          <a:p>
            <a:pPr marL="609600" indent="-609600">
              <a:buClr>
                <a:srgbClr val="000000"/>
              </a:buClr>
              <a:buFontTx/>
              <a:buAutoNum type="arabicPeriod"/>
            </a:pPr>
            <a:r>
              <a:rPr lang="en-US" altLang="en-US" sz="2800" dirty="0"/>
              <a:t>impossible to determine</a:t>
            </a:r>
          </a:p>
        </p:txBody>
      </p:sp>
      <p:pic>
        <p:nvPicPr>
          <p:cNvPr id="9" name="Picture 8"/>
          <p:cNvPicPr>
            <a:picLocks noChangeAspect="1"/>
          </p:cNvPicPr>
          <p:nvPr/>
        </p:nvPicPr>
        <p:blipFill>
          <a:blip r:embed="rId5"/>
          <a:stretch>
            <a:fillRect/>
          </a:stretch>
        </p:blipFill>
        <p:spPr>
          <a:xfrm>
            <a:off x="5229682" y="3618369"/>
            <a:ext cx="3657143" cy="3123809"/>
          </a:xfrm>
          <a:prstGeom prst="rect">
            <a:avLst/>
          </a:prstGeom>
        </p:spPr>
      </p:pic>
    </p:spTree>
    <p:extLst>
      <p:ext uri="{BB962C8B-B14F-4D97-AF65-F5344CB8AC3E}">
        <p14:creationId xmlns:p14="http://schemas.microsoft.com/office/powerpoint/2010/main" val="14738945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200922"/>
            <a:ext cx="7924800" cy="1200329"/>
          </a:xfrm>
          <a:prstGeom prst="rect">
            <a:avLst/>
          </a:prstGeom>
          <a:noFill/>
          <a:ln/>
        </p:spPr>
        <p:txBody>
          <a:bodyPr vert="horz"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400" b="0" dirty="0">
                <a:solidFill>
                  <a:schemeClr val="tx1"/>
                </a:solidFill>
              </a:rPr>
              <a:t>An ice skater begins a spin in the middle of a large rink, but then starts to spin faster by pulling her arms in. Which of the following statements is true?</a:t>
            </a:r>
          </a:p>
        </p:txBody>
      </p:sp>
      <p:sp>
        <p:nvSpPr>
          <p:cNvPr id="6" name="TPAnswers"/>
          <p:cNvSpPr txBox="1">
            <a:spLocks noChangeArrowheads="1"/>
          </p:cNvSpPr>
          <p:nvPr>
            <p:custDataLst>
              <p:tags r:id="rId1"/>
            </p:custDataLst>
          </p:nvPr>
        </p:nvSpPr>
        <p:spPr>
          <a:xfrm>
            <a:off x="457200" y="2385028"/>
            <a:ext cx="8229600" cy="4450449"/>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400" dirty="0"/>
              <a:t>Both kinetic energy and angular momentum are conserved.</a:t>
            </a:r>
          </a:p>
          <a:p>
            <a:pPr marL="609600" indent="-609600">
              <a:buClr>
                <a:srgbClr val="000000"/>
              </a:buClr>
              <a:buFontTx/>
              <a:buAutoNum type="arabicPeriod"/>
            </a:pPr>
            <a:r>
              <a:rPr lang="en-US" altLang="en-US" sz="2400" dirty="0"/>
              <a:t>Kinetic energy is conserved; angular momentum increases.</a:t>
            </a:r>
          </a:p>
          <a:p>
            <a:pPr marL="609600" indent="-609600">
              <a:buClr>
                <a:srgbClr val="000000"/>
              </a:buClr>
              <a:buFontTx/>
              <a:buAutoNum type="arabicPeriod"/>
            </a:pPr>
            <a:r>
              <a:rPr lang="en-US" altLang="en-US" sz="2400" dirty="0"/>
              <a:t>Kinetic energy is conserved; angular momentum decreases.</a:t>
            </a:r>
          </a:p>
          <a:p>
            <a:pPr marL="609600" indent="-609600">
              <a:buClr>
                <a:srgbClr val="000000"/>
              </a:buClr>
              <a:buFontTx/>
              <a:buAutoNum type="arabicPeriod"/>
            </a:pPr>
            <a:r>
              <a:rPr lang="en-US" altLang="en-US" sz="2400" dirty="0"/>
              <a:t>Kinetic energy increases; angular momentum is conserved.</a:t>
            </a:r>
          </a:p>
          <a:p>
            <a:pPr marL="609600" indent="-609600">
              <a:buClr>
                <a:srgbClr val="000000"/>
              </a:buClr>
              <a:buFontTx/>
              <a:buAutoNum type="arabicPeriod"/>
            </a:pPr>
            <a:r>
              <a:rPr lang="en-US" altLang="en-US" sz="2400" dirty="0"/>
              <a:t>Kinetic energy decreases; angular momentum is conserved.</a:t>
            </a:r>
          </a:p>
          <a:p>
            <a:pPr marL="609600" indent="-609600">
              <a:buClr>
                <a:srgbClr val="000000"/>
              </a:buClr>
              <a:buFontTx/>
              <a:buAutoNum type="arabicPeriod"/>
            </a:pPr>
            <a:r>
              <a:rPr lang="en-US" altLang="en-US" sz="2400" dirty="0"/>
              <a:t>Both kinetic energy and angular momentum increase.</a:t>
            </a:r>
          </a:p>
          <a:p>
            <a:pPr marL="609600" indent="-609600">
              <a:buClr>
                <a:srgbClr val="000000"/>
              </a:buClr>
              <a:buFontTx/>
              <a:buAutoNum type="arabicPeriod"/>
            </a:pPr>
            <a:r>
              <a:rPr lang="en-US" altLang="en-US" sz="2400" dirty="0"/>
              <a:t>Kinetic energy increases; angular momentum decreases.</a:t>
            </a:r>
          </a:p>
          <a:p>
            <a:pPr marL="609600" indent="-609600">
              <a:buClr>
                <a:srgbClr val="000000"/>
              </a:buClr>
              <a:buFontTx/>
              <a:buAutoNum type="arabicPeriod"/>
            </a:pPr>
            <a:r>
              <a:rPr lang="en-US" altLang="en-US" sz="2400" dirty="0"/>
              <a:t>Kinetic energy decreases; angular momentum increases.</a:t>
            </a:r>
          </a:p>
          <a:p>
            <a:pPr marL="609600" indent="-609600">
              <a:buClr>
                <a:srgbClr val="000000"/>
              </a:buClr>
              <a:buFontTx/>
              <a:buAutoNum type="arabicPeriod"/>
            </a:pPr>
            <a:r>
              <a:rPr lang="en-US" altLang="en-US" sz="2400" dirty="0"/>
              <a:t>Both kinetic energy and angular momentum decrease.</a:t>
            </a:r>
          </a:p>
          <a:p>
            <a:pPr marL="609600" indent="-609600">
              <a:buClr>
                <a:srgbClr val="000000"/>
              </a:buClr>
              <a:buFontTx/>
              <a:buAutoNum type="arabicPeriod"/>
            </a:pPr>
            <a:r>
              <a:rPr lang="en-US" altLang="en-US" sz="2400" dirty="0"/>
              <a:t>Impossible to determine.</a:t>
            </a:r>
          </a:p>
        </p:txBody>
      </p:sp>
    </p:spTree>
    <p:extLst>
      <p:ext uri="{BB962C8B-B14F-4D97-AF65-F5344CB8AC3E}">
        <p14:creationId xmlns:p14="http://schemas.microsoft.com/office/powerpoint/2010/main" val="3746140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Question"/>
          <p:cNvSpPr txBox="1">
            <a:spLocks noChangeArrowheads="1"/>
          </p:cNvSpPr>
          <p:nvPr/>
        </p:nvSpPr>
        <p:spPr>
          <a:xfrm>
            <a:off x="457200" y="1371600"/>
            <a:ext cx="8229600" cy="1384995"/>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Two masses </a:t>
            </a:r>
            <a:r>
              <a:rPr lang="en-US" altLang="en-US" sz="2800" b="0" i="1" dirty="0" err="1">
                <a:solidFill>
                  <a:schemeClr val="tx1"/>
                </a:solidFill>
              </a:rPr>
              <a:t>m</a:t>
            </a:r>
            <a:r>
              <a:rPr lang="en-US" altLang="en-US" sz="2800" b="0" baseline="-25000" dirty="0" err="1">
                <a:solidFill>
                  <a:schemeClr val="tx1"/>
                </a:solidFill>
              </a:rPr>
              <a:t>1</a:t>
            </a:r>
            <a:r>
              <a:rPr lang="en-US" altLang="en-US" sz="2800" b="0" dirty="0">
                <a:solidFill>
                  <a:schemeClr val="tx1"/>
                </a:solidFill>
              </a:rPr>
              <a:t> and </a:t>
            </a:r>
            <a:r>
              <a:rPr lang="en-US" altLang="en-US" sz="2800" b="0" i="1" dirty="0" err="1">
                <a:solidFill>
                  <a:schemeClr val="tx1"/>
                </a:solidFill>
              </a:rPr>
              <a:t>m</a:t>
            </a:r>
            <a:r>
              <a:rPr lang="en-US" altLang="en-US" sz="2800" b="0" baseline="-25000" dirty="0" err="1">
                <a:solidFill>
                  <a:schemeClr val="tx1"/>
                </a:solidFill>
              </a:rPr>
              <a:t>2</a:t>
            </a:r>
            <a:r>
              <a:rPr lang="en-US" altLang="en-US" sz="2800" b="0" dirty="0">
                <a:solidFill>
                  <a:schemeClr val="tx1"/>
                </a:solidFill>
              </a:rPr>
              <a:t>, having </a:t>
            </a:r>
            <a:r>
              <a:rPr lang="en-US" altLang="en-US" sz="2800" b="0" i="1" dirty="0" err="1">
                <a:solidFill>
                  <a:schemeClr val="tx1"/>
                </a:solidFill>
              </a:rPr>
              <a:t>m</a:t>
            </a:r>
            <a:r>
              <a:rPr lang="en-US" altLang="en-US" sz="2800" b="0" baseline="-25000" dirty="0" err="1">
                <a:solidFill>
                  <a:schemeClr val="tx1"/>
                </a:solidFill>
              </a:rPr>
              <a:t>1</a:t>
            </a:r>
            <a:r>
              <a:rPr lang="en-US" altLang="en-US" sz="2800" b="0" dirty="0">
                <a:solidFill>
                  <a:schemeClr val="tx1"/>
                </a:solidFill>
              </a:rPr>
              <a:t> &gt; </a:t>
            </a:r>
            <a:r>
              <a:rPr lang="en-US" altLang="en-US" sz="2800" b="0" i="1" dirty="0" err="1">
                <a:solidFill>
                  <a:schemeClr val="tx1"/>
                </a:solidFill>
              </a:rPr>
              <a:t>m</a:t>
            </a:r>
            <a:r>
              <a:rPr lang="en-US" altLang="en-US" sz="2800" b="0" baseline="-25000" dirty="0" err="1">
                <a:solidFill>
                  <a:schemeClr val="tx1"/>
                </a:solidFill>
              </a:rPr>
              <a:t>2</a:t>
            </a:r>
            <a:r>
              <a:rPr lang="en-US" altLang="en-US" sz="2800" b="0" dirty="0">
                <a:solidFill>
                  <a:schemeClr val="tx1"/>
                </a:solidFill>
              </a:rPr>
              <a:t>, are launched with the same speed in the direction a. Which mass reaches the greatest height?</a:t>
            </a:r>
          </a:p>
        </p:txBody>
      </p:sp>
      <p:sp>
        <p:nvSpPr>
          <p:cNvPr id="6" name="TPAnswers"/>
          <p:cNvSpPr txBox="1">
            <a:spLocks noChangeArrowheads="1"/>
          </p:cNvSpPr>
          <p:nvPr>
            <p:custDataLst>
              <p:tags r:id="rId1"/>
            </p:custDataLst>
          </p:nvPr>
        </p:nvSpPr>
        <p:spPr>
          <a:xfrm>
            <a:off x="457200" y="3056715"/>
            <a:ext cx="6353783" cy="1557349"/>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 </a:t>
            </a:r>
            <a:r>
              <a:rPr lang="en-US" altLang="en-US" sz="2800" i="1" dirty="0" err="1"/>
              <a:t>m</a:t>
            </a:r>
            <a:r>
              <a:rPr lang="en-US" altLang="en-US" sz="2800" baseline="-25000" dirty="0" err="1"/>
              <a:t>1</a:t>
            </a:r>
            <a:r>
              <a:rPr lang="en-US" altLang="en-US" sz="2800" dirty="0"/>
              <a:t> </a:t>
            </a:r>
          </a:p>
          <a:p>
            <a:pPr marL="609600" indent="-609600">
              <a:buClr>
                <a:srgbClr val="000000"/>
              </a:buClr>
              <a:buFontTx/>
              <a:buAutoNum type="arabicPeriod"/>
            </a:pPr>
            <a:r>
              <a:rPr lang="en-US" altLang="en-US" sz="2800" dirty="0"/>
              <a:t> </a:t>
            </a:r>
            <a:r>
              <a:rPr lang="en-US" altLang="en-US" sz="2800" i="1" dirty="0" err="1"/>
              <a:t>m</a:t>
            </a:r>
            <a:r>
              <a:rPr lang="en-US" altLang="en-US" sz="2800" baseline="-25000" dirty="0" err="1"/>
              <a:t>2</a:t>
            </a:r>
            <a:r>
              <a:rPr lang="en-US" altLang="en-US" sz="2800" dirty="0"/>
              <a:t> </a:t>
            </a:r>
          </a:p>
          <a:p>
            <a:pPr marL="609600" indent="-609600">
              <a:buClr>
                <a:srgbClr val="000000"/>
              </a:buClr>
              <a:buFontTx/>
              <a:buAutoNum type="arabicPeriod"/>
            </a:pPr>
            <a:r>
              <a:rPr lang="en-US" altLang="en-US" sz="2800" dirty="0"/>
              <a:t> Both reach the same height.</a:t>
            </a:r>
          </a:p>
        </p:txBody>
      </p:sp>
      <p:pic>
        <p:nvPicPr>
          <p:cNvPr id="9" name="Picture 8"/>
          <p:cNvPicPr>
            <a:picLocks noChangeAspect="1"/>
          </p:cNvPicPr>
          <p:nvPr/>
        </p:nvPicPr>
        <p:blipFill>
          <a:blip r:embed="rId5"/>
          <a:stretch>
            <a:fillRect/>
          </a:stretch>
        </p:blipFill>
        <p:spPr>
          <a:xfrm>
            <a:off x="5610384" y="2745541"/>
            <a:ext cx="2552381" cy="3542857"/>
          </a:xfrm>
          <a:prstGeom prst="rect">
            <a:avLst/>
          </a:prstGeom>
        </p:spPr>
      </p:pic>
    </p:spTree>
    <p:extLst>
      <p:ext uri="{BB962C8B-B14F-4D97-AF65-F5344CB8AC3E}">
        <p14:creationId xmlns:p14="http://schemas.microsoft.com/office/powerpoint/2010/main" val="2529672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 y="10870"/>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PQuestion"/>
          <p:cNvSpPr txBox="1">
            <a:spLocks noChangeArrowheads="1"/>
          </p:cNvSpPr>
          <p:nvPr/>
        </p:nvSpPr>
        <p:spPr>
          <a:xfrm>
            <a:off x="457200" y="1371600"/>
            <a:ext cx="8229600" cy="1384995"/>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800" b="0" dirty="0">
                <a:solidFill>
                  <a:schemeClr val="tx1"/>
                </a:solidFill>
              </a:rPr>
              <a:t>Two masses </a:t>
            </a:r>
            <a:r>
              <a:rPr lang="en-US" altLang="en-US" sz="2800" b="0" i="1" dirty="0" err="1">
                <a:solidFill>
                  <a:schemeClr val="tx1"/>
                </a:solidFill>
              </a:rPr>
              <a:t>m</a:t>
            </a:r>
            <a:r>
              <a:rPr lang="en-US" altLang="en-US" sz="2800" b="0" baseline="-25000" dirty="0" err="1">
                <a:solidFill>
                  <a:schemeClr val="tx1"/>
                </a:solidFill>
              </a:rPr>
              <a:t>1</a:t>
            </a:r>
            <a:r>
              <a:rPr lang="en-US" altLang="en-US" sz="2800" b="0" dirty="0">
                <a:solidFill>
                  <a:schemeClr val="tx1"/>
                </a:solidFill>
              </a:rPr>
              <a:t> and </a:t>
            </a:r>
            <a:r>
              <a:rPr lang="en-US" altLang="en-US" sz="2800" b="0" i="1" dirty="0" err="1">
                <a:solidFill>
                  <a:schemeClr val="tx1"/>
                </a:solidFill>
              </a:rPr>
              <a:t>m</a:t>
            </a:r>
            <a:r>
              <a:rPr lang="en-US" altLang="en-US" sz="2800" b="0" baseline="-25000" dirty="0" err="1">
                <a:solidFill>
                  <a:schemeClr val="tx1"/>
                </a:solidFill>
              </a:rPr>
              <a:t>2</a:t>
            </a:r>
            <a:r>
              <a:rPr lang="en-US" altLang="en-US" sz="2800" b="0" dirty="0">
                <a:solidFill>
                  <a:schemeClr val="tx1"/>
                </a:solidFill>
              </a:rPr>
              <a:t>, having </a:t>
            </a:r>
            <a:r>
              <a:rPr lang="en-US" altLang="en-US" sz="2800" b="0" i="1" dirty="0" err="1">
                <a:solidFill>
                  <a:schemeClr val="tx1"/>
                </a:solidFill>
              </a:rPr>
              <a:t>m</a:t>
            </a:r>
            <a:r>
              <a:rPr lang="en-US" altLang="en-US" sz="2800" b="0" baseline="-25000" dirty="0" err="1">
                <a:solidFill>
                  <a:schemeClr val="tx1"/>
                </a:solidFill>
              </a:rPr>
              <a:t>1</a:t>
            </a:r>
            <a:r>
              <a:rPr lang="en-US" altLang="en-US" sz="2800" b="0" dirty="0">
                <a:solidFill>
                  <a:schemeClr val="tx1"/>
                </a:solidFill>
              </a:rPr>
              <a:t> &gt; </a:t>
            </a:r>
            <a:r>
              <a:rPr lang="en-US" altLang="en-US" sz="2800" b="0" i="1" dirty="0" err="1">
                <a:solidFill>
                  <a:schemeClr val="tx1"/>
                </a:solidFill>
              </a:rPr>
              <a:t>m</a:t>
            </a:r>
            <a:r>
              <a:rPr lang="en-US" altLang="en-US" sz="2800" b="0" baseline="-25000" dirty="0" err="1">
                <a:solidFill>
                  <a:schemeClr val="tx1"/>
                </a:solidFill>
              </a:rPr>
              <a:t>2</a:t>
            </a:r>
            <a:r>
              <a:rPr lang="en-US" altLang="en-US" sz="2800" b="0" dirty="0">
                <a:solidFill>
                  <a:schemeClr val="tx1"/>
                </a:solidFill>
              </a:rPr>
              <a:t>, are launched with the same speed in the direction b. Which mass reaches the greatest height?</a:t>
            </a:r>
          </a:p>
        </p:txBody>
      </p:sp>
      <p:sp>
        <p:nvSpPr>
          <p:cNvPr id="6" name="TPAnswers"/>
          <p:cNvSpPr txBox="1">
            <a:spLocks noChangeArrowheads="1"/>
          </p:cNvSpPr>
          <p:nvPr>
            <p:custDataLst>
              <p:tags r:id="rId1"/>
            </p:custDataLst>
          </p:nvPr>
        </p:nvSpPr>
        <p:spPr>
          <a:xfrm>
            <a:off x="457200" y="3056715"/>
            <a:ext cx="6353783" cy="1557349"/>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rgbClr val="000000"/>
              </a:buClr>
              <a:buFontTx/>
              <a:buAutoNum type="arabicPeriod"/>
            </a:pPr>
            <a:r>
              <a:rPr lang="en-US" altLang="en-US" sz="2800" dirty="0"/>
              <a:t> </a:t>
            </a:r>
            <a:r>
              <a:rPr lang="en-US" altLang="en-US" sz="2800" i="1" dirty="0" err="1"/>
              <a:t>m</a:t>
            </a:r>
            <a:r>
              <a:rPr lang="en-US" altLang="en-US" sz="2800" baseline="-25000" dirty="0" err="1"/>
              <a:t>1</a:t>
            </a:r>
            <a:r>
              <a:rPr lang="en-US" altLang="en-US" sz="2800" dirty="0"/>
              <a:t> </a:t>
            </a:r>
          </a:p>
          <a:p>
            <a:pPr marL="609600" indent="-609600">
              <a:buClr>
                <a:srgbClr val="000000"/>
              </a:buClr>
              <a:buFontTx/>
              <a:buAutoNum type="arabicPeriod"/>
            </a:pPr>
            <a:r>
              <a:rPr lang="en-US" altLang="en-US" sz="2800" dirty="0"/>
              <a:t> </a:t>
            </a:r>
            <a:r>
              <a:rPr lang="en-US" altLang="en-US" sz="2800" i="1" dirty="0" err="1"/>
              <a:t>m</a:t>
            </a:r>
            <a:r>
              <a:rPr lang="en-US" altLang="en-US" sz="2800" baseline="-25000" dirty="0" err="1"/>
              <a:t>2</a:t>
            </a:r>
            <a:r>
              <a:rPr lang="en-US" altLang="en-US" sz="2800" dirty="0"/>
              <a:t> </a:t>
            </a:r>
          </a:p>
          <a:p>
            <a:pPr marL="609600" indent="-609600">
              <a:buClr>
                <a:srgbClr val="000000"/>
              </a:buClr>
              <a:buFontTx/>
              <a:buAutoNum type="arabicPeriod"/>
            </a:pPr>
            <a:r>
              <a:rPr lang="en-US" altLang="en-US" sz="2800" dirty="0"/>
              <a:t> Both reach the same height.</a:t>
            </a:r>
          </a:p>
        </p:txBody>
      </p:sp>
      <p:pic>
        <p:nvPicPr>
          <p:cNvPr id="9" name="Picture 8"/>
          <p:cNvPicPr>
            <a:picLocks noChangeAspect="1"/>
          </p:cNvPicPr>
          <p:nvPr/>
        </p:nvPicPr>
        <p:blipFill>
          <a:blip r:embed="rId5"/>
          <a:stretch>
            <a:fillRect/>
          </a:stretch>
        </p:blipFill>
        <p:spPr>
          <a:xfrm>
            <a:off x="5610384" y="2745541"/>
            <a:ext cx="2552381" cy="3542857"/>
          </a:xfrm>
          <a:prstGeom prst="rect">
            <a:avLst/>
          </a:prstGeom>
        </p:spPr>
      </p:pic>
    </p:spTree>
    <p:extLst>
      <p:ext uri="{BB962C8B-B14F-4D97-AF65-F5344CB8AC3E}">
        <p14:creationId xmlns:p14="http://schemas.microsoft.com/office/powerpoint/2010/main" val="1091244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0" y="-16186"/>
            <a:ext cx="9144000" cy="1143000"/>
          </a:xfrm>
          <a:prstGeom prst="rect">
            <a:avLst/>
          </a:prstGeom>
        </p:spPr>
      </p:pic>
      <p:sp>
        <p:nvSpPr>
          <p:cNvPr id="2" name="Title 1"/>
          <p:cNvSpPr>
            <a:spLocks noGrp="1"/>
          </p:cNvSpPr>
          <p:nvPr>
            <p:ph type="title"/>
          </p:nvPr>
        </p:nvSpPr>
        <p:spPr/>
        <p:txBody>
          <a:bodyPr/>
          <a:lstStyle/>
          <a:p>
            <a:r>
              <a:rPr lang="en-US" dirty="0"/>
              <a:t>Assessing to Learn</a:t>
            </a:r>
          </a:p>
        </p:txBody>
      </p:sp>
      <p:sp>
        <p:nvSpPr>
          <p:cNvPr id="5" name="TPQuestion"/>
          <p:cNvSpPr txBox="1">
            <a:spLocks noChangeArrowheads="1"/>
          </p:cNvSpPr>
          <p:nvPr/>
        </p:nvSpPr>
        <p:spPr>
          <a:xfrm>
            <a:off x="457200" y="1160586"/>
            <a:ext cx="8229600" cy="1569660"/>
          </a:xfrm>
          <a:prstGeom prst="rect">
            <a:avLst/>
          </a:prstGeom>
          <a:noFill/>
          <a:ln/>
        </p:spPr>
        <p:txBody>
          <a:bodyPr vert="horz" wrap="square" lIns="91440" tIns="45720" rIns="91440" bIns="45720" rtlCol="0" anchor="ctr">
            <a:spAutoFit/>
          </a:bodyPr>
          <a:lstStyle>
            <a:lvl1pPr algn="ctr" defTabSz="914400" rtl="0" eaLnBrk="1" latinLnBrk="0" hangingPunct="1">
              <a:spcBef>
                <a:spcPct val="0"/>
              </a:spcBef>
              <a:buNone/>
              <a:defRPr sz="4000" b="1" kern="120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pPr algn="l"/>
            <a:r>
              <a:rPr lang="en-US" altLang="en-US" sz="2400" b="0" dirty="0">
                <a:solidFill>
                  <a:schemeClr val="tx1"/>
                </a:solidFill>
              </a:rPr>
              <a:t>A mass </a:t>
            </a:r>
            <a:r>
              <a:rPr lang="en-US" altLang="en-US" sz="2400" b="0" i="1" dirty="0">
                <a:solidFill>
                  <a:schemeClr val="tx1"/>
                </a:solidFill>
              </a:rPr>
              <a:t>m</a:t>
            </a:r>
            <a:r>
              <a:rPr lang="en-US" altLang="en-US" sz="2400" b="0" dirty="0">
                <a:solidFill>
                  <a:schemeClr val="tx1"/>
                </a:solidFill>
              </a:rPr>
              <a:t> is launched from the surface of the Earth with speed </a:t>
            </a:r>
            <a:r>
              <a:rPr lang="en-US" altLang="en-US" sz="2400" b="0" i="1" dirty="0">
                <a:solidFill>
                  <a:schemeClr val="tx1"/>
                </a:solidFill>
              </a:rPr>
              <a:t>v</a:t>
            </a:r>
            <a:r>
              <a:rPr lang="en-US" altLang="en-US" sz="2400" b="0" dirty="0">
                <a:solidFill>
                  <a:schemeClr val="tx1"/>
                </a:solidFill>
              </a:rPr>
              <a:t>. The diagram shows three possible launch directions; order them according to the maximum height the projectile will reach, from greatest height to least height.</a:t>
            </a:r>
          </a:p>
        </p:txBody>
      </p:sp>
      <p:sp>
        <p:nvSpPr>
          <p:cNvPr id="8" name="TPAnswers"/>
          <p:cNvSpPr txBox="1">
            <a:spLocks noChangeArrowheads="1"/>
          </p:cNvSpPr>
          <p:nvPr>
            <p:custDataLst>
              <p:tags r:id="rId1"/>
            </p:custDataLst>
          </p:nvPr>
        </p:nvSpPr>
        <p:spPr>
          <a:xfrm>
            <a:off x="457200" y="2732207"/>
            <a:ext cx="3505200" cy="4087273"/>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6725" indent="-466725">
              <a:buClr>
                <a:srgbClr val="000000"/>
              </a:buClr>
              <a:buFontTx/>
              <a:buAutoNum type="arabicPeriod"/>
            </a:pPr>
            <a:r>
              <a:rPr lang="pt-BR" altLang="en-US" sz="2200" dirty="0"/>
              <a:t>a = b = c</a:t>
            </a:r>
          </a:p>
          <a:p>
            <a:pPr marL="466725" indent="-466725">
              <a:buClr>
                <a:srgbClr val="000000"/>
              </a:buClr>
              <a:buFontTx/>
              <a:buAutoNum type="arabicPeriod"/>
            </a:pPr>
            <a:r>
              <a:rPr lang="pt-BR" altLang="en-US" sz="2200" dirty="0"/>
              <a:t>a &lt; b = c</a:t>
            </a:r>
          </a:p>
          <a:p>
            <a:pPr marL="466725" indent="-466725">
              <a:buClr>
                <a:srgbClr val="000000"/>
              </a:buClr>
              <a:buFontTx/>
              <a:buAutoNum type="arabicPeriod"/>
            </a:pPr>
            <a:r>
              <a:rPr lang="pt-BR" altLang="en-US" sz="2200" dirty="0"/>
              <a:t>a &lt; b &lt; c</a:t>
            </a:r>
          </a:p>
          <a:p>
            <a:pPr marL="466725" indent="-466725">
              <a:buClr>
                <a:srgbClr val="000000"/>
              </a:buClr>
              <a:buFontTx/>
              <a:buAutoNum type="arabicPeriod"/>
            </a:pPr>
            <a:r>
              <a:rPr lang="pt-BR" altLang="en-US" sz="2200" dirty="0"/>
              <a:t>a &lt; c &lt; b</a:t>
            </a:r>
          </a:p>
          <a:p>
            <a:pPr marL="466725" indent="-466725">
              <a:buClr>
                <a:srgbClr val="000000"/>
              </a:buClr>
              <a:buFontTx/>
              <a:buAutoNum type="arabicPeriod"/>
            </a:pPr>
            <a:r>
              <a:rPr lang="pt-BR" altLang="en-US" sz="2200" dirty="0"/>
              <a:t>a &gt; b = c</a:t>
            </a:r>
          </a:p>
          <a:p>
            <a:pPr marL="466725" indent="-466725">
              <a:buClr>
                <a:srgbClr val="000000"/>
              </a:buClr>
              <a:buFontTx/>
              <a:buAutoNum type="arabicPeriod"/>
            </a:pPr>
            <a:r>
              <a:rPr lang="pt-BR" altLang="en-US" sz="2200" dirty="0"/>
              <a:t>a &gt; b &gt; c</a:t>
            </a:r>
          </a:p>
          <a:p>
            <a:pPr marL="466725" indent="-466725">
              <a:buClr>
                <a:srgbClr val="000000"/>
              </a:buClr>
              <a:buFontTx/>
              <a:buAutoNum type="arabicPeriod"/>
            </a:pPr>
            <a:r>
              <a:rPr lang="pt-BR" altLang="en-US" sz="2200" dirty="0"/>
              <a:t>a &gt; c &gt; b</a:t>
            </a:r>
          </a:p>
          <a:p>
            <a:pPr marL="466725" indent="-466725">
              <a:buClr>
                <a:srgbClr val="000000"/>
              </a:buClr>
              <a:buFontTx/>
              <a:buAutoNum type="arabicPeriod"/>
            </a:pPr>
            <a:r>
              <a:rPr lang="pt-BR" altLang="en-US" sz="2200" dirty="0"/>
              <a:t>b &gt; a &gt; c</a:t>
            </a:r>
            <a:endParaRPr lang="en-US" altLang="en-US" sz="2200" dirty="0"/>
          </a:p>
          <a:p>
            <a:pPr marL="466725" indent="-466725">
              <a:buClr>
                <a:srgbClr val="000000"/>
              </a:buClr>
              <a:buFontTx/>
              <a:buAutoNum type="arabicPeriod"/>
            </a:pPr>
            <a:r>
              <a:rPr lang="en-US" altLang="en-US" sz="2200" dirty="0"/>
              <a:t>b &gt; a = c</a:t>
            </a:r>
          </a:p>
          <a:p>
            <a:pPr marL="466725" indent="-466725">
              <a:buClr>
                <a:srgbClr val="000000"/>
              </a:buClr>
              <a:buFontTx/>
              <a:buAutoNum type="arabicPeriod"/>
            </a:pPr>
            <a:r>
              <a:rPr lang="en-US" altLang="en-US" sz="2200" dirty="0"/>
              <a:t>Not enough information.</a:t>
            </a:r>
          </a:p>
        </p:txBody>
      </p:sp>
      <p:pic>
        <p:nvPicPr>
          <p:cNvPr id="3" name="Picture 2"/>
          <p:cNvPicPr>
            <a:picLocks noChangeAspect="1"/>
          </p:cNvPicPr>
          <p:nvPr/>
        </p:nvPicPr>
        <p:blipFill>
          <a:blip r:embed="rId5"/>
          <a:stretch>
            <a:fillRect/>
          </a:stretch>
        </p:blipFill>
        <p:spPr>
          <a:xfrm>
            <a:off x="5610384" y="2745541"/>
            <a:ext cx="2552381" cy="3542857"/>
          </a:xfrm>
          <a:prstGeom prst="rect">
            <a:avLst/>
          </a:prstGeom>
        </p:spPr>
      </p:pic>
    </p:spTree>
    <p:extLst>
      <p:ext uri="{BB962C8B-B14F-4D97-AF65-F5344CB8AC3E}">
        <p14:creationId xmlns:p14="http://schemas.microsoft.com/office/powerpoint/2010/main" val="19216361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TOPIC summary</a:t>
            </a:r>
          </a:p>
        </p:txBody>
      </p:sp>
      <p:sp>
        <p:nvSpPr>
          <p:cNvPr id="7" name="Text Placeholder 6"/>
          <p:cNvSpPr>
            <a:spLocks noGrp="1"/>
          </p:cNvSpPr>
          <p:nvPr>
            <p:ph type="body" idx="1"/>
          </p:nvPr>
        </p:nvSpPr>
        <p:spPr/>
        <p:txBody>
          <a:bodyPr/>
          <a:lstStyle/>
          <a:p>
            <a:r>
              <a:rPr lang="en-US" b="1" dirty="0"/>
              <a:t>Topic 8: Rotational Equilibrium and Dynamics</a:t>
            </a:r>
          </a:p>
        </p:txBody>
      </p:sp>
      <p:sp>
        <p:nvSpPr>
          <p:cNvPr id="4" name="Footer Placeholder 3"/>
          <p:cNvSpPr>
            <a:spLocks noGrp="1"/>
          </p:cNvSpPr>
          <p:nvPr>
            <p:ph type="ftr" sz="quarter" idx="11"/>
          </p:nvPr>
        </p:nvSpPr>
        <p:spPr/>
        <p:txBody>
          <a:bodyPr/>
          <a:lstStyle/>
          <a:p>
            <a:r>
              <a:rPr lang="en-US"/>
              <a:t>©Cengage</a:t>
            </a:r>
            <a:endParaRPr lang="en-US" dirty="0"/>
          </a:p>
        </p:txBody>
      </p:sp>
    </p:spTree>
    <p:extLst>
      <p:ext uri="{BB962C8B-B14F-4D97-AF65-F5344CB8AC3E}">
        <p14:creationId xmlns:p14="http://schemas.microsoft.com/office/powerpoint/2010/main" val="15471437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551460" y="2000835"/>
            <a:ext cx="3350018" cy="2775245"/>
          </a:xfrm>
          <a:prstGeom prst="rect">
            <a:avLst/>
          </a:prstGeom>
        </p:spPr>
      </p:pic>
      <p:sp>
        <p:nvSpPr>
          <p:cNvPr id="6" name="TextBox 5"/>
          <p:cNvSpPr txBox="1"/>
          <p:nvPr/>
        </p:nvSpPr>
        <p:spPr>
          <a:xfrm>
            <a:off x="457200" y="1371600"/>
            <a:ext cx="7895969" cy="3970318"/>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Torque</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Center of Mass and Its Motion</a:t>
            </a:r>
            <a:endParaRPr lang="en-US" sz="2800" dirty="0">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pPr algn="ctr"/>
            <a:r>
              <a:rPr lang="en-US" dirty="0"/>
              <a:t>Topic Summary</a:t>
            </a:r>
          </a:p>
        </p:txBody>
      </p:sp>
      <p:graphicFrame>
        <p:nvGraphicFramePr>
          <p:cNvPr id="8" name="Object 7"/>
          <p:cNvGraphicFramePr>
            <a:graphicFrameLocks noChangeAspect="1"/>
          </p:cNvGraphicFramePr>
          <p:nvPr>
            <p:extLst>
              <p:ext uri="{D42A27DB-BD31-4B8C-83A1-F6EECF244321}">
                <p14:modId xmlns:p14="http://schemas.microsoft.com/office/powerpoint/2010/main" val="1775791529"/>
              </p:ext>
            </p:extLst>
          </p:nvPr>
        </p:nvGraphicFramePr>
        <p:xfrm>
          <a:off x="2540000" y="1773238"/>
          <a:ext cx="4064000" cy="554037"/>
        </p:xfrm>
        <a:graphic>
          <a:graphicData uri="http://schemas.openxmlformats.org/presentationml/2006/ole">
            <mc:AlternateContent xmlns:mc="http://schemas.openxmlformats.org/markup-compatibility/2006">
              <mc:Choice xmlns:v="urn:schemas-microsoft-com:vml" Requires="v">
                <p:oleObj spid="_x0000_s28842" name="Equation" r:id="rId5" imgW="1295280" imgH="177480" progId="Equation.DSMT4">
                  <p:embed/>
                </p:oleObj>
              </mc:Choice>
              <mc:Fallback>
                <p:oleObj name="Equation" r:id="rId5" imgW="1295280" imgH="177480" progId="Equation.DSMT4">
                  <p:embed/>
                  <p:pic>
                    <p:nvPicPr>
                      <p:cNvPr id="0" name=""/>
                      <p:cNvPicPr>
                        <a:picLocks noChangeAspect="1" noChangeArrowheads="1"/>
                      </p:cNvPicPr>
                      <p:nvPr/>
                    </p:nvPicPr>
                    <p:blipFill>
                      <a:blip r:embed="rId6"/>
                      <a:srcRect/>
                      <a:stretch>
                        <a:fillRect/>
                      </a:stretch>
                    </p:blipFill>
                    <p:spPr bwMode="auto">
                      <a:xfrm>
                        <a:off x="2540000" y="1773238"/>
                        <a:ext cx="4064000" cy="554037"/>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32360805"/>
              </p:ext>
            </p:extLst>
          </p:nvPr>
        </p:nvGraphicFramePr>
        <p:xfrm>
          <a:off x="360218" y="5283296"/>
          <a:ext cx="8423564" cy="1120744"/>
        </p:xfrm>
        <a:graphic>
          <a:graphicData uri="http://schemas.openxmlformats.org/presentationml/2006/ole">
            <mc:AlternateContent xmlns:mc="http://schemas.openxmlformats.org/markup-compatibility/2006">
              <mc:Choice xmlns:v="urn:schemas-microsoft-com:vml" Requires="v">
                <p:oleObj spid="_x0000_s28843" name="Equation" r:id="rId7" imgW="2844720" imgH="380880" progId="Equation.DSMT4">
                  <p:embed/>
                </p:oleObj>
              </mc:Choice>
              <mc:Fallback>
                <p:oleObj name="Equation" r:id="rId7" imgW="2844720" imgH="380880" progId="Equation.DSMT4">
                  <p:embed/>
                  <p:pic>
                    <p:nvPicPr>
                      <p:cNvPr id="0" name=""/>
                      <p:cNvPicPr>
                        <a:picLocks noChangeAspect="1" noChangeArrowheads="1"/>
                      </p:cNvPicPr>
                      <p:nvPr/>
                    </p:nvPicPr>
                    <p:blipFill>
                      <a:blip r:embed="rId8"/>
                      <a:srcRect/>
                      <a:stretch>
                        <a:fillRect/>
                      </a:stretch>
                    </p:blipFill>
                    <p:spPr bwMode="auto">
                      <a:xfrm>
                        <a:off x="360218" y="5283296"/>
                        <a:ext cx="8423564" cy="1120744"/>
                      </a:xfrm>
                      <a:prstGeom prst="rect">
                        <a:avLst/>
                      </a:prstGeom>
                      <a:noFill/>
                    </p:spPr>
                  </p:pic>
                </p:oleObj>
              </mc:Fallback>
            </mc:AlternateContent>
          </a:graphicData>
        </a:graphic>
      </p:graphicFrame>
      <p:pic>
        <p:nvPicPr>
          <p:cNvPr id="9" name="Picture 8"/>
          <p:cNvPicPr>
            <a:picLocks noChangeAspect="1"/>
          </p:cNvPicPr>
          <p:nvPr/>
        </p:nvPicPr>
        <p:blipFill>
          <a:blip r:embed="rId9"/>
          <a:stretch>
            <a:fillRect/>
          </a:stretch>
        </p:blipFill>
        <p:spPr>
          <a:xfrm>
            <a:off x="4618710" y="2728913"/>
            <a:ext cx="4114272" cy="1708696"/>
          </a:xfrm>
          <a:prstGeom prst="rect">
            <a:avLst/>
          </a:prstGeom>
        </p:spPr>
      </p:pic>
    </p:spTree>
    <p:extLst>
      <p:ext uri="{BB962C8B-B14F-4D97-AF65-F5344CB8AC3E}">
        <p14:creationId xmlns:p14="http://schemas.microsoft.com/office/powerpoint/2010/main" val="2140510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pPr algn="ctr"/>
            <a:r>
              <a:rPr lang="en-US" dirty="0"/>
              <a:t>Topic Summary</a:t>
            </a:r>
          </a:p>
        </p:txBody>
      </p:sp>
      <p:sp>
        <p:nvSpPr>
          <p:cNvPr id="6" name="TextBox 5"/>
          <p:cNvSpPr txBox="1"/>
          <p:nvPr/>
        </p:nvSpPr>
        <p:spPr>
          <a:xfrm>
            <a:off x="457200" y="1371600"/>
            <a:ext cx="7895969"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Torque and the Two Conditions for Equilibrium </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The Rotational Second Law of Motion</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964467313"/>
              </p:ext>
            </p:extLst>
          </p:nvPr>
        </p:nvGraphicFramePr>
        <p:xfrm>
          <a:off x="962025" y="2041525"/>
          <a:ext cx="1593850" cy="1147763"/>
        </p:xfrm>
        <a:graphic>
          <a:graphicData uri="http://schemas.openxmlformats.org/presentationml/2006/ole">
            <mc:AlternateContent xmlns:mc="http://schemas.openxmlformats.org/markup-compatibility/2006">
              <mc:Choice xmlns:v="urn:schemas-microsoft-com:vml" Requires="v">
                <p:oleObj spid="_x0000_s33096" name="Equation" r:id="rId4" imgW="507960" imgH="368280" progId="Equation.DSMT4">
                  <p:embed/>
                </p:oleObj>
              </mc:Choice>
              <mc:Fallback>
                <p:oleObj name="Equation" r:id="rId4" imgW="507960" imgH="368280" progId="Equation.DSMT4">
                  <p:embed/>
                  <p:pic>
                    <p:nvPicPr>
                      <p:cNvPr id="0" name=""/>
                      <p:cNvPicPr>
                        <a:picLocks noChangeAspect="1" noChangeArrowheads="1"/>
                      </p:cNvPicPr>
                      <p:nvPr/>
                    </p:nvPicPr>
                    <p:blipFill>
                      <a:blip r:embed="rId5"/>
                      <a:srcRect/>
                      <a:stretch>
                        <a:fillRect/>
                      </a:stretch>
                    </p:blipFill>
                    <p:spPr bwMode="auto">
                      <a:xfrm>
                        <a:off x="962025" y="2041525"/>
                        <a:ext cx="1593850" cy="1147763"/>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64942985"/>
              </p:ext>
            </p:extLst>
          </p:nvPr>
        </p:nvGraphicFramePr>
        <p:xfrm>
          <a:off x="1108075" y="4204028"/>
          <a:ext cx="1593850" cy="554037"/>
        </p:xfrm>
        <a:graphic>
          <a:graphicData uri="http://schemas.openxmlformats.org/presentationml/2006/ole">
            <mc:AlternateContent xmlns:mc="http://schemas.openxmlformats.org/markup-compatibility/2006">
              <mc:Choice xmlns:v="urn:schemas-microsoft-com:vml" Requires="v">
                <p:oleObj spid="_x0000_s33097" name="Equation" r:id="rId6" imgW="507960" imgH="177480" progId="Equation.DSMT4">
                  <p:embed/>
                </p:oleObj>
              </mc:Choice>
              <mc:Fallback>
                <p:oleObj name="Equation" r:id="rId6" imgW="507960" imgH="177480" progId="Equation.DSMT4">
                  <p:embed/>
                  <p:pic>
                    <p:nvPicPr>
                      <p:cNvPr id="0" name=""/>
                      <p:cNvPicPr>
                        <a:picLocks noChangeAspect="1" noChangeArrowheads="1"/>
                      </p:cNvPicPr>
                      <p:nvPr/>
                    </p:nvPicPr>
                    <p:blipFill>
                      <a:blip r:embed="rId7"/>
                      <a:srcRect/>
                      <a:stretch>
                        <a:fillRect/>
                      </a:stretch>
                    </p:blipFill>
                    <p:spPr bwMode="auto">
                      <a:xfrm>
                        <a:off x="1108075" y="4204028"/>
                        <a:ext cx="1593850" cy="554037"/>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96312101"/>
              </p:ext>
            </p:extLst>
          </p:nvPr>
        </p:nvGraphicFramePr>
        <p:xfrm>
          <a:off x="3097212" y="4283402"/>
          <a:ext cx="1474788" cy="474663"/>
        </p:xfrm>
        <a:graphic>
          <a:graphicData uri="http://schemas.openxmlformats.org/presentationml/2006/ole">
            <mc:AlternateContent xmlns:mc="http://schemas.openxmlformats.org/markup-compatibility/2006">
              <mc:Choice xmlns:v="urn:schemas-microsoft-com:vml" Requires="v">
                <p:oleObj spid="_x0000_s33098" name="Equation" r:id="rId8" imgW="469800" imgH="152280" progId="Equation.DSMT4">
                  <p:embed/>
                </p:oleObj>
              </mc:Choice>
              <mc:Fallback>
                <p:oleObj name="Equation" r:id="rId8" imgW="469800" imgH="152280" progId="Equation.DSMT4">
                  <p:embed/>
                  <p:pic>
                    <p:nvPicPr>
                      <p:cNvPr id="0" name=""/>
                      <p:cNvPicPr>
                        <a:picLocks noChangeAspect="1" noChangeArrowheads="1"/>
                      </p:cNvPicPr>
                      <p:nvPr/>
                    </p:nvPicPr>
                    <p:blipFill>
                      <a:blip r:embed="rId9"/>
                      <a:srcRect/>
                      <a:stretch>
                        <a:fillRect/>
                      </a:stretch>
                    </p:blipFill>
                    <p:spPr bwMode="auto">
                      <a:xfrm>
                        <a:off x="3097212" y="4283402"/>
                        <a:ext cx="1474788" cy="474663"/>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48879956"/>
              </p:ext>
            </p:extLst>
          </p:nvPr>
        </p:nvGraphicFramePr>
        <p:xfrm>
          <a:off x="4967287" y="4323089"/>
          <a:ext cx="1235075" cy="395287"/>
        </p:xfrm>
        <a:graphic>
          <a:graphicData uri="http://schemas.openxmlformats.org/presentationml/2006/ole">
            <mc:AlternateContent xmlns:mc="http://schemas.openxmlformats.org/markup-compatibility/2006">
              <mc:Choice xmlns:v="urn:schemas-microsoft-com:vml" Requires="v">
                <p:oleObj spid="_x0000_s33099" name="Equation" r:id="rId10" imgW="393480" imgH="126720" progId="Equation.DSMT4">
                  <p:embed/>
                </p:oleObj>
              </mc:Choice>
              <mc:Fallback>
                <p:oleObj name="Equation" r:id="rId10" imgW="393480" imgH="126720" progId="Equation.DSMT4">
                  <p:embed/>
                  <p:pic>
                    <p:nvPicPr>
                      <p:cNvPr id="0" name=""/>
                      <p:cNvPicPr>
                        <a:picLocks noChangeAspect="1" noChangeArrowheads="1"/>
                      </p:cNvPicPr>
                      <p:nvPr/>
                    </p:nvPicPr>
                    <p:blipFill>
                      <a:blip r:embed="rId11"/>
                      <a:srcRect/>
                      <a:stretch>
                        <a:fillRect/>
                      </a:stretch>
                    </p:blipFill>
                    <p:spPr bwMode="auto">
                      <a:xfrm>
                        <a:off x="4967287" y="4323089"/>
                        <a:ext cx="1235075" cy="395287"/>
                      </a:xfrm>
                      <a:prstGeom prst="rect">
                        <a:avLst/>
                      </a:prstGeom>
                      <a:noFill/>
                    </p:spPr>
                  </p:pic>
                </p:oleObj>
              </mc:Fallback>
            </mc:AlternateContent>
          </a:graphicData>
        </a:graphic>
      </p:graphicFrame>
    </p:spTree>
    <p:extLst>
      <p:ext uri="{BB962C8B-B14F-4D97-AF65-F5344CB8AC3E}">
        <p14:creationId xmlns:p14="http://schemas.microsoft.com/office/powerpoint/2010/main" val="20961027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pPr algn="ctr"/>
            <a:r>
              <a:rPr lang="en-US" dirty="0"/>
              <a:t>Topic Summary</a:t>
            </a:r>
          </a:p>
        </p:txBody>
      </p:sp>
      <p:sp>
        <p:nvSpPr>
          <p:cNvPr id="6" name="TextBox 5"/>
          <p:cNvSpPr txBox="1"/>
          <p:nvPr/>
        </p:nvSpPr>
        <p:spPr>
          <a:xfrm>
            <a:off x="457200" y="1371600"/>
            <a:ext cx="7895969" cy="523220"/>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Rotational Kinetic Energy </a:t>
            </a:r>
            <a:endParaRPr lang="en-US" sz="28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114823321"/>
              </p:ext>
            </p:extLst>
          </p:nvPr>
        </p:nvGraphicFramePr>
        <p:xfrm>
          <a:off x="1905000" y="2130968"/>
          <a:ext cx="2152650" cy="1068387"/>
        </p:xfrm>
        <a:graphic>
          <a:graphicData uri="http://schemas.openxmlformats.org/presentationml/2006/ole">
            <mc:AlternateContent xmlns:mc="http://schemas.openxmlformats.org/markup-compatibility/2006">
              <mc:Choice xmlns:v="urn:schemas-microsoft-com:vml" Requires="v">
                <p:oleObj spid="_x0000_s34037" name="Equation" r:id="rId4" imgW="685800" imgH="342720" progId="Equation.DSMT4">
                  <p:embed/>
                </p:oleObj>
              </mc:Choice>
              <mc:Fallback>
                <p:oleObj name="Equation" r:id="rId4" imgW="685800" imgH="342720" progId="Equation.DSMT4">
                  <p:embed/>
                  <p:pic>
                    <p:nvPicPr>
                      <p:cNvPr id="0" name=""/>
                      <p:cNvPicPr>
                        <a:picLocks noChangeAspect="1" noChangeArrowheads="1"/>
                      </p:cNvPicPr>
                      <p:nvPr/>
                    </p:nvPicPr>
                    <p:blipFill>
                      <a:blip r:embed="rId5"/>
                      <a:srcRect/>
                      <a:stretch>
                        <a:fillRect/>
                      </a:stretch>
                    </p:blipFill>
                    <p:spPr bwMode="auto">
                      <a:xfrm>
                        <a:off x="1905000" y="2130968"/>
                        <a:ext cx="2152650" cy="1068387"/>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59746857"/>
              </p:ext>
            </p:extLst>
          </p:nvPr>
        </p:nvGraphicFramePr>
        <p:xfrm>
          <a:off x="1096040" y="4278809"/>
          <a:ext cx="6618288" cy="752475"/>
        </p:xfrm>
        <a:graphic>
          <a:graphicData uri="http://schemas.openxmlformats.org/presentationml/2006/ole">
            <mc:AlternateContent xmlns:mc="http://schemas.openxmlformats.org/markup-compatibility/2006">
              <mc:Choice xmlns:v="urn:schemas-microsoft-com:vml" Requires="v">
                <p:oleObj spid="_x0000_s34038" name="Equation" r:id="rId6" imgW="2108160" imgH="241200" progId="Equation.DSMT4">
                  <p:embed/>
                </p:oleObj>
              </mc:Choice>
              <mc:Fallback>
                <p:oleObj name="Equation" r:id="rId6" imgW="2108160" imgH="241200" progId="Equation.DSMT4">
                  <p:embed/>
                  <p:pic>
                    <p:nvPicPr>
                      <p:cNvPr id="0" name=""/>
                      <p:cNvPicPr>
                        <a:picLocks noChangeAspect="1" noChangeArrowheads="1"/>
                      </p:cNvPicPr>
                      <p:nvPr/>
                    </p:nvPicPr>
                    <p:blipFill>
                      <a:blip r:embed="rId7"/>
                      <a:srcRect/>
                      <a:stretch>
                        <a:fillRect/>
                      </a:stretch>
                    </p:blipFill>
                    <p:spPr bwMode="auto">
                      <a:xfrm>
                        <a:off x="1096040" y="4278809"/>
                        <a:ext cx="6618288" cy="75247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621174741"/>
              </p:ext>
            </p:extLst>
          </p:nvPr>
        </p:nvGraphicFramePr>
        <p:xfrm>
          <a:off x="2379662" y="5275168"/>
          <a:ext cx="4384675" cy="595312"/>
        </p:xfrm>
        <a:graphic>
          <a:graphicData uri="http://schemas.openxmlformats.org/presentationml/2006/ole">
            <mc:AlternateContent xmlns:mc="http://schemas.openxmlformats.org/markup-compatibility/2006">
              <mc:Choice xmlns:v="urn:schemas-microsoft-com:vml" Requires="v">
                <p:oleObj spid="_x0000_s34039" name="Equation" r:id="rId8" imgW="1396800" imgH="190440" progId="Equation.DSMT4">
                  <p:embed/>
                </p:oleObj>
              </mc:Choice>
              <mc:Fallback>
                <p:oleObj name="Equation" r:id="rId8" imgW="1396800" imgH="190440" progId="Equation.DSMT4">
                  <p:embed/>
                  <p:pic>
                    <p:nvPicPr>
                      <p:cNvPr id="0" name=""/>
                      <p:cNvPicPr>
                        <a:picLocks noChangeAspect="1" noChangeArrowheads="1"/>
                      </p:cNvPicPr>
                      <p:nvPr/>
                    </p:nvPicPr>
                    <p:blipFill>
                      <a:blip r:embed="rId9"/>
                      <a:srcRect/>
                      <a:stretch>
                        <a:fillRect/>
                      </a:stretch>
                    </p:blipFill>
                    <p:spPr bwMode="auto">
                      <a:xfrm>
                        <a:off x="2379662" y="5275168"/>
                        <a:ext cx="4384675" cy="595312"/>
                      </a:xfrm>
                      <a:prstGeom prst="rect">
                        <a:avLst/>
                      </a:prstGeom>
                      <a:noFill/>
                    </p:spPr>
                  </p:pic>
                </p:oleObj>
              </mc:Fallback>
            </mc:AlternateContent>
          </a:graphicData>
        </a:graphic>
      </p:graphicFrame>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8823" y="1312067"/>
            <a:ext cx="3451028" cy="2844800"/>
          </a:xfrm>
          <a:prstGeom prst="rect">
            <a:avLst/>
          </a:prstGeom>
        </p:spPr>
      </p:pic>
    </p:spTree>
    <p:extLst>
      <p:ext uri="{BB962C8B-B14F-4D97-AF65-F5344CB8AC3E}">
        <p14:creationId xmlns:p14="http://schemas.microsoft.com/office/powerpoint/2010/main" val="643236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©Cengage</a:t>
            </a:r>
            <a:endParaRPr lang="en-US" dirty="0"/>
          </a:p>
        </p:txBody>
      </p:sp>
      <p:sp>
        <p:nvSpPr>
          <p:cNvPr id="5" name="Title 4"/>
          <p:cNvSpPr>
            <a:spLocks noGrp="1"/>
          </p:cNvSpPr>
          <p:nvPr>
            <p:ph type="title"/>
          </p:nvPr>
        </p:nvSpPr>
        <p:spPr/>
        <p:txBody>
          <a:bodyPr/>
          <a:lstStyle/>
          <a:p>
            <a:pPr algn="ctr"/>
            <a:r>
              <a:rPr lang="en-US" dirty="0"/>
              <a:t>Topic Summary</a:t>
            </a:r>
          </a:p>
        </p:txBody>
      </p:sp>
      <p:sp>
        <p:nvSpPr>
          <p:cNvPr id="6" name="TextBox 5"/>
          <p:cNvSpPr txBox="1"/>
          <p:nvPr/>
        </p:nvSpPr>
        <p:spPr>
          <a:xfrm>
            <a:off x="457200" y="1371600"/>
            <a:ext cx="7895969" cy="523220"/>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Angular Momentum </a:t>
            </a:r>
            <a:endParaRPr lang="en-US" sz="28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686001812"/>
              </p:ext>
            </p:extLst>
          </p:nvPr>
        </p:nvGraphicFramePr>
        <p:xfrm>
          <a:off x="3933825" y="1943866"/>
          <a:ext cx="1276350" cy="474662"/>
        </p:xfrm>
        <a:graphic>
          <a:graphicData uri="http://schemas.openxmlformats.org/presentationml/2006/ole">
            <mc:AlternateContent xmlns:mc="http://schemas.openxmlformats.org/markup-compatibility/2006">
              <mc:Choice xmlns:v="urn:schemas-microsoft-com:vml" Requires="v">
                <p:oleObj spid="_x0000_s35143" name="Equation" r:id="rId4" imgW="406080" imgH="152280" progId="Equation.DSMT4">
                  <p:embed/>
                </p:oleObj>
              </mc:Choice>
              <mc:Fallback>
                <p:oleObj name="Equation" r:id="rId4" imgW="406080" imgH="152280" progId="Equation.DSMT4">
                  <p:embed/>
                  <p:pic>
                    <p:nvPicPr>
                      <p:cNvPr id="0" name=""/>
                      <p:cNvPicPr>
                        <a:picLocks noChangeAspect="1" noChangeArrowheads="1"/>
                      </p:cNvPicPr>
                      <p:nvPr/>
                    </p:nvPicPr>
                    <p:blipFill>
                      <a:blip r:embed="rId5"/>
                      <a:srcRect/>
                      <a:stretch>
                        <a:fillRect/>
                      </a:stretch>
                    </p:blipFill>
                    <p:spPr bwMode="auto">
                      <a:xfrm>
                        <a:off x="3933825" y="1943866"/>
                        <a:ext cx="1276350" cy="474662"/>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0552014"/>
              </p:ext>
            </p:extLst>
          </p:nvPr>
        </p:nvGraphicFramePr>
        <p:xfrm>
          <a:off x="1016000" y="2698750"/>
          <a:ext cx="6777038" cy="1108075"/>
        </p:xfrm>
        <a:graphic>
          <a:graphicData uri="http://schemas.openxmlformats.org/presentationml/2006/ole">
            <mc:AlternateContent xmlns:mc="http://schemas.openxmlformats.org/markup-compatibility/2006">
              <mc:Choice xmlns:v="urn:schemas-microsoft-com:vml" Requires="v">
                <p:oleObj spid="_x0000_s35144" name="Equation" r:id="rId6" imgW="2158920" imgH="355320" progId="Equation.DSMT4">
                  <p:embed/>
                </p:oleObj>
              </mc:Choice>
              <mc:Fallback>
                <p:oleObj name="Equation" r:id="rId6" imgW="2158920" imgH="355320" progId="Equation.DSMT4">
                  <p:embed/>
                  <p:pic>
                    <p:nvPicPr>
                      <p:cNvPr id="0" name=""/>
                      <p:cNvPicPr>
                        <a:picLocks noChangeAspect="1" noChangeArrowheads="1"/>
                      </p:cNvPicPr>
                      <p:nvPr/>
                    </p:nvPicPr>
                    <p:blipFill>
                      <a:blip r:embed="rId7"/>
                      <a:srcRect/>
                      <a:stretch>
                        <a:fillRect/>
                      </a:stretch>
                    </p:blipFill>
                    <p:spPr bwMode="auto">
                      <a:xfrm>
                        <a:off x="1016000" y="2698750"/>
                        <a:ext cx="6777038" cy="110807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671435348"/>
              </p:ext>
            </p:extLst>
          </p:nvPr>
        </p:nvGraphicFramePr>
        <p:xfrm>
          <a:off x="3933825" y="4191663"/>
          <a:ext cx="1276350" cy="635000"/>
        </p:xfrm>
        <a:graphic>
          <a:graphicData uri="http://schemas.openxmlformats.org/presentationml/2006/ole">
            <mc:AlternateContent xmlns:mc="http://schemas.openxmlformats.org/markup-compatibility/2006">
              <mc:Choice xmlns:v="urn:schemas-microsoft-com:vml" Requires="v">
                <p:oleObj spid="_x0000_s35145" name="Equation" r:id="rId8" imgW="406080" imgH="203040" progId="Equation.DSMT4">
                  <p:embed/>
                </p:oleObj>
              </mc:Choice>
              <mc:Fallback>
                <p:oleObj name="Equation" r:id="rId8" imgW="406080" imgH="203040" progId="Equation.DSMT4">
                  <p:embed/>
                  <p:pic>
                    <p:nvPicPr>
                      <p:cNvPr id="0" name=""/>
                      <p:cNvPicPr>
                        <a:picLocks noChangeAspect="1" noChangeArrowheads="1"/>
                      </p:cNvPicPr>
                      <p:nvPr/>
                    </p:nvPicPr>
                    <p:blipFill>
                      <a:blip r:embed="rId9"/>
                      <a:srcRect/>
                      <a:stretch>
                        <a:fillRect/>
                      </a:stretch>
                    </p:blipFill>
                    <p:spPr bwMode="auto">
                      <a:xfrm>
                        <a:off x="3933825" y="4191663"/>
                        <a:ext cx="1276350" cy="635000"/>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22066841"/>
              </p:ext>
            </p:extLst>
          </p:nvPr>
        </p:nvGraphicFramePr>
        <p:xfrm>
          <a:off x="3494881" y="4764087"/>
          <a:ext cx="2154237" cy="635000"/>
        </p:xfrm>
        <a:graphic>
          <a:graphicData uri="http://schemas.openxmlformats.org/presentationml/2006/ole">
            <mc:AlternateContent xmlns:mc="http://schemas.openxmlformats.org/markup-compatibility/2006">
              <mc:Choice xmlns:v="urn:schemas-microsoft-com:vml" Requires="v">
                <p:oleObj spid="_x0000_s35146" name="Equation" r:id="rId10" imgW="685800" imgH="203040" progId="Equation.DSMT4">
                  <p:embed/>
                </p:oleObj>
              </mc:Choice>
              <mc:Fallback>
                <p:oleObj name="Equation" r:id="rId10" imgW="685800" imgH="203040" progId="Equation.DSMT4">
                  <p:embed/>
                  <p:pic>
                    <p:nvPicPr>
                      <p:cNvPr id="0" name=""/>
                      <p:cNvPicPr>
                        <a:picLocks noChangeAspect="1" noChangeArrowheads="1"/>
                      </p:cNvPicPr>
                      <p:nvPr/>
                    </p:nvPicPr>
                    <p:blipFill>
                      <a:blip r:embed="rId11"/>
                      <a:srcRect/>
                      <a:stretch>
                        <a:fillRect/>
                      </a:stretch>
                    </p:blipFill>
                    <p:spPr bwMode="auto">
                      <a:xfrm>
                        <a:off x="3494881" y="4764087"/>
                        <a:ext cx="2154237" cy="635000"/>
                      </a:xfrm>
                      <a:prstGeom prst="rect">
                        <a:avLst/>
                      </a:prstGeom>
                      <a:noFill/>
                    </p:spPr>
                  </p:pic>
                </p:oleObj>
              </mc:Fallback>
            </mc:AlternateContent>
          </a:graphicData>
        </a:graphic>
      </p:graphicFrame>
    </p:spTree>
    <p:extLst>
      <p:ext uri="{BB962C8B-B14F-4D97-AF65-F5344CB8AC3E}">
        <p14:creationId xmlns:p14="http://schemas.microsoft.com/office/powerpoint/2010/main" val="75442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495669"/>
            <a:ext cx="8112626" cy="2917610"/>
          </a:xfrm>
        </p:spPr>
        <p:txBody>
          <a:bodyPr>
            <a:norm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increases.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decreases.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stays the same.</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is impossible to determine.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700209" cy="1383633"/>
          </a:xfrm>
        </p:spPr>
        <p:txBody>
          <a:bodyPr>
            <a:normAutofit/>
          </a:bodyPr>
          <a:lstStyle/>
          <a:p>
            <a:pPr marL="0" indent="0">
              <a:buNone/>
            </a:pPr>
            <a:r>
              <a:rPr lang="en-US" altLang="en-US" dirty="0">
                <a:latin typeface="Times New Roman" panose="02020603050405020304" pitchFamily="18" charset="0"/>
                <a:cs typeface="Times New Roman" panose="02020603050405020304" pitchFamily="18" charset="0"/>
              </a:rPr>
              <a:t>A skater rotates quickly on the ice. He pushes his arms out. What happens to his angular speed?</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1-4</a:t>
            </a:r>
          </a:p>
        </p:txBody>
      </p:sp>
    </p:spTree>
    <p:extLst>
      <p:ext uri="{BB962C8B-B14F-4D97-AF65-F5344CB8AC3E}">
        <p14:creationId xmlns:p14="http://schemas.microsoft.com/office/powerpoint/2010/main" val="5922683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C044-EC68-0E4D-9541-90B64AD3B006}"/>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BE10C851-25B9-4749-A282-6221D75FC9D0}"/>
              </a:ext>
            </a:extLst>
          </p:cNvPr>
          <p:cNvSpPr>
            <a:spLocks noGrp="1"/>
          </p:cNvSpPr>
          <p:nvPr>
            <p:ph type="ftr" sz="quarter" idx="11"/>
          </p:nvPr>
        </p:nvSpPr>
        <p:spPr/>
        <p:txBody>
          <a:bodyPr/>
          <a:lstStyle/>
          <a:p>
            <a:r>
              <a:rPr lang="en-US"/>
              <a:t>©Cengage</a:t>
            </a:r>
            <a:endParaRPr lang="en-US" dirty="0"/>
          </a:p>
        </p:txBody>
      </p:sp>
      <p:pic>
        <p:nvPicPr>
          <p:cNvPr id="4" name="Picture 3">
            <a:extLst>
              <a:ext uri="{FF2B5EF4-FFF2-40B4-BE49-F238E27FC236}">
                <a16:creationId xmlns:a16="http://schemas.microsoft.com/office/drawing/2014/main" id="{86B91BC3-B94E-B94D-BAE0-E08DD7EAD012}"/>
              </a:ext>
            </a:extLst>
          </p:cNvPr>
          <p:cNvPicPr>
            <a:picLocks noChangeAspect="1"/>
          </p:cNvPicPr>
          <p:nvPr/>
        </p:nvPicPr>
        <p:blipFill>
          <a:blip r:embed="rId2"/>
          <a:stretch>
            <a:fillRect/>
          </a:stretch>
        </p:blipFill>
        <p:spPr>
          <a:xfrm>
            <a:off x="444500" y="889000"/>
            <a:ext cx="8255000" cy="5080000"/>
          </a:xfrm>
          <a:prstGeom prst="rect">
            <a:avLst/>
          </a:prstGeom>
        </p:spPr>
      </p:pic>
    </p:spTree>
    <p:extLst>
      <p:ext uri="{BB962C8B-B14F-4D97-AF65-F5344CB8AC3E}">
        <p14:creationId xmlns:p14="http://schemas.microsoft.com/office/powerpoint/2010/main" val="2598528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F81B-C511-7F45-B358-513B51F7E9C2}"/>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4CCC035F-B3CD-864B-AD85-CAAB018E1E20}"/>
              </a:ext>
            </a:extLst>
          </p:cNvPr>
          <p:cNvSpPr>
            <a:spLocks noGrp="1"/>
          </p:cNvSpPr>
          <p:nvPr>
            <p:ph type="ftr" sz="quarter" idx="11"/>
          </p:nvPr>
        </p:nvSpPr>
        <p:spPr/>
        <p:txBody>
          <a:bodyPr/>
          <a:lstStyle/>
          <a:p>
            <a:r>
              <a:rPr lang="en-US"/>
              <a:t>©Cengage</a:t>
            </a:r>
            <a:endParaRPr lang="en-US" dirty="0"/>
          </a:p>
        </p:txBody>
      </p:sp>
      <p:pic>
        <p:nvPicPr>
          <p:cNvPr id="4" name="Picture 3">
            <a:extLst>
              <a:ext uri="{FF2B5EF4-FFF2-40B4-BE49-F238E27FC236}">
                <a16:creationId xmlns:a16="http://schemas.microsoft.com/office/drawing/2014/main" id="{B3FF5338-D5AA-FE49-9E32-22844936FFCE}"/>
              </a:ext>
            </a:extLst>
          </p:cNvPr>
          <p:cNvPicPr>
            <a:picLocks noChangeAspect="1"/>
          </p:cNvPicPr>
          <p:nvPr/>
        </p:nvPicPr>
        <p:blipFill>
          <a:blip r:embed="rId2"/>
          <a:stretch>
            <a:fillRect/>
          </a:stretch>
        </p:blipFill>
        <p:spPr>
          <a:xfrm>
            <a:off x="885707" y="777006"/>
            <a:ext cx="7025841" cy="5579344"/>
          </a:xfrm>
          <a:prstGeom prst="rect">
            <a:avLst/>
          </a:prstGeom>
        </p:spPr>
      </p:pic>
    </p:spTree>
    <p:extLst>
      <p:ext uri="{BB962C8B-B14F-4D97-AF65-F5344CB8AC3E}">
        <p14:creationId xmlns:p14="http://schemas.microsoft.com/office/powerpoint/2010/main" val="8267410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7E7D-84B4-1E4A-B5FE-7123117A4E2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DEB06868-FE6B-B34D-B957-5712985B21FB}"/>
              </a:ext>
            </a:extLst>
          </p:cNvPr>
          <p:cNvSpPr>
            <a:spLocks noGrp="1"/>
          </p:cNvSpPr>
          <p:nvPr>
            <p:ph type="ftr" sz="quarter" idx="11"/>
          </p:nvPr>
        </p:nvSpPr>
        <p:spPr/>
        <p:txBody>
          <a:bodyPr/>
          <a:lstStyle/>
          <a:p>
            <a:r>
              <a:rPr lang="en-US"/>
              <a:t>©Cengage</a:t>
            </a:r>
            <a:endParaRPr lang="en-US" dirty="0"/>
          </a:p>
        </p:txBody>
      </p:sp>
      <p:pic>
        <p:nvPicPr>
          <p:cNvPr id="4" name="Picture 3">
            <a:extLst>
              <a:ext uri="{FF2B5EF4-FFF2-40B4-BE49-F238E27FC236}">
                <a16:creationId xmlns:a16="http://schemas.microsoft.com/office/drawing/2014/main" id="{7A9B46A0-6789-D547-B935-97C49814ACCD}"/>
              </a:ext>
            </a:extLst>
          </p:cNvPr>
          <p:cNvPicPr>
            <a:picLocks noChangeAspect="1"/>
          </p:cNvPicPr>
          <p:nvPr/>
        </p:nvPicPr>
        <p:blipFill>
          <a:blip r:embed="rId2"/>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1680632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57200" y="2495669"/>
            <a:ext cx="8112626" cy="2917610"/>
          </a:xfrm>
        </p:spPr>
        <p:txBody>
          <a:bodyPr>
            <a:normAutofit/>
          </a:bodyPr>
          <a:lstStyle/>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increases.</a:t>
            </a:r>
          </a:p>
          <a:p>
            <a:pPr marL="609600" indent="-609600">
              <a:buClr>
                <a:schemeClr val="tx1"/>
              </a:buClr>
              <a:buFontTx/>
              <a:buAutoNum type="arabicPeriod"/>
            </a:pPr>
            <a:r>
              <a:rPr lang="en-US" altLang="en-US" b="1" dirty="0">
                <a:latin typeface="Times New Roman" panose="02020603050405020304" pitchFamily="18" charset="0"/>
                <a:cs typeface="Times New Roman" panose="02020603050405020304" pitchFamily="18" charset="0"/>
              </a:rPr>
              <a:t>It decreases.</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stays the same.</a:t>
            </a:r>
          </a:p>
          <a:p>
            <a:pPr marL="609600" indent="-609600">
              <a:buClr>
                <a:schemeClr val="tx1"/>
              </a:buClr>
              <a:buFontTx/>
              <a:buAutoNum type="arabicPeriod"/>
            </a:pPr>
            <a:r>
              <a:rPr lang="en-US" altLang="en-US" dirty="0">
                <a:latin typeface="Times New Roman" panose="02020603050405020304" pitchFamily="18" charset="0"/>
                <a:cs typeface="Times New Roman" panose="02020603050405020304" pitchFamily="18" charset="0"/>
              </a:rPr>
              <a:t>It is impossible to determine.</a:t>
            </a:r>
          </a:p>
        </p:txBody>
      </p:sp>
      <p:sp>
        <p:nvSpPr>
          <p:cNvPr id="4" name="Footer Placeholder 3"/>
          <p:cNvSpPr>
            <a:spLocks noGrp="1"/>
          </p:cNvSpPr>
          <p:nvPr>
            <p:ph type="ftr" sz="quarter" idx="11"/>
          </p:nvPr>
        </p:nvSpPr>
        <p:spPr/>
        <p:txBody>
          <a:bodyPr/>
          <a:lstStyle/>
          <a:p>
            <a:r>
              <a:rPr lang="en-US"/>
              <a:t>©Cengage</a:t>
            </a:r>
            <a:endParaRPr lang="en-US" dirty="0"/>
          </a:p>
        </p:txBody>
      </p:sp>
      <p:sp>
        <p:nvSpPr>
          <p:cNvPr id="7" name="Content Placeholder 6"/>
          <p:cNvSpPr>
            <a:spLocks noGrp="1"/>
          </p:cNvSpPr>
          <p:nvPr>
            <p:ph sz="half" idx="1"/>
          </p:nvPr>
        </p:nvSpPr>
        <p:spPr>
          <a:xfrm>
            <a:off x="457200" y="1371600"/>
            <a:ext cx="7700209" cy="1383633"/>
          </a:xfrm>
        </p:spPr>
        <p:txBody>
          <a:bodyPr>
            <a:normAutofit/>
          </a:bodyPr>
          <a:lstStyle/>
          <a:p>
            <a:pPr marL="0" indent="0">
              <a:buNone/>
            </a:pPr>
            <a:r>
              <a:rPr lang="en-US" altLang="en-US" dirty="0">
                <a:latin typeface="Times New Roman" panose="02020603050405020304" pitchFamily="18" charset="0"/>
                <a:cs typeface="Times New Roman" panose="02020603050405020304" pitchFamily="18" charset="0"/>
              </a:rPr>
              <a:t>A skater rotates quickly on the ice. He pushes his arms out. What happens to his angular speed?</a:t>
            </a:r>
            <a:endParaRPr lang="en-U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a:t>Reading Question 1-4</a:t>
            </a:r>
          </a:p>
        </p:txBody>
      </p:sp>
    </p:spTree>
    <p:extLst>
      <p:ext uri="{BB962C8B-B14F-4D97-AF65-F5344CB8AC3E}">
        <p14:creationId xmlns:p14="http://schemas.microsoft.com/office/powerpoint/2010/main" val="27872279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10.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217"/>
  <p:tag name="FONTSIZE" val="16"/>
  <p:tag name="BULLETTYPE" val="ppBulletArabicPeriod"/>
  <p:tag name="ANSWERTEXT" val="about 20 N &#10;about 50 N &#10;about 100 N &#10;about 200 N &#10;about 500 N &#10;about 1,000 N &#10;about 2,000 N &#10;about 5,000 N &#10;Impossible to determine without knowing the radii &#10;Impossible to determine for some other reason(s) "/>
</p:tagLst>
</file>

<file path=ppt/tags/tag11.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217"/>
  <p:tag name="FONTSIZE" val="16"/>
  <p:tag name="BULLETTYPE" val="ppBulletArabicPeriod"/>
  <p:tag name="ANSWERTEXT" val="about 20 N &#10;about 50 N &#10;about 100 N &#10;about 200 N &#10;about 500 N &#10;about 1,000 N &#10;about 2,000 N &#10;about 5,000 N &#10;Impossible to determine without knowing the radii &#10;Impossible to determine for some other reason(s) "/>
</p:tagLst>
</file>

<file path=ppt/tags/tag12.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188"/>
  <p:tag name="FONTSIZE" val="20"/>
  <p:tag name="BULLETTYPE" val="ppBulletArabicPeriod"/>
  <p:tag name="ANSWERTEXT" val="... roll to the right.&#10;... not roll, only slide to the right.&#10;... spin and slip, without moving left or right.&#10;... roll to the left.&#10;None of the above&#10;The motion cannot be determined."/>
</p:tagLst>
</file>

<file path=ppt/tags/tag13.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188"/>
  <p:tag name="FONTSIZE" val="20"/>
  <p:tag name="BULLETTYPE" val="ppBulletArabicPeriod"/>
  <p:tag name="ANSWERTEXT" val="... roll to the right.&#10;... not roll, only slide to the right.&#10;... spin and slip, without moving left or right.&#10;... roll to the left.&#10;None of the above&#10;The motion cannot be determined."/>
</p:tagLst>
</file>

<file path=ppt/tags/tag14.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188"/>
  <p:tag name="FONTSIZE" val="20"/>
  <p:tag name="BULLETTYPE" val="ppBulletArabicPeriod"/>
  <p:tag name="ANSWERTEXT" val="... roll to the right.&#10;... not roll, only slide to the right.&#10;... spin and slip, without moving left or right.&#10;... roll to the left.&#10;None of the above&#10;The motion cannot be determined."/>
</p:tagLst>
</file>

<file path=ppt/tags/tag15.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253"/>
  <p:tag name="FONTSIZE" val="18"/>
  <p:tag name="BULLETTYPE" val="ppBulletArabicPeriod"/>
  <p:tag name="ANSWERTEXT" val="It remains the same.&#10;It decreases.&#10;It increases.&#10;Impossible to determine without knowing the radii of the two pulleys.&#10;Impossible to determine without knowing the ratio of the radii of the two pulleys.&#10;Impossible to determine for some other reason."/>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253"/>
  <p:tag name="FONTSIZE" val="18"/>
  <p:tag name="BULLETTYPE" val="ppBulletArabicPeriod"/>
  <p:tag name="ANSWERTEXT" val="It remains the same.&#10;It decreases.&#10;It increases.&#10;Impossible to determine without knowing the radii of the two pulleys.&#10;Impossible to determine without knowing the ratio of the radii of the two pulleys.&#10;Impossible to determine for some other reason."/>
</p:tagLst>
</file>

<file path=ppt/tags/tag17.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106"/>
  <p:tag name="FONTSIZE" val="24"/>
  <p:tag name="BULLETTYPE" val="ppBulletArabicPeriod"/>
  <p:tag name="ANSWERTEXT" val="T2 = T1 &#10;T2 = 2.5 T1 &#10;T2 = 0.6 T1 &#10;T2 = 0.8 T1 &#10;None of the above&#10;Not enough information to determine"/>
</p:tagLst>
</file>

<file path=ppt/tags/tag18.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307"/>
  <p:tag name="FONTSIZE" val="16"/>
  <p:tag name="BULLETTYPE" val="ppBulletArabicPeriod"/>
  <p:tag name="ANSWERTEXT" val="The hinge force is purely vertical.&#10;The hinge force is purely horizontal.&#10;The string tension is equal to the hinge force.&#10;The string tension is smaller than the rod's weight.&#10;1 and 3 are true.&#10;2 and 3 are true.&#10;1 and 4 are true.&#10;2 and 4 are true.&#10;3 and 4 are true.&#10;Three of the statements are true."/>
</p:tagLst>
</file>

<file path=ppt/tags/tag19.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49"/>
  <p:tag name="FONTSIZE" val="24"/>
  <p:tag name="BULLETTYPE" val="ppBulletArabicPeriod"/>
  <p:tag name="ANSWERTEXT" val=" Mg &#10; Mg/2 &#10; Mg/3 &#10; Mg/4 &#10; None of the above "/>
</p:tagLst>
</file>

<file path=ppt/tags/tag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20.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68"/>
  <p:tag name="FONTSIZE" val="24"/>
  <p:tag name="BULLETTYPE" val="ppBulletArabicPeriod"/>
  <p:tag name="ANSWERTEXT" val="Mg &#10;Mg/2 &#10;2Mg/5 &#10;Mg/4 &#10;None of the above &#10;Cannot be determined "/>
</p:tagLst>
</file>

<file path=ppt/tags/tag21.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68"/>
  <p:tag name="FONTSIZE" val="24"/>
  <p:tag name="BULLETTYPE" val="ppBulletArabicPeriod"/>
  <p:tag name="ANSWERTEXT" val="Mg &#10;Mg/2 &#10;2Mg/5 &#10;Mg/4 &#10;None of the above &#10;Cannot be determined "/>
</p:tagLst>
</file>

<file path=ppt/tags/tag22.xml><?xml version="1.0" encoding="utf-8"?>
<p:tagLst xmlns:a="http://schemas.openxmlformats.org/drawingml/2006/main" xmlns:r="http://schemas.openxmlformats.org/officeDocument/2006/relationships" xmlns:p="http://schemas.openxmlformats.org/presentationml/2006/main">
  <p:tag name="ANSWERBULLETS" val="3"/>
  <p:tag name="OLDNUMANSWERS" val="7"/>
  <p:tag name="TEXTLENGTH" val="95"/>
  <p:tag name="FONTSIZE" val="20"/>
  <p:tag name="BULLETTYPE" val="ppBulletArabicPeriod"/>
  <p:tag name="ANSWERTEXT" val="A&#10;B&#10;C&#10;Both A and B&#10;Both A and C&#10;Both B and C&#10;All have the same magnitude angular momentum"/>
</p:tagLst>
</file>

<file path=ppt/tags/tag23.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70"/>
  <p:tag name="FONTSIZE" val="20"/>
  <p:tag name="BULLETTYPE" val="ppBulletArabicPeriod"/>
  <p:tag name="ANSWERTEXT" val="path (1)&#10;path (2)&#10;path (3)&#10;path (4)&#10;path (5)&#10;cannot be determined"/>
</p:tagLst>
</file>

<file path=ppt/tags/tag2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8"/>
  <p:tag name="FONTSIZE" val="24"/>
  <p:tag name="BULLETTYPE" val="ppBulletArabicPeriod"/>
  <p:tag name="ANSWERTEXT" val="increases&#10;stays the same&#10;decreases&#10;cannot be determined"/>
</p:tagLst>
</file>

<file path=ppt/tags/tag25.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576"/>
  <p:tag name="FONTSIZE" val="14"/>
  <p:tag name="BULLETTYPE" val="ppBulletArabicPeriod"/>
  <p:tag name="ANSWERTEXT" val="Angular momentum is conserved, mechanical energy increases.&#10;Angular momentum is conserved, mechanical energy decreases.&#10;Angular momentum increases, mechanical energy is conserved.&#10;Angular momentum decreases, mechanical energy is conserved.&#10;Both angular momentum and mechanical energy are conserved.&#10;Both angular momentum and mechanical energy increase.&#10;Angular momentum decreases, mechanical energy increases.&#10;Angular momentum increases, mechanical energy decreases.&#10;Both angular momentum and mechanical energy decrease.&#10;The conserved quantities cannot be determined."/>
</p:tagLst>
</file>

<file path=ppt/tags/tag26.xml><?xml version="1.0" encoding="utf-8"?>
<p:tagLst xmlns:a="http://schemas.openxmlformats.org/drawingml/2006/main" xmlns:r="http://schemas.openxmlformats.org/officeDocument/2006/relationships" xmlns:p="http://schemas.openxmlformats.org/presentationml/2006/main">
  <p:tag name="ANSWERBULLETS" val="3"/>
  <p:tag name="OLDNUMANSWERS" val="7"/>
  <p:tag name="TEXTLENGTH" val="89"/>
  <p:tag name="FONTSIZE" val="20"/>
  <p:tag name="BULLETTYPE" val="ppBulletArabicPeriod"/>
  <p:tag name="ANSWERTEXT" val="path (1)&#10;path (2)&#10;path (3)&#10;path (4)&#10;path (5)&#10;none of the above&#10;cannot be determined"/>
</p:tagLst>
</file>

<file path=ppt/tags/tag27.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576"/>
  <p:tag name="FONTSIZE" val="14"/>
  <p:tag name="BULLETTYPE" val="ppBulletArabicPeriod"/>
  <p:tag name="ANSWERTEXT" val="Angular momentum is conserved, mechanical energy increases.&#10;Angular momentum is conserved, mechanical energy decreases.&#10;Angular momentum increases, mechanical energy is conserved.&#10;Angular momentum decreases, mechanical energy is conserved.&#10;Both angular momentum and mechanical energy are conserved.&#10;Both angular momentum and mechanical energy increase.&#10;Angular momentum decreases, mechanical energy increases.&#10;Angular momentum increases, mechanical energy decreases.&#10;Both angular momentum and mechanical energy decrease.&#10;The conserved quantities cannot be determined."/>
</p:tagLst>
</file>

<file path=ppt/tags/tag2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3"/>
  <p:tag name="FONTSIZE" val="20"/>
  <p:tag name="BULLETTYPE" val="ppBulletArabicPeriod"/>
  <p:tag name="ANSWERTEXT" val="increases&#10;remains the same&#10;decreases&#10;impossible to determine"/>
</p:tagLst>
</file>

<file path=ppt/tags/tag29.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527"/>
  <p:tag name="FONTSIZE" val="16"/>
  <p:tag name="BULLETTYPE" val="ppBulletArabicPeriod"/>
  <p:tag name="ANSWERTEXT" val="Both kinetic energy and angular momentum are conserved.&#10;Kinetic energy is conserved; angular momentum increases.&#10;Kinetic energy is conserved; angular momentum decreases.&#10;Kinetic energy increases; angular momentum is conserved.&#10;Kinetic energy decreases; angular momentum is conserved.&#10;Both kinetic energy and angular momentum increase.&#10;Kinetic energy increases; angular momentum decreases.&#10;Kinetic energy decreases; angular momentum increases.&#10;Both kinetic energy and angular momentum decrease.&#10;Impossible to determine."/>
</p:tagLst>
</file>

<file path=ppt/tags/tag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30.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40"/>
  <p:tag name="FONTSIZE" val="24"/>
  <p:tag name="BULLETTYPE" val="ppBulletArabicPeriod"/>
  <p:tag name="ANSWERTEXT" val=" m1 &#10; m2 &#10; Both reach the same height."/>
</p:tagLst>
</file>

<file path=ppt/tags/tag31.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40"/>
  <p:tag name="FONTSIZE" val="24"/>
  <p:tag name="BULLETTYPE" val="ppBulletArabicPeriod"/>
  <p:tag name="ANSWERTEXT" val=" m1 &#10; m2 &#10; Both reach the same height."/>
</p:tagLst>
</file>

<file path=ppt/tags/tag32.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122"/>
  <p:tag name="FONTSIZE" val="20"/>
  <p:tag name="BULLETTYPE" val="ppBulletArabicPeriod"/>
  <p:tag name="ANSWERTEXT" val="a = b = c&#10;a &lt; b = c&#10;a &lt; b &lt; c&#10;a &lt; c &lt; b&#10;a &gt; b = c&#10;a &gt; b &gt; c&#10;a &gt; c &gt; b&#10;b &gt; a &gt; c&#10;b &gt; a = c&#10;Not enough information."/>
</p:tagLst>
</file>

<file path=ppt/tags/tag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7.xml><?xml version="1.0" encoding="utf-8"?>
<p:tagLst xmlns:a="http://schemas.openxmlformats.org/drawingml/2006/main" xmlns:r="http://schemas.openxmlformats.org/officeDocument/2006/relationships" xmlns:p="http://schemas.openxmlformats.org/presentationml/2006/main">
  <p:tag name="ANSWERBULLETS" val="3"/>
  <p:tag name="OLDNUMANSWERS" val="10"/>
  <p:tag name="TEXTLENGTH" val="150"/>
  <p:tag name="FONTSIZE" val="20"/>
  <p:tag name="BULLETTYPE" val="ppBulletArabicPeriod"/>
  <p:tag name="ANSWERTEXT" val="4/7 kg&#10;2 kg&#10;4 kg&#10;5 kg&#10;7 kg&#10;8 kg&#10;10 kg&#10;None of the above&#10;Cannot be determined&#10;The rotational inertia cannot be different about different axes."/>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7"/>
  <p:tag name="TEXTLENGTH" val="84"/>
  <p:tag name="FONTSIZE" val="24"/>
  <p:tag name="BULLETTYPE" val="ppBulletArabicPeriod"/>
  <p:tag name="ANSWERTEXT" val="0 &#10;0.5 m/s² &#10;1 m/s² &#10;2 m/s² &#10;4 m/s² &#10;None of the above. &#10;Cannot be determined."/>
</p:tagLst>
</file>

<file path=ppt/tags/tag9.xml><?xml version="1.0" encoding="utf-8"?>
<p:tagLst xmlns:a="http://schemas.openxmlformats.org/drawingml/2006/main" xmlns:r="http://schemas.openxmlformats.org/officeDocument/2006/relationships" xmlns:p="http://schemas.openxmlformats.org/presentationml/2006/main">
  <p:tag name="ANSWERBULLETS" val="3"/>
  <p:tag name="OLDNUMANSWERS" val="7"/>
  <p:tag name="TEXTLENGTH" val="84"/>
  <p:tag name="FONTSIZE" val="24"/>
  <p:tag name="BULLETTYPE" val="ppBulletArabicPeriod"/>
  <p:tag name="ANSWERTEXT" val="0 &#10;0.5 m/s² &#10;1 m/s² &#10;2 m/s² &#10;4 m/s² &#10;None of the above. &#10;Cannot be determined."/>
</p:tagLst>
</file>

<file path=ppt/theme/theme1.xml><?xml version="1.0" encoding="utf-8"?>
<a:theme xmlns:a="http://schemas.openxmlformats.org/drawingml/2006/main" name=" Black ">
  <a:themeElements>
    <a:clrScheme name="Katz">
      <a:dk1>
        <a:sysClr val="windowText" lastClr="000000"/>
      </a:dk1>
      <a:lt1>
        <a:sysClr val="window" lastClr="FFFFFF"/>
      </a:lt1>
      <a:dk2>
        <a:srgbClr val="203363"/>
      </a:dk2>
      <a:lt2>
        <a:srgbClr val="EEECE1"/>
      </a:lt2>
      <a:accent1>
        <a:srgbClr val="96C9C3"/>
      </a:accent1>
      <a:accent2>
        <a:srgbClr val="8BC8DB"/>
      </a:accent2>
      <a:accent3>
        <a:srgbClr val="E1E9B5"/>
      </a:accent3>
      <a:accent4>
        <a:srgbClr val="3E1A2B"/>
      </a:accent4>
      <a:accent5>
        <a:srgbClr val="306D7F"/>
      </a:accent5>
      <a:accent6>
        <a:srgbClr val="165928"/>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17808</TotalTime>
  <Words>19559</Words>
  <Application>Microsoft Macintosh PowerPoint</Application>
  <PresentationFormat>On-screen Show (4:3)</PresentationFormat>
  <Paragraphs>1647</Paragraphs>
  <Slides>82</Slides>
  <Notes>67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9" baseType="lpstr">
      <vt:lpstr>Arial</vt:lpstr>
      <vt:lpstr>Calibri</vt:lpstr>
      <vt:lpstr>Franklin Gothic Book</vt:lpstr>
      <vt:lpstr>Rockwell</vt:lpstr>
      <vt:lpstr>Times New Roman</vt:lpstr>
      <vt:lpstr> Black </vt:lpstr>
      <vt:lpstr>Equation</vt:lpstr>
      <vt:lpstr>Topic 8: Rotational Equilibrium  and Dynamics</vt:lpstr>
      <vt:lpstr>Reading Question 1-1</vt:lpstr>
      <vt:lpstr>Reading Question 1-1</vt:lpstr>
      <vt:lpstr>Reading Question 1-2</vt:lpstr>
      <vt:lpstr>Reading Question 1-2</vt:lpstr>
      <vt:lpstr>Reading Question 1-3</vt:lpstr>
      <vt:lpstr>Reading Question 1-3</vt:lpstr>
      <vt:lpstr>Reading Question 1-4</vt:lpstr>
      <vt:lpstr>Reading Question 1-4</vt:lpstr>
      <vt:lpstr>Reading Question 1-5</vt:lpstr>
      <vt:lpstr>Reading Question 1-5</vt:lpstr>
      <vt:lpstr>Reading Question 1-6</vt:lpstr>
      <vt:lpstr>Reading Question 1-6</vt:lpstr>
      <vt:lpstr>TOPIC Discussion</vt:lpstr>
      <vt:lpstr>Torque</vt:lpstr>
      <vt:lpstr>Torque</vt:lpstr>
      <vt:lpstr>Torque</vt:lpstr>
      <vt:lpstr>Torque</vt:lpstr>
      <vt:lpstr>Torque</vt:lpstr>
      <vt:lpstr>Torque</vt:lpstr>
      <vt:lpstr>Torque</vt:lpstr>
      <vt:lpstr>Center of Mass</vt:lpstr>
      <vt:lpstr>Center of Mass</vt:lpstr>
      <vt:lpstr>Center of Mass</vt:lpstr>
      <vt:lpstr>Center of Mass Motion</vt:lpstr>
      <vt:lpstr>Torque and the Two Conditions  for Equilibrium </vt:lpstr>
      <vt:lpstr>Problem-Solving Strategy:  Objects in Equilibrium </vt:lpstr>
      <vt:lpstr>The Rotational Second Law  of Motion</vt:lpstr>
      <vt:lpstr>Think – Pair – Share</vt:lpstr>
      <vt:lpstr>Torque on a Rotating Object</vt:lpstr>
      <vt:lpstr>Think – Pair – Share</vt:lpstr>
      <vt:lpstr>Think – Pair – Share</vt:lpstr>
      <vt:lpstr>Torque on a Rotating Object</vt:lpstr>
      <vt:lpstr>More on the Moment of Inertia</vt:lpstr>
      <vt:lpstr>Calculations of Moments of Inertia  for Extended Objects</vt:lpstr>
      <vt:lpstr>Calculations of Moments of Inertia  for Extended Objects</vt:lpstr>
      <vt:lpstr>Extending the System Approach </vt:lpstr>
      <vt:lpstr>Rotational Kinetic Energy </vt:lpstr>
      <vt:lpstr>Rotational Kinetic Energy </vt:lpstr>
      <vt:lpstr>Problem-Solving Strategy:  Energy Methods and Rotation</vt:lpstr>
      <vt:lpstr>Think – Pair – Share</vt:lpstr>
      <vt:lpstr>Angular Momentum</vt:lpstr>
      <vt:lpstr>Angular Momentum</vt:lpstr>
      <vt:lpstr>Angular Momentum</vt:lpstr>
      <vt:lpstr>Angular Momentum</vt:lpstr>
      <vt:lpstr>Think – Pair – Share</vt:lpstr>
      <vt:lpstr>Think – Pair – Share</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TOPIC summary</vt:lpstr>
      <vt:lpstr>Topic Summary</vt:lpstr>
      <vt:lpstr>Topic Summary</vt:lpstr>
      <vt:lpstr>Topic Summary</vt:lpstr>
      <vt:lpstr>Topic Summary</vt:lpstr>
      <vt:lpstr>PowerPoint Presentation</vt:lpstr>
      <vt:lpstr>PowerPoint Presentation</vt:lpstr>
      <vt:lpstr>PowerPoint Presentation</vt:lpstr>
    </vt:vector>
  </TitlesOfParts>
  <Company>Kettering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Ludwigsen</dc:creator>
  <cp:lastModifiedBy>Neil Whitehead</cp:lastModifiedBy>
  <cp:revision>558</cp:revision>
  <dcterms:created xsi:type="dcterms:W3CDTF">2015-01-10T11:29:24Z</dcterms:created>
  <dcterms:modified xsi:type="dcterms:W3CDTF">2019-08-29T14:39:04Z</dcterms:modified>
</cp:coreProperties>
</file>