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85"/>
    <p:restoredTop sz="94705"/>
  </p:normalViewPr>
  <p:slideViewPr>
    <p:cSldViewPr snapToGrid="0" snapToObjects="1">
      <p:cViewPr>
        <p:scale>
          <a:sx n="139" d="100"/>
          <a:sy n="139" d="100"/>
        </p:scale>
        <p:origin x="32"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337DB-B62D-564B-A552-9CE01913D4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1DBA10-BDC5-9247-A88D-6823244FD2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3874C3-680F-0346-8E1C-B07B2C7945C5}"/>
              </a:ext>
            </a:extLst>
          </p:cNvPr>
          <p:cNvSpPr>
            <a:spLocks noGrp="1"/>
          </p:cNvSpPr>
          <p:nvPr>
            <p:ph type="dt" sz="half" idx="10"/>
          </p:nvPr>
        </p:nvSpPr>
        <p:spPr/>
        <p:txBody>
          <a:bodyPr/>
          <a:lstStyle/>
          <a:p>
            <a:fld id="{9D3E47BD-BB99-474E-85BC-BCCDC8EDCA67}" type="datetimeFigureOut">
              <a:rPr lang="en-US" smtClean="0"/>
              <a:t>11/29/19</a:t>
            </a:fld>
            <a:endParaRPr lang="en-US"/>
          </a:p>
        </p:txBody>
      </p:sp>
      <p:sp>
        <p:nvSpPr>
          <p:cNvPr id="5" name="Footer Placeholder 4">
            <a:extLst>
              <a:ext uri="{FF2B5EF4-FFF2-40B4-BE49-F238E27FC236}">
                <a16:creationId xmlns:a16="http://schemas.microsoft.com/office/drawing/2014/main" id="{E928F6A5-109A-C143-AB5F-7363EFF2EA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9747C2-D7B9-8242-80DE-86BA64A44C54}"/>
              </a:ext>
            </a:extLst>
          </p:cNvPr>
          <p:cNvSpPr>
            <a:spLocks noGrp="1"/>
          </p:cNvSpPr>
          <p:nvPr>
            <p:ph type="sldNum" sz="quarter" idx="12"/>
          </p:nvPr>
        </p:nvSpPr>
        <p:spPr/>
        <p:txBody>
          <a:bodyPr/>
          <a:lstStyle/>
          <a:p>
            <a:fld id="{C113C598-06A1-C142-9DA3-E0FDCD970426}" type="slidenum">
              <a:rPr lang="en-US" smtClean="0"/>
              <a:t>‹#›</a:t>
            </a:fld>
            <a:endParaRPr lang="en-US"/>
          </a:p>
        </p:txBody>
      </p:sp>
    </p:spTree>
    <p:extLst>
      <p:ext uri="{BB962C8B-B14F-4D97-AF65-F5344CB8AC3E}">
        <p14:creationId xmlns:p14="http://schemas.microsoft.com/office/powerpoint/2010/main" val="3525237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14656-6716-E042-9A97-AD4F3E67E7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9221D5-8DB4-584E-8FD4-A0FEF7EACA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3EB7A4-4613-4E4E-836C-EF49A3D170DC}"/>
              </a:ext>
            </a:extLst>
          </p:cNvPr>
          <p:cNvSpPr>
            <a:spLocks noGrp="1"/>
          </p:cNvSpPr>
          <p:nvPr>
            <p:ph type="dt" sz="half" idx="10"/>
          </p:nvPr>
        </p:nvSpPr>
        <p:spPr/>
        <p:txBody>
          <a:bodyPr/>
          <a:lstStyle/>
          <a:p>
            <a:fld id="{9D3E47BD-BB99-474E-85BC-BCCDC8EDCA67}" type="datetimeFigureOut">
              <a:rPr lang="en-US" smtClean="0"/>
              <a:t>11/29/19</a:t>
            </a:fld>
            <a:endParaRPr lang="en-US"/>
          </a:p>
        </p:txBody>
      </p:sp>
      <p:sp>
        <p:nvSpPr>
          <p:cNvPr id="5" name="Footer Placeholder 4">
            <a:extLst>
              <a:ext uri="{FF2B5EF4-FFF2-40B4-BE49-F238E27FC236}">
                <a16:creationId xmlns:a16="http://schemas.microsoft.com/office/drawing/2014/main" id="{15579F64-B256-E344-BFCE-D9AF0BD743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D1B3A-32ED-614C-B2BF-E55DA58112DB}"/>
              </a:ext>
            </a:extLst>
          </p:cNvPr>
          <p:cNvSpPr>
            <a:spLocks noGrp="1"/>
          </p:cNvSpPr>
          <p:nvPr>
            <p:ph type="sldNum" sz="quarter" idx="12"/>
          </p:nvPr>
        </p:nvSpPr>
        <p:spPr/>
        <p:txBody>
          <a:bodyPr/>
          <a:lstStyle/>
          <a:p>
            <a:fld id="{C113C598-06A1-C142-9DA3-E0FDCD970426}" type="slidenum">
              <a:rPr lang="en-US" smtClean="0"/>
              <a:t>‹#›</a:t>
            </a:fld>
            <a:endParaRPr lang="en-US"/>
          </a:p>
        </p:txBody>
      </p:sp>
    </p:spTree>
    <p:extLst>
      <p:ext uri="{BB962C8B-B14F-4D97-AF65-F5344CB8AC3E}">
        <p14:creationId xmlns:p14="http://schemas.microsoft.com/office/powerpoint/2010/main" val="3649845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4FB3FE-AAD5-D145-9729-3CC0F15AA5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A7240E-C155-754D-89E8-9D3E7D9DC5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9649F-3751-5449-981B-107F173AA0CC}"/>
              </a:ext>
            </a:extLst>
          </p:cNvPr>
          <p:cNvSpPr>
            <a:spLocks noGrp="1"/>
          </p:cNvSpPr>
          <p:nvPr>
            <p:ph type="dt" sz="half" idx="10"/>
          </p:nvPr>
        </p:nvSpPr>
        <p:spPr/>
        <p:txBody>
          <a:bodyPr/>
          <a:lstStyle/>
          <a:p>
            <a:fld id="{9D3E47BD-BB99-474E-85BC-BCCDC8EDCA67}" type="datetimeFigureOut">
              <a:rPr lang="en-US" smtClean="0"/>
              <a:t>11/29/19</a:t>
            </a:fld>
            <a:endParaRPr lang="en-US"/>
          </a:p>
        </p:txBody>
      </p:sp>
      <p:sp>
        <p:nvSpPr>
          <p:cNvPr id="5" name="Footer Placeholder 4">
            <a:extLst>
              <a:ext uri="{FF2B5EF4-FFF2-40B4-BE49-F238E27FC236}">
                <a16:creationId xmlns:a16="http://schemas.microsoft.com/office/drawing/2014/main" id="{C83C5B25-76E1-E84C-B7BB-E4F5537260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727778-91D0-A04B-9FB9-4B563B8C5930}"/>
              </a:ext>
            </a:extLst>
          </p:cNvPr>
          <p:cNvSpPr>
            <a:spLocks noGrp="1"/>
          </p:cNvSpPr>
          <p:nvPr>
            <p:ph type="sldNum" sz="quarter" idx="12"/>
          </p:nvPr>
        </p:nvSpPr>
        <p:spPr/>
        <p:txBody>
          <a:bodyPr/>
          <a:lstStyle/>
          <a:p>
            <a:fld id="{C113C598-06A1-C142-9DA3-E0FDCD970426}" type="slidenum">
              <a:rPr lang="en-US" smtClean="0"/>
              <a:t>‹#›</a:t>
            </a:fld>
            <a:endParaRPr lang="en-US"/>
          </a:p>
        </p:txBody>
      </p:sp>
    </p:spTree>
    <p:extLst>
      <p:ext uri="{BB962C8B-B14F-4D97-AF65-F5344CB8AC3E}">
        <p14:creationId xmlns:p14="http://schemas.microsoft.com/office/powerpoint/2010/main" val="824927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22B1A-66DB-4D49-9957-550A06F1DF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BC5716-BE20-C944-A9DB-209B27C878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DF46F7-7AB8-794B-8431-C82AFE6EC9E3}"/>
              </a:ext>
            </a:extLst>
          </p:cNvPr>
          <p:cNvSpPr>
            <a:spLocks noGrp="1"/>
          </p:cNvSpPr>
          <p:nvPr>
            <p:ph type="dt" sz="half" idx="10"/>
          </p:nvPr>
        </p:nvSpPr>
        <p:spPr/>
        <p:txBody>
          <a:bodyPr/>
          <a:lstStyle/>
          <a:p>
            <a:fld id="{9D3E47BD-BB99-474E-85BC-BCCDC8EDCA67}" type="datetimeFigureOut">
              <a:rPr lang="en-US" smtClean="0"/>
              <a:t>11/29/19</a:t>
            </a:fld>
            <a:endParaRPr lang="en-US"/>
          </a:p>
        </p:txBody>
      </p:sp>
      <p:sp>
        <p:nvSpPr>
          <p:cNvPr id="5" name="Footer Placeholder 4">
            <a:extLst>
              <a:ext uri="{FF2B5EF4-FFF2-40B4-BE49-F238E27FC236}">
                <a16:creationId xmlns:a16="http://schemas.microsoft.com/office/drawing/2014/main" id="{F62617F9-32F2-FA41-A3E0-DEB1264F34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B98152-01A6-1348-BA1B-2FCC33CAD118}"/>
              </a:ext>
            </a:extLst>
          </p:cNvPr>
          <p:cNvSpPr>
            <a:spLocks noGrp="1"/>
          </p:cNvSpPr>
          <p:nvPr>
            <p:ph type="sldNum" sz="quarter" idx="12"/>
          </p:nvPr>
        </p:nvSpPr>
        <p:spPr/>
        <p:txBody>
          <a:bodyPr/>
          <a:lstStyle/>
          <a:p>
            <a:fld id="{C113C598-06A1-C142-9DA3-E0FDCD970426}" type="slidenum">
              <a:rPr lang="en-US" smtClean="0"/>
              <a:t>‹#›</a:t>
            </a:fld>
            <a:endParaRPr lang="en-US"/>
          </a:p>
        </p:txBody>
      </p:sp>
    </p:spTree>
    <p:extLst>
      <p:ext uri="{BB962C8B-B14F-4D97-AF65-F5344CB8AC3E}">
        <p14:creationId xmlns:p14="http://schemas.microsoft.com/office/powerpoint/2010/main" val="337742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54921-7F70-9E4F-A4B7-9EEC1FC82C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32990D-8E85-8944-B71F-80CBFAA098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54A1D5-E3E9-2C4F-B19F-1073F7A55C3F}"/>
              </a:ext>
            </a:extLst>
          </p:cNvPr>
          <p:cNvSpPr>
            <a:spLocks noGrp="1"/>
          </p:cNvSpPr>
          <p:nvPr>
            <p:ph type="dt" sz="half" idx="10"/>
          </p:nvPr>
        </p:nvSpPr>
        <p:spPr/>
        <p:txBody>
          <a:bodyPr/>
          <a:lstStyle/>
          <a:p>
            <a:fld id="{9D3E47BD-BB99-474E-85BC-BCCDC8EDCA67}" type="datetimeFigureOut">
              <a:rPr lang="en-US" smtClean="0"/>
              <a:t>11/29/19</a:t>
            </a:fld>
            <a:endParaRPr lang="en-US"/>
          </a:p>
        </p:txBody>
      </p:sp>
      <p:sp>
        <p:nvSpPr>
          <p:cNvPr id="5" name="Footer Placeholder 4">
            <a:extLst>
              <a:ext uri="{FF2B5EF4-FFF2-40B4-BE49-F238E27FC236}">
                <a16:creationId xmlns:a16="http://schemas.microsoft.com/office/drawing/2014/main" id="{20BA69C1-DC97-964E-91F2-192E4ECFA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3B878F-231A-644A-BF34-2E5FD7510CEC}"/>
              </a:ext>
            </a:extLst>
          </p:cNvPr>
          <p:cNvSpPr>
            <a:spLocks noGrp="1"/>
          </p:cNvSpPr>
          <p:nvPr>
            <p:ph type="sldNum" sz="quarter" idx="12"/>
          </p:nvPr>
        </p:nvSpPr>
        <p:spPr/>
        <p:txBody>
          <a:bodyPr/>
          <a:lstStyle/>
          <a:p>
            <a:fld id="{C113C598-06A1-C142-9DA3-E0FDCD970426}" type="slidenum">
              <a:rPr lang="en-US" smtClean="0"/>
              <a:t>‹#›</a:t>
            </a:fld>
            <a:endParaRPr lang="en-US"/>
          </a:p>
        </p:txBody>
      </p:sp>
    </p:spTree>
    <p:extLst>
      <p:ext uri="{BB962C8B-B14F-4D97-AF65-F5344CB8AC3E}">
        <p14:creationId xmlns:p14="http://schemas.microsoft.com/office/powerpoint/2010/main" val="4067545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73D70-54A5-8D48-B757-568828730D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D9D690-33CB-4E40-9265-FF1ADEE3AA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17B364-1502-734A-81F6-FDFB6663D1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0133A8-E12F-B140-9261-71884B1349C7}"/>
              </a:ext>
            </a:extLst>
          </p:cNvPr>
          <p:cNvSpPr>
            <a:spLocks noGrp="1"/>
          </p:cNvSpPr>
          <p:nvPr>
            <p:ph type="dt" sz="half" idx="10"/>
          </p:nvPr>
        </p:nvSpPr>
        <p:spPr/>
        <p:txBody>
          <a:bodyPr/>
          <a:lstStyle/>
          <a:p>
            <a:fld id="{9D3E47BD-BB99-474E-85BC-BCCDC8EDCA67}" type="datetimeFigureOut">
              <a:rPr lang="en-US" smtClean="0"/>
              <a:t>11/29/19</a:t>
            </a:fld>
            <a:endParaRPr lang="en-US"/>
          </a:p>
        </p:txBody>
      </p:sp>
      <p:sp>
        <p:nvSpPr>
          <p:cNvPr id="6" name="Footer Placeholder 5">
            <a:extLst>
              <a:ext uri="{FF2B5EF4-FFF2-40B4-BE49-F238E27FC236}">
                <a16:creationId xmlns:a16="http://schemas.microsoft.com/office/drawing/2014/main" id="{6442E66C-9E0C-6E45-9A2B-5FD346245A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C2C097-FCE9-F248-B2C2-6378B329B990}"/>
              </a:ext>
            </a:extLst>
          </p:cNvPr>
          <p:cNvSpPr>
            <a:spLocks noGrp="1"/>
          </p:cNvSpPr>
          <p:nvPr>
            <p:ph type="sldNum" sz="quarter" idx="12"/>
          </p:nvPr>
        </p:nvSpPr>
        <p:spPr/>
        <p:txBody>
          <a:bodyPr/>
          <a:lstStyle/>
          <a:p>
            <a:fld id="{C113C598-06A1-C142-9DA3-E0FDCD970426}" type="slidenum">
              <a:rPr lang="en-US" smtClean="0"/>
              <a:t>‹#›</a:t>
            </a:fld>
            <a:endParaRPr lang="en-US"/>
          </a:p>
        </p:txBody>
      </p:sp>
    </p:spTree>
    <p:extLst>
      <p:ext uri="{BB962C8B-B14F-4D97-AF65-F5344CB8AC3E}">
        <p14:creationId xmlns:p14="http://schemas.microsoft.com/office/powerpoint/2010/main" val="1294197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BB98A-3C8F-5E49-86AF-B183B38E47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6EE7AA-2E5A-1443-818E-89E7DDC3A4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02D8E9-B6C0-BA4E-B45B-66B575B98B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64B243-B7C9-8F4C-8909-35B8C51121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07DBBA-A59C-5448-A595-6F5A066612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2B1FA-AED7-0C4B-984A-AD697054320D}"/>
              </a:ext>
            </a:extLst>
          </p:cNvPr>
          <p:cNvSpPr>
            <a:spLocks noGrp="1"/>
          </p:cNvSpPr>
          <p:nvPr>
            <p:ph type="dt" sz="half" idx="10"/>
          </p:nvPr>
        </p:nvSpPr>
        <p:spPr/>
        <p:txBody>
          <a:bodyPr/>
          <a:lstStyle/>
          <a:p>
            <a:fld id="{9D3E47BD-BB99-474E-85BC-BCCDC8EDCA67}" type="datetimeFigureOut">
              <a:rPr lang="en-US" smtClean="0"/>
              <a:t>11/29/19</a:t>
            </a:fld>
            <a:endParaRPr lang="en-US"/>
          </a:p>
        </p:txBody>
      </p:sp>
      <p:sp>
        <p:nvSpPr>
          <p:cNvPr id="8" name="Footer Placeholder 7">
            <a:extLst>
              <a:ext uri="{FF2B5EF4-FFF2-40B4-BE49-F238E27FC236}">
                <a16:creationId xmlns:a16="http://schemas.microsoft.com/office/drawing/2014/main" id="{B387BBBF-876D-484A-942E-6AEA22E57C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2B6864-2112-E848-808A-583E1F435476}"/>
              </a:ext>
            </a:extLst>
          </p:cNvPr>
          <p:cNvSpPr>
            <a:spLocks noGrp="1"/>
          </p:cNvSpPr>
          <p:nvPr>
            <p:ph type="sldNum" sz="quarter" idx="12"/>
          </p:nvPr>
        </p:nvSpPr>
        <p:spPr/>
        <p:txBody>
          <a:bodyPr/>
          <a:lstStyle/>
          <a:p>
            <a:fld id="{C113C598-06A1-C142-9DA3-E0FDCD970426}" type="slidenum">
              <a:rPr lang="en-US" smtClean="0"/>
              <a:t>‹#›</a:t>
            </a:fld>
            <a:endParaRPr lang="en-US"/>
          </a:p>
        </p:txBody>
      </p:sp>
    </p:spTree>
    <p:extLst>
      <p:ext uri="{BB962C8B-B14F-4D97-AF65-F5344CB8AC3E}">
        <p14:creationId xmlns:p14="http://schemas.microsoft.com/office/powerpoint/2010/main" val="1644307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33E2D-7346-1F45-9C51-DB1BAFA496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D63489-6017-7D4F-99CF-C95DA2A57258}"/>
              </a:ext>
            </a:extLst>
          </p:cNvPr>
          <p:cNvSpPr>
            <a:spLocks noGrp="1"/>
          </p:cNvSpPr>
          <p:nvPr>
            <p:ph type="dt" sz="half" idx="10"/>
          </p:nvPr>
        </p:nvSpPr>
        <p:spPr/>
        <p:txBody>
          <a:bodyPr/>
          <a:lstStyle/>
          <a:p>
            <a:fld id="{9D3E47BD-BB99-474E-85BC-BCCDC8EDCA67}" type="datetimeFigureOut">
              <a:rPr lang="en-US" smtClean="0"/>
              <a:t>11/29/19</a:t>
            </a:fld>
            <a:endParaRPr lang="en-US"/>
          </a:p>
        </p:txBody>
      </p:sp>
      <p:sp>
        <p:nvSpPr>
          <p:cNvPr id="4" name="Footer Placeholder 3">
            <a:extLst>
              <a:ext uri="{FF2B5EF4-FFF2-40B4-BE49-F238E27FC236}">
                <a16:creationId xmlns:a16="http://schemas.microsoft.com/office/drawing/2014/main" id="{560C587E-096B-1440-9F2C-7CB251E740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5F7CC3-10B1-8E4C-8AE7-23988C756DAF}"/>
              </a:ext>
            </a:extLst>
          </p:cNvPr>
          <p:cNvSpPr>
            <a:spLocks noGrp="1"/>
          </p:cNvSpPr>
          <p:nvPr>
            <p:ph type="sldNum" sz="quarter" idx="12"/>
          </p:nvPr>
        </p:nvSpPr>
        <p:spPr/>
        <p:txBody>
          <a:bodyPr/>
          <a:lstStyle/>
          <a:p>
            <a:fld id="{C113C598-06A1-C142-9DA3-E0FDCD970426}" type="slidenum">
              <a:rPr lang="en-US" smtClean="0"/>
              <a:t>‹#›</a:t>
            </a:fld>
            <a:endParaRPr lang="en-US"/>
          </a:p>
        </p:txBody>
      </p:sp>
    </p:spTree>
    <p:extLst>
      <p:ext uri="{BB962C8B-B14F-4D97-AF65-F5344CB8AC3E}">
        <p14:creationId xmlns:p14="http://schemas.microsoft.com/office/powerpoint/2010/main" val="4140028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11920A-784F-4A42-BF04-DE267B289406}"/>
              </a:ext>
            </a:extLst>
          </p:cNvPr>
          <p:cNvSpPr>
            <a:spLocks noGrp="1"/>
          </p:cNvSpPr>
          <p:nvPr>
            <p:ph type="dt" sz="half" idx="10"/>
          </p:nvPr>
        </p:nvSpPr>
        <p:spPr/>
        <p:txBody>
          <a:bodyPr/>
          <a:lstStyle/>
          <a:p>
            <a:fld id="{9D3E47BD-BB99-474E-85BC-BCCDC8EDCA67}" type="datetimeFigureOut">
              <a:rPr lang="en-US" smtClean="0"/>
              <a:t>11/29/19</a:t>
            </a:fld>
            <a:endParaRPr lang="en-US"/>
          </a:p>
        </p:txBody>
      </p:sp>
      <p:sp>
        <p:nvSpPr>
          <p:cNvPr id="3" name="Footer Placeholder 2">
            <a:extLst>
              <a:ext uri="{FF2B5EF4-FFF2-40B4-BE49-F238E27FC236}">
                <a16:creationId xmlns:a16="http://schemas.microsoft.com/office/drawing/2014/main" id="{712DE302-599F-134D-9ADD-58222949BB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19F252-3CBF-CE4C-8638-293EB35F3A91}"/>
              </a:ext>
            </a:extLst>
          </p:cNvPr>
          <p:cNvSpPr>
            <a:spLocks noGrp="1"/>
          </p:cNvSpPr>
          <p:nvPr>
            <p:ph type="sldNum" sz="quarter" idx="12"/>
          </p:nvPr>
        </p:nvSpPr>
        <p:spPr/>
        <p:txBody>
          <a:bodyPr/>
          <a:lstStyle/>
          <a:p>
            <a:fld id="{C113C598-06A1-C142-9DA3-E0FDCD970426}" type="slidenum">
              <a:rPr lang="en-US" smtClean="0"/>
              <a:t>‹#›</a:t>
            </a:fld>
            <a:endParaRPr lang="en-US"/>
          </a:p>
        </p:txBody>
      </p:sp>
    </p:spTree>
    <p:extLst>
      <p:ext uri="{BB962C8B-B14F-4D97-AF65-F5344CB8AC3E}">
        <p14:creationId xmlns:p14="http://schemas.microsoft.com/office/powerpoint/2010/main" val="735885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D1BFF-0B69-1644-95DA-37FC24550B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0438D0-DD7A-A949-BBF5-C72FBB8CFC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1C7D09-5C39-D24B-A48E-257D5432DA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B238DF-09B6-BC49-9AC0-88AF9CD8AF86}"/>
              </a:ext>
            </a:extLst>
          </p:cNvPr>
          <p:cNvSpPr>
            <a:spLocks noGrp="1"/>
          </p:cNvSpPr>
          <p:nvPr>
            <p:ph type="dt" sz="half" idx="10"/>
          </p:nvPr>
        </p:nvSpPr>
        <p:spPr/>
        <p:txBody>
          <a:bodyPr/>
          <a:lstStyle/>
          <a:p>
            <a:fld id="{9D3E47BD-BB99-474E-85BC-BCCDC8EDCA67}" type="datetimeFigureOut">
              <a:rPr lang="en-US" smtClean="0"/>
              <a:t>11/29/19</a:t>
            </a:fld>
            <a:endParaRPr lang="en-US"/>
          </a:p>
        </p:txBody>
      </p:sp>
      <p:sp>
        <p:nvSpPr>
          <p:cNvPr id="6" name="Footer Placeholder 5">
            <a:extLst>
              <a:ext uri="{FF2B5EF4-FFF2-40B4-BE49-F238E27FC236}">
                <a16:creationId xmlns:a16="http://schemas.microsoft.com/office/drawing/2014/main" id="{A26CF300-AFA5-6A48-96E2-7D7BAEBC4A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528B75-F8A0-0040-9599-FD8AA9D6D56F}"/>
              </a:ext>
            </a:extLst>
          </p:cNvPr>
          <p:cNvSpPr>
            <a:spLocks noGrp="1"/>
          </p:cNvSpPr>
          <p:nvPr>
            <p:ph type="sldNum" sz="quarter" idx="12"/>
          </p:nvPr>
        </p:nvSpPr>
        <p:spPr/>
        <p:txBody>
          <a:bodyPr/>
          <a:lstStyle/>
          <a:p>
            <a:fld id="{C113C598-06A1-C142-9DA3-E0FDCD970426}" type="slidenum">
              <a:rPr lang="en-US" smtClean="0"/>
              <a:t>‹#›</a:t>
            </a:fld>
            <a:endParaRPr lang="en-US"/>
          </a:p>
        </p:txBody>
      </p:sp>
    </p:spTree>
    <p:extLst>
      <p:ext uri="{BB962C8B-B14F-4D97-AF65-F5344CB8AC3E}">
        <p14:creationId xmlns:p14="http://schemas.microsoft.com/office/powerpoint/2010/main" val="2061576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67408-7204-BB41-97DF-6A84130038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E90E5E-5FAA-B14D-B307-B15BD65B37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C1A3E6-5127-BB4F-A139-EF59EE22D0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171149-6129-0549-B7C4-0E89E88525E4}"/>
              </a:ext>
            </a:extLst>
          </p:cNvPr>
          <p:cNvSpPr>
            <a:spLocks noGrp="1"/>
          </p:cNvSpPr>
          <p:nvPr>
            <p:ph type="dt" sz="half" idx="10"/>
          </p:nvPr>
        </p:nvSpPr>
        <p:spPr/>
        <p:txBody>
          <a:bodyPr/>
          <a:lstStyle/>
          <a:p>
            <a:fld id="{9D3E47BD-BB99-474E-85BC-BCCDC8EDCA67}" type="datetimeFigureOut">
              <a:rPr lang="en-US" smtClean="0"/>
              <a:t>11/29/19</a:t>
            </a:fld>
            <a:endParaRPr lang="en-US"/>
          </a:p>
        </p:txBody>
      </p:sp>
      <p:sp>
        <p:nvSpPr>
          <p:cNvPr id="6" name="Footer Placeholder 5">
            <a:extLst>
              <a:ext uri="{FF2B5EF4-FFF2-40B4-BE49-F238E27FC236}">
                <a16:creationId xmlns:a16="http://schemas.microsoft.com/office/drawing/2014/main" id="{F508C345-8249-1D45-B1CC-2F7BAB109E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EA08E0-4E3F-4841-A9B5-0EAC239D8D41}"/>
              </a:ext>
            </a:extLst>
          </p:cNvPr>
          <p:cNvSpPr>
            <a:spLocks noGrp="1"/>
          </p:cNvSpPr>
          <p:nvPr>
            <p:ph type="sldNum" sz="quarter" idx="12"/>
          </p:nvPr>
        </p:nvSpPr>
        <p:spPr/>
        <p:txBody>
          <a:bodyPr/>
          <a:lstStyle/>
          <a:p>
            <a:fld id="{C113C598-06A1-C142-9DA3-E0FDCD970426}" type="slidenum">
              <a:rPr lang="en-US" smtClean="0"/>
              <a:t>‹#›</a:t>
            </a:fld>
            <a:endParaRPr lang="en-US"/>
          </a:p>
        </p:txBody>
      </p:sp>
    </p:spTree>
    <p:extLst>
      <p:ext uri="{BB962C8B-B14F-4D97-AF65-F5344CB8AC3E}">
        <p14:creationId xmlns:p14="http://schemas.microsoft.com/office/powerpoint/2010/main" val="4172913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E73525-6D22-D940-96A4-5D0AA1560E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8880EC-6908-3444-91FD-3BD5706FC9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F9E59E-537A-244D-A1FF-F36AB7BF83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3E47BD-BB99-474E-85BC-BCCDC8EDCA67}" type="datetimeFigureOut">
              <a:rPr lang="en-US" smtClean="0"/>
              <a:t>11/29/19</a:t>
            </a:fld>
            <a:endParaRPr lang="en-US"/>
          </a:p>
        </p:txBody>
      </p:sp>
      <p:sp>
        <p:nvSpPr>
          <p:cNvPr id="5" name="Footer Placeholder 4">
            <a:extLst>
              <a:ext uri="{FF2B5EF4-FFF2-40B4-BE49-F238E27FC236}">
                <a16:creationId xmlns:a16="http://schemas.microsoft.com/office/drawing/2014/main" id="{E3DCCD29-FBA5-894D-BC10-0225FD9ACD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B4F449-3DFD-6748-8E70-A35B056939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3C598-06A1-C142-9DA3-E0FDCD970426}" type="slidenum">
              <a:rPr lang="en-US" smtClean="0"/>
              <a:t>‹#›</a:t>
            </a:fld>
            <a:endParaRPr lang="en-US"/>
          </a:p>
        </p:txBody>
      </p:sp>
    </p:spTree>
    <p:extLst>
      <p:ext uri="{BB962C8B-B14F-4D97-AF65-F5344CB8AC3E}">
        <p14:creationId xmlns:p14="http://schemas.microsoft.com/office/powerpoint/2010/main" val="2045926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eU2hGIrBULA" TargetMode="External"/><Relationship Id="rId2" Type="http://schemas.openxmlformats.org/officeDocument/2006/relationships/hyperlink" Target="https://www.youtube.com/watch?v=P55SaeTvXT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GWn5LNMDb2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hyperlink" Target="https://www.youtube.com/watch?v=GllBa9Moso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pace.com/15898-isaac-newton.html" TargetMode="External"/><Relationship Id="rId2" Type="http://schemas.openxmlformats.org/officeDocument/2006/relationships/hyperlink" Target="https://www.space.com/classical-gravity.html" TargetMode="External"/><Relationship Id="rId1" Type="http://schemas.openxmlformats.org/officeDocument/2006/relationships/slideLayout" Target="../slideLayouts/slideLayout2.xml"/><Relationship Id="rId4" Type="http://schemas.openxmlformats.org/officeDocument/2006/relationships/hyperlink" Target="https://www.space.com/17661-theory-general-relativity.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livescience.com/64827-neutrinos.html" TargetMode="External"/><Relationship Id="rId2" Type="http://schemas.openxmlformats.org/officeDocument/2006/relationships/hyperlink" Target="https://www.livescience.com/49254-weak-force.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livescience.com/38059-magnetism.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hyperphysics.phy-astr.gsu.edu/hbase/Forces/funfor.html" TargetMode="External"/><Relationship Id="rId2" Type="http://schemas.openxmlformats.org/officeDocument/2006/relationships/hyperlink" Target="https://www.livescience.com/48575-strong-force.html" TargetMode="External"/><Relationship Id="rId1" Type="http://schemas.openxmlformats.org/officeDocument/2006/relationships/slideLayout" Target="../slideLayouts/slideLayout2.xml"/><Relationship Id="rId4" Type="http://schemas.openxmlformats.org/officeDocument/2006/relationships/hyperlink" Target="https://www.livescience.com/46506-states-of-matter.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EC2544-AA0F-2147-9B03-D5FCD64BF96A}"/>
              </a:ext>
            </a:extLst>
          </p:cNvPr>
          <p:cNvSpPr>
            <a:spLocks noGrp="1"/>
          </p:cNvSpPr>
          <p:nvPr>
            <p:ph type="ctrTitle"/>
          </p:nvPr>
        </p:nvSpPr>
        <p:spPr>
          <a:xfrm>
            <a:off x="6746628" y="1783959"/>
            <a:ext cx="4645250" cy="2889114"/>
          </a:xfrm>
        </p:spPr>
        <p:txBody>
          <a:bodyPr anchor="b">
            <a:normAutofit/>
          </a:bodyPr>
          <a:lstStyle/>
          <a:p>
            <a:pPr algn="l"/>
            <a:r>
              <a:rPr lang="en-US">
                <a:solidFill>
                  <a:schemeClr val="bg1"/>
                </a:solidFill>
              </a:rPr>
              <a:t>Circular Motion and Gravitation</a:t>
            </a: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BBFD1092-D396-C849-A205-38BF6C7808FA}"/>
              </a:ext>
            </a:extLst>
          </p:cNvPr>
          <p:cNvPicPr>
            <a:picLocks noChangeAspect="1"/>
          </p:cNvPicPr>
          <p:nvPr/>
        </p:nvPicPr>
        <p:blipFill>
          <a:blip r:embed="rId2"/>
          <a:stretch>
            <a:fillRect/>
          </a:stretch>
        </p:blipFill>
        <p:spPr>
          <a:xfrm>
            <a:off x="419382" y="720993"/>
            <a:ext cx="4047843" cy="4047843"/>
          </a:xfrm>
          <a:prstGeom prst="rect">
            <a:avLst/>
          </a:prstGeom>
        </p:spPr>
      </p:pic>
    </p:spTree>
    <p:extLst>
      <p:ext uri="{BB962C8B-B14F-4D97-AF65-F5344CB8AC3E}">
        <p14:creationId xmlns:p14="http://schemas.microsoft.com/office/powerpoint/2010/main" val="2504671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32758-6A0A-E346-9A37-E5CF788FE577}"/>
              </a:ext>
            </a:extLst>
          </p:cNvPr>
          <p:cNvSpPr>
            <a:spLocks noGrp="1"/>
          </p:cNvSpPr>
          <p:nvPr>
            <p:ph type="title"/>
          </p:nvPr>
        </p:nvSpPr>
        <p:spPr/>
        <p:txBody>
          <a:bodyPr/>
          <a:lstStyle/>
          <a:p>
            <a:r>
              <a:rPr lang="en-US" dirty="0"/>
              <a:t>Measuring Mass/ Equivalence Principle</a:t>
            </a:r>
          </a:p>
        </p:txBody>
      </p:sp>
      <p:sp>
        <p:nvSpPr>
          <p:cNvPr id="3" name="Content Placeholder 2">
            <a:extLst>
              <a:ext uri="{FF2B5EF4-FFF2-40B4-BE49-F238E27FC236}">
                <a16:creationId xmlns:a16="http://schemas.microsoft.com/office/drawing/2014/main" id="{094B2E32-6304-FB4F-9A03-002D34E24F03}"/>
              </a:ext>
            </a:extLst>
          </p:cNvPr>
          <p:cNvSpPr>
            <a:spLocks noGrp="1"/>
          </p:cNvSpPr>
          <p:nvPr>
            <p:ph idx="1"/>
          </p:nvPr>
        </p:nvSpPr>
        <p:spPr/>
        <p:txBody>
          <a:bodyPr/>
          <a:lstStyle/>
          <a:p>
            <a:r>
              <a:rPr lang="en-US" b="1" dirty="0"/>
              <a:t>Inertial mass</a:t>
            </a:r>
            <a:r>
              <a:rPr lang="en-US" dirty="0"/>
              <a:t> is a measure of an object's resistance to acceleration when a force is applied. It is determined by applying a force to an object and measuring the acceleration that results from that force. ... </a:t>
            </a:r>
          </a:p>
          <a:p>
            <a:r>
              <a:rPr lang="en-US" dirty="0"/>
              <a:t>Passive </a:t>
            </a:r>
            <a:r>
              <a:rPr lang="en-US" b="1" dirty="0"/>
              <a:t>gravitational mass</a:t>
            </a:r>
            <a:r>
              <a:rPr lang="en-US" dirty="0"/>
              <a:t> is a measure of the strength of an object's interaction with a </a:t>
            </a:r>
            <a:r>
              <a:rPr lang="en-US" b="1" dirty="0"/>
              <a:t>gravitational</a:t>
            </a:r>
            <a:r>
              <a:rPr lang="en-US" dirty="0"/>
              <a:t> field.</a:t>
            </a:r>
          </a:p>
          <a:p>
            <a:endParaRPr lang="en-US" dirty="0"/>
          </a:p>
          <a:p>
            <a:r>
              <a:rPr lang="en-US" dirty="0">
                <a:hlinkClick r:id="rId2"/>
              </a:rPr>
              <a:t>https://www.youtube.com/watch?v=P55SaeTvXT8</a:t>
            </a:r>
            <a:endParaRPr lang="en-US" dirty="0"/>
          </a:p>
          <a:p>
            <a:r>
              <a:rPr lang="en-US" dirty="0">
                <a:hlinkClick r:id="rId3"/>
              </a:rPr>
              <a:t>https://www.youtube.com/watch?v=eU2hGIrBULA</a:t>
            </a:r>
            <a:endParaRPr lang="en-US" dirty="0"/>
          </a:p>
          <a:p>
            <a:endParaRPr lang="en-US" dirty="0"/>
          </a:p>
        </p:txBody>
      </p:sp>
    </p:spTree>
    <p:extLst>
      <p:ext uri="{BB962C8B-B14F-4D97-AF65-F5344CB8AC3E}">
        <p14:creationId xmlns:p14="http://schemas.microsoft.com/office/powerpoint/2010/main" val="1695362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20C30-AE7B-4243-86FD-7C0A08BABFF4}"/>
              </a:ext>
            </a:extLst>
          </p:cNvPr>
          <p:cNvSpPr>
            <a:spLocks noGrp="1"/>
          </p:cNvSpPr>
          <p:nvPr>
            <p:ph type="title"/>
          </p:nvPr>
        </p:nvSpPr>
        <p:spPr/>
        <p:txBody>
          <a:bodyPr/>
          <a:lstStyle/>
          <a:p>
            <a:r>
              <a:rPr lang="en-US" dirty="0"/>
              <a:t>Gravity and Electric Force</a:t>
            </a:r>
          </a:p>
        </p:txBody>
      </p:sp>
      <p:pic>
        <p:nvPicPr>
          <p:cNvPr id="4" name="Content Placeholder 3">
            <a:extLst>
              <a:ext uri="{FF2B5EF4-FFF2-40B4-BE49-F238E27FC236}">
                <a16:creationId xmlns:a16="http://schemas.microsoft.com/office/drawing/2014/main" id="{3A97F857-240A-FE4D-A547-03253C5DD608}"/>
              </a:ext>
            </a:extLst>
          </p:cNvPr>
          <p:cNvPicPr>
            <a:picLocks noGrp="1" noChangeAspect="1"/>
          </p:cNvPicPr>
          <p:nvPr>
            <p:ph idx="1"/>
          </p:nvPr>
        </p:nvPicPr>
        <p:blipFill>
          <a:blip r:embed="rId2"/>
          <a:stretch>
            <a:fillRect/>
          </a:stretch>
        </p:blipFill>
        <p:spPr>
          <a:xfrm>
            <a:off x="228601" y="2042288"/>
            <a:ext cx="3929063" cy="3981920"/>
          </a:xfrm>
          <a:prstGeom prst="rect">
            <a:avLst/>
          </a:prstGeom>
        </p:spPr>
      </p:pic>
      <p:pic>
        <p:nvPicPr>
          <p:cNvPr id="5" name="Picture 4">
            <a:extLst>
              <a:ext uri="{FF2B5EF4-FFF2-40B4-BE49-F238E27FC236}">
                <a16:creationId xmlns:a16="http://schemas.microsoft.com/office/drawing/2014/main" id="{780BA057-157F-014F-A47A-13EB4B7A8905}"/>
              </a:ext>
            </a:extLst>
          </p:cNvPr>
          <p:cNvPicPr>
            <a:picLocks noChangeAspect="1"/>
          </p:cNvPicPr>
          <p:nvPr/>
        </p:nvPicPr>
        <p:blipFill>
          <a:blip r:embed="rId3"/>
          <a:stretch>
            <a:fillRect/>
          </a:stretch>
        </p:blipFill>
        <p:spPr>
          <a:xfrm>
            <a:off x="4514850" y="2042288"/>
            <a:ext cx="7291387" cy="3380552"/>
          </a:xfrm>
          <a:prstGeom prst="rect">
            <a:avLst/>
          </a:prstGeom>
        </p:spPr>
      </p:pic>
    </p:spTree>
    <p:extLst>
      <p:ext uri="{BB962C8B-B14F-4D97-AF65-F5344CB8AC3E}">
        <p14:creationId xmlns:p14="http://schemas.microsoft.com/office/powerpoint/2010/main" val="1143698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4F8D5-B976-A04F-88AE-BDD0D6188F08}"/>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E8441ABE-A7AA-AE4C-9E79-19B2E1FB588F}"/>
              </a:ext>
            </a:extLst>
          </p:cNvPr>
          <p:cNvPicPr>
            <a:picLocks noGrp="1" noChangeAspect="1"/>
          </p:cNvPicPr>
          <p:nvPr>
            <p:ph idx="1"/>
          </p:nvPr>
        </p:nvPicPr>
        <p:blipFill>
          <a:blip r:embed="rId2"/>
          <a:stretch>
            <a:fillRect/>
          </a:stretch>
        </p:blipFill>
        <p:spPr>
          <a:xfrm>
            <a:off x="1158460" y="-1"/>
            <a:ext cx="9057104" cy="6729413"/>
          </a:xfrm>
          <a:prstGeom prst="rect">
            <a:avLst/>
          </a:prstGeom>
        </p:spPr>
      </p:pic>
    </p:spTree>
    <p:extLst>
      <p:ext uri="{BB962C8B-B14F-4D97-AF65-F5344CB8AC3E}">
        <p14:creationId xmlns:p14="http://schemas.microsoft.com/office/powerpoint/2010/main" val="557908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5F6F6-C311-5342-AD20-D97BDC7D9669}"/>
              </a:ext>
            </a:extLst>
          </p:cNvPr>
          <p:cNvSpPr>
            <a:spLocks noGrp="1"/>
          </p:cNvSpPr>
          <p:nvPr>
            <p:ph type="title"/>
          </p:nvPr>
        </p:nvSpPr>
        <p:spPr/>
        <p:txBody>
          <a:bodyPr/>
          <a:lstStyle/>
          <a:p>
            <a:r>
              <a:rPr lang="en-US" dirty="0"/>
              <a:t>Free body diagrams for circular motion</a:t>
            </a:r>
          </a:p>
        </p:txBody>
      </p:sp>
      <p:sp>
        <p:nvSpPr>
          <p:cNvPr id="6" name="Content Placeholder 5">
            <a:extLst>
              <a:ext uri="{FF2B5EF4-FFF2-40B4-BE49-F238E27FC236}">
                <a16:creationId xmlns:a16="http://schemas.microsoft.com/office/drawing/2014/main" id="{A5C82665-E7E6-CE4A-8885-17CCB456EF8A}"/>
              </a:ext>
            </a:extLst>
          </p:cNvPr>
          <p:cNvSpPr>
            <a:spLocks noGrp="1"/>
          </p:cNvSpPr>
          <p:nvPr>
            <p:ph idx="1"/>
          </p:nvPr>
        </p:nvSpPr>
        <p:spPr/>
        <p:txBody>
          <a:bodyPr/>
          <a:lstStyle/>
          <a:p>
            <a:r>
              <a:rPr lang="en-US" dirty="0">
                <a:hlinkClick r:id="rId2"/>
              </a:rPr>
              <a:t>https://www.youtube.com/watch?v=GWn5LNMDb2k</a:t>
            </a:r>
            <a:endParaRPr lang="en-US" dirty="0"/>
          </a:p>
        </p:txBody>
      </p:sp>
      <p:sp>
        <p:nvSpPr>
          <p:cNvPr id="8" name="TextBox 7">
            <a:extLst>
              <a:ext uri="{FF2B5EF4-FFF2-40B4-BE49-F238E27FC236}">
                <a16:creationId xmlns:a16="http://schemas.microsoft.com/office/drawing/2014/main" id="{1D1D9F63-0A1E-7849-98E7-BA828B0C28D5}"/>
              </a:ext>
            </a:extLst>
          </p:cNvPr>
          <p:cNvSpPr txBox="1"/>
          <p:nvPr/>
        </p:nvSpPr>
        <p:spPr>
          <a:xfrm>
            <a:off x="1463040" y="3032682"/>
            <a:ext cx="7650684" cy="646331"/>
          </a:xfrm>
          <a:prstGeom prst="rect">
            <a:avLst/>
          </a:prstGeom>
          <a:noFill/>
        </p:spPr>
        <p:txBody>
          <a:bodyPr wrap="none" rtlCol="0">
            <a:spAutoFit/>
          </a:bodyPr>
          <a:lstStyle/>
          <a:p>
            <a:r>
              <a:rPr lang="en-US" dirty="0"/>
              <a:t>Note: Centripetal Force is not listed as a separate force on a free body diagram. </a:t>
            </a:r>
          </a:p>
          <a:p>
            <a:r>
              <a:rPr lang="en-US" dirty="0"/>
              <a:t>The cause of the force is what appears on the diagram.</a:t>
            </a:r>
          </a:p>
        </p:txBody>
      </p:sp>
    </p:spTree>
    <p:extLst>
      <p:ext uri="{BB962C8B-B14F-4D97-AF65-F5344CB8AC3E}">
        <p14:creationId xmlns:p14="http://schemas.microsoft.com/office/powerpoint/2010/main" val="3804368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1F94-AD5A-E441-B563-D70E294A9EE4}"/>
              </a:ext>
            </a:extLst>
          </p:cNvPr>
          <p:cNvSpPr>
            <a:spLocks noGrp="1"/>
          </p:cNvSpPr>
          <p:nvPr>
            <p:ph type="title"/>
          </p:nvPr>
        </p:nvSpPr>
        <p:spPr/>
        <p:txBody>
          <a:bodyPr/>
          <a:lstStyle/>
          <a:p>
            <a:r>
              <a:rPr lang="en-US" dirty="0"/>
              <a:t>Relationship between acceleration velocity </a:t>
            </a:r>
          </a:p>
        </p:txBody>
      </p:sp>
      <p:pic>
        <p:nvPicPr>
          <p:cNvPr id="4" name="Content Placeholder 3">
            <a:extLst>
              <a:ext uri="{FF2B5EF4-FFF2-40B4-BE49-F238E27FC236}">
                <a16:creationId xmlns:a16="http://schemas.microsoft.com/office/drawing/2014/main" id="{698D64EE-746C-A245-84DE-94F38E65DE5E}"/>
              </a:ext>
            </a:extLst>
          </p:cNvPr>
          <p:cNvPicPr>
            <a:picLocks noGrp="1" noChangeAspect="1"/>
          </p:cNvPicPr>
          <p:nvPr>
            <p:ph idx="1"/>
          </p:nvPr>
        </p:nvPicPr>
        <p:blipFill>
          <a:blip r:embed="rId2"/>
          <a:stretch>
            <a:fillRect/>
          </a:stretch>
        </p:blipFill>
        <p:spPr>
          <a:xfrm>
            <a:off x="1868678" y="2184400"/>
            <a:ext cx="4596130" cy="3138820"/>
          </a:xfrm>
          <a:prstGeom prst="rect">
            <a:avLst/>
          </a:prstGeom>
        </p:spPr>
      </p:pic>
    </p:spTree>
    <p:extLst>
      <p:ext uri="{BB962C8B-B14F-4D97-AF65-F5344CB8AC3E}">
        <p14:creationId xmlns:p14="http://schemas.microsoft.com/office/powerpoint/2010/main" val="1660637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08768-CF54-5143-AAA7-A8ECD9CCB67F}"/>
              </a:ext>
            </a:extLst>
          </p:cNvPr>
          <p:cNvSpPr>
            <a:spLocks noGrp="1"/>
          </p:cNvSpPr>
          <p:nvPr>
            <p:ph type="title"/>
          </p:nvPr>
        </p:nvSpPr>
        <p:spPr/>
        <p:txBody>
          <a:bodyPr/>
          <a:lstStyle/>
          <a:p>
            <a:r>
              <a:rPr lang="en-US" dirty="0"/>
              <a:t>Vector fields</a:t>
            </a:r>
          </a:p>
        </p:txBody>
      </p:sp>
      <p:sp>
        <p:nvSpPr>
          <p:cNvPr id="3" name="Content Placeholder 2">
            <a:extLst>
              <a:ext uri="{FF2B5EF4-FFF2-40B4-BE49-F238E27FC236}">
                <a16:creationId xmlns:a16="http://schemas.microsoft.com/office/drawing/2014/main" id="{111A8CDF-6D36-194B-A3A4-C227ED424B30}"/>
              </a:ext>
            </a:extLst>
          </p:cNvPr>
          <p:cNvSpPr>
            <a:spLocks noGrp="1"/>
          </p:cNvSpPr>
          <p:nvPr>
            <p:ph idx="1"/>
          </p:nvPr>
        </p:nvSpPr>
        <p:spPr>
          <a:xfrm>
            <a:off x="1071563" y="1271589"/>
            <a:ext cx="10282237" cy="4905374"/>
          </a:xfrm>
        </p:spPr>
        <p:txBody>
          <a:bodyPr/>
          <a:lstStyle/>
          <a:p>
            <a:r>
              <a:rPr lang="en-US" dirty="0">
                <a:hlinkClick r:id="rId2"/>
              </a:rPr>
              <a:t>https://www.youtube.com/watch?v=GllBa9Mosos</a:t>
            </a:r>
            <a:endParaRPr lang="en-US" dirty="0"/>
          </a:p>
        </p:txBody>
      </p:sp>
      <p:pic>
        <p:nvPicPr>
          <p:cNvPr id="4" name="Picture 3">
            <a:extLst>
              <a:ext uri="{FF2B5EF4-FFF2-40B4-BE49-F238E27FC236}">
                <a16:creationId xmlns:a16="http://schemas.microsoft.com/office/drawing/2014/main" id="{D8CD45FB-CCD4-654C-8775-51A068AD1E05}"/>
              </a:ext>
            </a:extLst>
          </p:cNvPr>
          <p:cNvPicPr>
            <a:picLocks noChangeAspect="1"/>
          </p:cNvPicPr>
          <p:nvPr/>
        </p:nvPicPr>
        <p:blipFill>
          <a:blip r:embed="rId3"/>
          <a:stretch>
            <a:fillRect/>
          </a:stretch>
        </p:blipFill>
        <p:spPr>
          <a:xfrm>
            <a:off x="2043113" y="1882147"/>
            <a:ext cx="6586537" cy="4945374"/>
          </a:xfrm>
          <a:prstGeom prst="rect">
            <a:avLst/>
          </a:prstGeom>
        </p:spPr>
      </p:pic>
    </p:spTree>
    <p:extLst>
      <p:ext uri="{BB962C8B-B14F-4D97-AF65-F5344CB8AC3E}">
        <p14:creationId xmlns:p14="http://schemas.microsoft.com/office/powerpoint/2010/main" val="1233499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D34E1-402C-6341-8E23-1E6F898C3517}"/>
              </a:ext>
            </a:extLst>
          </p:cNvPr>
          <p:cNvSpPr>
            <a:spLocks noGrp="1"/>
          </p:cNvSpPr>
          <p:nvPr>
            <p:ph type="title"/>
          </p:nvPr>
        </p:nvSpPr>
        <p:spPr/>
        <p:txBody>
          <a:bodyPr/>
          <a:lstStyle/>
          <a:p>
            <a:r>
              <a:rPr lang="en-US" dirty="0"/>
              <a:t>In a conservative vector field the Work done is independent of the path</a:t>
            </a:r>
          </a:p>
        </p:txBody>
      </p:sp>
      <p:pic>
        <p:nvPicPr>
          <p:cNvPr id="5" name="Content Placeholder 4" descr="A close up of a map&#10;&#10;Description automatically generated">
            <a:extLst>
              <a:ext uri="{FF2B5EF4-FFF2-40B4-BE49-F238E27FC236}">
                <a16:creationId xmlns:a16="http://schemas.microsoft.com/office/drawing/2014/main" id="{97DC1057-6BF3-0446-BC3D-D3A593461FA9}"/>
              </a:ext>
            </a:extLst>
          </p:cNvPr>
          <p:cNvPicPr>
            <a:picLocks noGrp="1" noChangeAspect="1"/>
          </p:cNvPicPr>
          <p:nvPr>
            <p:ph idx="1"/>
          </p:nvPr>
        </p:nvPicPr>
        <p:blipFill>
          <a:blip r:embed="rId2"/>
          <a:stretch>
            <a:fillRect/>
          </a:stretch>
        </p:blipFill>
        <p:spPr>
          <a:xfrm>
            <a:off x="1400332" y="1690688"/>
            <a:ext cx="4362135" cy="4351338"/>
          </a:xfrm>
        </p:spPr>
      </p:pic>
      <p:sp>
        <p:nvSpPr>
          <p:cNvPr id="6" name="TextBox 5">
            <a:extLst>
              <a:ext uri="{FF2B5EF4-FFF2-40B4-BE49-F238E27FC236}">
                <a16:creationId xmlns:a16="http://schemas.microsoft.com/office/drawing/2014/main" id="{6C1A8D38-5F5D-9542-A7FC-B09CA038EF15}"/>
              </a:ext>
            </a:extLst>
          </p:cNvPr>
          <p:cNvSpPr txBox="1"/>
          <p:nvPr/>
        </p:nvSpPr>
        <p:spPr>
          <a:xfrm>
            <a:off x="7300913" y="2614613"/>
            <a:ext cx="4672012" cy="3139321"/>
          </a:xfrm>
          <a:prstGeom prst="rect">
            <a:avLst/>
          </a:prstGeom>
          <a:noFill/>
        </p:spPr>
        <p:txBody>
          <a:bodyPr wrap="square" rtlCol="0">
            <a:spAutoFit/>
          </a:bodyPr>
          <a:lstStyle/>
          <a:p>
            <a:r>
              <a:rPr lang="en-US" dirty="0"/>
              <a:t>Gravity, and electricity and magnetism</a:t>
            </a:r>
          </a:p>
          <a:p>
            <a:r>
              <a:rPr lang="en-US" dirty="0"/>
              <a:t> in the absence of friction are conservative vector fields.</a:t>
            </a:r>
          </a:p>
          <a:p>
            <a:endParaRPr lang="en-US" dirty="0"/>
          </a:p>
          <a:p>
            <a:endParaRPr lang="en-US" dirty="0"/>
          </a:p>
          <a:p>
            <a:r>
              <a:rPr lang="en-US" dirty="0"/>
              <a:t>If friction is considered then field is not conservative (the work done will differ based on the path chosen)</a:t>
            </a:r>
          </a:p>
          <a:p>
            <a:endParaRPr lang="en-US" dirty="0"/>
          </a:p>
          <a:p>
            <a:r>
              <a:rPr lang="en-US" dirty="0"/>
              <a:t>Work in a vector field can be computed by a line integral. (in MV Calculus)</a:t>
            </a:r>
          </a:p>
        </p:txBody>
      </p:sp>
    </p:spTree>
    <p:extLst>
      <p:ext uri="{BB962C8B-B14F-4D97-AF65-F5344CB8AC3E}">
        <p14:creationId xmlns:p14="http://schemas.microsoft.com/office/powerpoint/2010/main" val="2724052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3E3E5-C88E-1A48-B32A-A66D671D7E22}"/>
              </a:ext>
            </a:extLst>
          </p:cNvPr>
          <p:cNvSpPr>
            <a:spLocks noGrp="1"/>
          </p:cNvSpPr>
          <p:nvPr>
            <p:ph type="title"/>
          </p:nvPr>
        </p:nvSpPr>
        <p:spPr/>
        <p:txBody>
          <a:bodyPr/>
          <a:lstStyle/>
          <a:p>
            <a:r>
              <a:rPr lang="en-US" dirty="0"/>
              <a:t>Four Fundamental Forces</a:t>
            </a:r>
          </a:p>
        </p:txBody>
      </p:sp>
      <p:sp>
        <p:nvSpPr>
          <p:cNvPr id="3" name="Content Placeholder 2">
            <a:extLst>
              <a:ext uri="{FF2B5EF4-FFF2-40B4-BE49-F238E27FC236}">
                <a16:creationId xmlns:a16="http://schemas.microsoft.com/office/drawing/2014/main" id="{EF1F2660-9B7A-BB46-823C-A355624937D4}"/>
              </a:ext>
            </a:extLst>
          </p:cNvPr>
          <p:cNvSpPr>
            <a:spLocks noGrp="1"/>
          </p:cNvSpPr>
          <p:nvPr>
            <p:ph idx="1"/>
          </p:nvPr>
        </p:nvSpPr>
        <p:spPr/>
        <p:txBody>
          <a:bodyPr/>
          <a:lstStyle/>
          <a:p>
            <a:pPr fontAlgn="base"/>
            <a:r>
              <a:rPr lang="en-US" dirty="0"/>
              <a:t>Gravity. </a:t>
            </a:r>
          </a:p>
          <a:p>
            <a:pPr fontAlgn="base"/>
            <a:r>
              <a:rPr lang="en-US" dirty="0"/>
              <a:t>The weak force. </a:t>
            </a:r>
          </a:p>
          <a:p>
            <a:pPr fontAlgn="base"/>
            <a:r>
              <a:rPr lang="en-US" dirty="0"/>
              <a:t>Electromagnetism. </a:t>
            </a:r>
          </a:p>
          <a:p>
            <a:pPr fontAlgn="base"/>
            <a:r>
              <a:rPr lang="en-US" dirty="0"/>
              <a:t>The strong force. </a:t>
            </a:r>
          </a:p>
          <a:p>
            <a:endParaRPr lang="en-US" dirty="0"/>
          </a:p>
        </p:txBody>
      </p:sp>
    </p:spTree>
    <p:extLst>
      <p:ext uri="{BB962C8B-B14F-4D97-AF65-F5344CB8AC3E}">
        <p14:creationId xmlns:p14="http://schemas.microsoft.com/office/powerpoint/2010/main" val="3299953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A0C55-E336-8C43-8082-AB344F0DE0DC}"/>
              </a:ext>
            </a:extLst>
          </p:cNvPr>
          <p:cNvSpPr>
            <a:spLocks noGrp="1"/>
          </p:cNvSpPr>
          <p:nvPr>
            <p:ph type="title"/>
          </p:nvPr>
        </p:nvSpPr>
        <p:spPr>
          <a:xfrm>
            <a:off x="838200" y="0"/>
            <a:ext cx="10515600" cy="1325563"/>
          </a:xfrm>
        </p:spPr>
        <p:txBody>
          <a:bodyPr/>
          <a:lstStyle/>
          <a:p>
            <a:r>
              <a:rPr lang="en-US" b="1" dirty="0"/>
              <a:t>Gravity (possibly mediated by Gravitons)</a:t>
            </a:r>
          </a:p>
        </p:txBody>
      </p:sp>
      <p:sp>
        <p:nvSpPr>
          <p:cNvPr id="3" name="Content Placeholder 2">
            <a:extLst>
              <a:ext uri="{FF2B5EF4-FFF2-40B4-BE49-F238E27FC236}">
                <a16:creationId xmlns:a16="http://schemas.microsoft.com/office/drawing/2014/main" id="{781CF600-6C9A-FF40-BAF0-C71EF722E129}"/>
              </a:ext>
            </a:extLst>
          </p:cNvPr>
          <p:cNvSpPr>
            <a:spLocks noGrp="1"/>
          </p:cNvSpPr>
          <p:nvPr>
            <p:ph idx="1"/>
          </p:nvPr>
        </p:nvSpPr>
        <p:spPr>
          <a:xfrm>
            <a:off x="685800" y="1357312"/>
            <a:ext cx="11101388" cy="5614987"/>
          </a:xfrm>
        </p:spPr>
        <p:txBody>
          <a:bodyPr>
            <a:normAutofit/>
          </a:bodyPr>
          <a:lstStyle/>
          <a:p>
            <a:r>
              <a:rPr lang="en-US" u="sng" dirty="0">
                <a:hlinkClick r:id="rId2"/>
              </a:rPr>
              <a:t>Gravity</a:t>
            </a:r>
            <a:r>
              <a:rPr lang="en-US" dirty="0"/>
              <a:t> is the attraction between two objects that have mass or energy, whether this is seen in dropping a rock from a bridge, a planet orbiting a star or the moon causing ocean tides. Gravity is probably the most intuitive and familiar of the fundamental forces, but it's also been one of the most challenging to explain.</a:t>
            </a:r>
          </a:p>
          <a:p>
            <a:r>
              <a:rPr lang="en-US" u="sng" dirty="0">
                <a:hlinkClick r:id="rId3"/>
              </a:rPr>
              <a:t>Isaac Newton</a:t>
            </a:r>
            <a:r>
              <a:rPr lang="en-US" dirty="0"/>
              <a:t> was the first to propose the idea of gravity, supposedly inspired by an apple falling from a tree. He described gravity as a literal attraction between two objects. Centuries later, Albert Einstein suggested, through his </a:t>
            </a:r>
            <a:r>
              <a:rPr lang="en-US" u="sng" dirty="0">
                <a:hlinkClick r:id="rId4"/>
              </a:rPr>
              <a:t>theory of general relativity</a:t>
            </a:r>
            <a:r>
              <a:rPr lang="en-US" dirty="0"/>
              <a:t>, that gravity is not an attraction or a force. Instead, it's a consequence of objects bending space-time. A large object works on space-time a bit like how a large ball placed in the middle of a sheet affects that material, deforming it and causing other, smaller objects on the sheet to fall toward the middle.</a:t>
            </a:r>
          </a:p>
        </p:txBody>
      </p:sp>
    </p:spTree>
    <p:extLst>
      <p:ext uri="{BB962C8B-B14F-4D97-AF65-F5344CB8AC3E}">
        <p14:creationId xmlns:p14="http://schemas.microsoft.com/office/powerpoint/2010/main" val="1232908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B077F-37C6-724D-89A7-81C102F778CB}"/>
              </a:ext>
            </a:extLst>
          </p:cNvPr>
          <p:cNvSpPr>
            <a:spLocks noGrp="1"/>
          </p:cNvSpPr>
          <p:nvPr>
            <p:ph type="title"/>
          </p:nvPr>
        </p:nvSpPr>
        <p:spPr/>
        <p:txBody>
          <a:bodyPr>
            <a:normAutofit fontScale="90000"/>
          </a:bodyPr>
          <a:lstStyle/>
          <a:p>
            <a:r>
              <a:rPr lang="en-US" b="1" dirty="0"/>
              <a:t>The weak force  (</a:t>
            </a:r>
            <a:r>
              <a:rPr lang="en-US" dirty="0"/>
              <a:t>Mediated by W and Z Bosons)</a:t>
            </a:r>
            <a:br>
              <a:rPr lang="en-US" b="1" dirty="0"/>
            </a:br>
            <a:endParaRPr lang="en-US" dirty="0"/>
          </a:p>
        </p:txBody>
      </p:sp>
      <p:sp>
        <p:nvSpPr>
          <p:cNvPr id="3" name="Content Placeholder 2">
            <a:extLst>
              <a:ext uri="{FF2B5EF4-FFF2-40B4-BE49-F238E27FC236}">
                <a16:creationId xmlns:a16="http://schemas.microsoft.com/office/drawing/2014/main" id="{1CF22CB6-2C16-DD4F-A135-B3796C445D1A}"/>
              </a:ext>
            </a:extLst>
          </p:cNvPr>
          <p:cNvSpPr>
            <a:spLocks noGrp="1"/>
          </p:cNvSpPr>
          <p:nvPr>
            <p:ph idx="1"/>
          </p:nvPr>
        </p:nvSpPr>
        <p:spPr/>
        <p:txBody>
          <a:bodyPr/>
          <a:lstStyle/>
          <a:p>
            <a:pPr fontAlgn="base"/>
            <a:r>
              <a:rPr lang="en-US" dirty="0"/>
              <a:t>The </a:t>
            </a:r>
            <a:r>
              <a:rPr lang="en-US" u="sng" dirty="0">
                <a:hlinkClick r:id="rId2"/>
              </a:rPr>
              <a:t>weak force</a:t>
            </a:r>
            <a:r>
              <a:rPr lang="en-US" dirty="0"/>
              <a:t>, also called the weak nuclear interaction, is responsible for particle decay. This is the literal change of one type of subatomic particle into another. So, for example, a </a:t>
            </a:r>
            <a:r>
              <a:rPr lang="en-US" u="sng" dirty="0">
                <a:hlinkClick r:id="rId3"/>
              </a:rPr>
              <a:t>neutrino </a:t>
            </a:r>
            <a:r>
              <a:rPr lang="en-US" dirty="0"/>
              <a:t>that strays close to a neutron can turn the neutron into a proton while the neutrino becomes an electron.</a:t>
            </a:r>
          </a:p>
          <a:p>
            <a:pPr marL="0" indent="0" fontAlgn="base">
              <a:buNone/>
            </a:pPr>
            <a:endParaRPr lang="en-US" dirty="0"/>
          </a:p>
          <a:p>
            <a:endParaRPr lang="en-US" dirty="0"/>
          </a:p>
        </p:txBody>
      </p:sp>
    </p:spTree>
    <p:extLst>
      <p:ext uri="{BB962C8B-B14F-4D97-AF65-F5344CB8AC3E}">
        <p14:creationId xmlns:p14="http://schemas.microsoft.com/office/powerpoint/2010/main" val="3053148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894EB-3107-7A44-95C0-ACC812FBC2FC}"/>
              </a:ext>
            </a:extLst>
          </p:cNvPr>
          <p:cNvSpPr>
            <a:spLocks noGrp="1"/>
          </p:cNvSpPr>
          <p:nvPr>
            <p:ph type="title"/>
          </p:nvPr>
        </p:nvSpPr>
        <p:spPr>
          <a:xfrm>
            <a:off x="1" y="365125"/>
            <a:ext cx="12330112" cy="1325563"/>
          </a:xfrm>
        </p:spPr>
        <p:txBody>
          <a:bodyPr/>
          <a:lstStyle/>
          <a:p>
            <a:r>
              <a:rPr lang="en-US" dirty="0"/>
              <a:t>Electromagnetic Force (mediated by photons)</a:t>
            </a:r>
          </a:p>
        </p:txBody>
      </p:sp>
      <p:sp>
        <p:nvSpPr>
          <p:cNvPr id="3" name="Content Placeholder 2">
            <a:extLst>
              <a:ext uri="{FF2B5EF4-FFF2-40B4-BE49-F238E27FC236}">
                <a16:creationId xmlns:a16="http://schemas.microsoft.com/office/drawing/2014/main" id="{0E064EB0-1832-FF4F-81E4-7D4B04B52777}"/>
              </a:ext>
            </a:extLst>
          </p:cNvPr>
          <p:cNvSpPr>
            <a:spLocks noGrp="1"/>
          </p:cNvSpPr>
          <p:nvPr>
            <p:ph idx="1"/>
          </p:nvPr>
        </p:nvSpPr>
        <p:spPr/>
        <p:txBody>
          <a:bodyPr/>
          <a:lstStyle/>
          <a:p>
            <a:pPr fontAlgn="base"/>
            <a:r>
              <a:rPr lang="en-US" dirty="0"/>
              <a:t>The electromagnetic force, also called the Lorentz force, acts between charged particles, like negatively charged electrons and positively charged protons. Opposite charges attract one another, while like charges repel. The greater the charge, the greater the force. And much like gravity, this force can be felt from an infinite distance (albeit the force would be very, very small at that distance).</a:t>
            </a:r>
          </a:p>
          <a:p>
            <a:pPr fontAlgn="base"/>
            <a:r>
              <a:rPr lang="en-US" dirty="0"/>
              <a:t>As its name indicates, the electromagnetic force consists of two parts: the electric force and the </a:t>
            </a:r>
            <a:r>
              <a:rPr lang="en-US" u="sng" dirty="0">
                <a:hlinkClick r:id="rId2"/>
              </a:rPr>
              <a:t>magnetic force</a:t>
            </a:r>
            <a:r>
              <a:rPr lang="en-US" dirty="0"/>
              <a:t>. At first, physicists described these forces as separate from one another, but researchers later realized that the two are components of the same force. </a:t>
            </a:r>
          </a:p>
          <a:p>
            <a:endParaRPr lang="en-US" dirty="0"/>
          </a:p>
        </p:txBody>
      </p:sp>
    </p:spTree>
    <p:extLst>
      <p:ext uri="{BB962C8B-B14F-4D97-AF65-F5344CB8AC3E}">
        <p14:creationId xmlns:p14="http://schemas.microsoft.com/office/powerpoint/2010/main" val="2679572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2A59C-3437-4642-A807-C184F2A25995}"/>
              </a:ext>
            </a:extLst>
          </p:cNvPr>
          <p:cNvSpPr>
            <a:spLocks noGrp="1"/>
          </p:cNvSpPr>
          <p:nvPr>
            <p:ph type="title"/>
          </p:nvPr>
        </p:nvSpPr>
        <p:spPr/>
        <p:txBody>
          <a:bodyPr/>
          <a:lstStyle/>
          <a:p>
            <a:r>
              <a:rPr lang="en-US" dirty="0"/>
              <a:t>Strong Force (mediated by Gluons)</a:t>
            </a:r>
          </a:p>
        </p:txBody>
      </p:sp>
      <p:sp>
        <p:nvSpPr>
          <p:cNvPr id="3" name="Content Placeholder 2">
            <a:extLst>
              <a:ext uri="{FF2B5EF4-FFF2-40B4-BE49-F238E27FC236}">
                <a16:creationId xmlns:a16="http://schemas.microsoft.com/office/drawing/2014/main" id="{1791FF2C-B5DE-C045-A1E3-224123BA5117}"/>
              </a:ext>
            </a:extLst>
          </p:cNvPr>
          <p:cNvSpPr>
            <a:spLocks noGrp="1"/>
          </p:cNvSpPr>
          <p:nvPr>
            <p:ph idx="1"/>
          </p:nvPr>
        </p:nvSpPr>
        <p:spPr>
          <a:xfrm>
            <a:off x="571500" y="1825624"/>
            <a:ext cx="11372850" cy="5032375"/>
          </a:xfrm>
        </p:spPr>
        <p:txBody>
          <a:bodyPr>
            <a:normAutofit/>
          </a:bodyPr>
          <a:lstStyle/>
          <a:p>
            <a:pPr fontAlgn="base"/>
            <a:r>
              <a:rPr lang="en-US" dirty="0"/>
              <a:t>The </a:t>
            </a:r>
            <a:r>
              <a:rPr lang="en-US" u="sng" dirty="0">
                <a:hlinkClick r:id="rId2"/>
              </a:rPr>
              <a:t>strong nuclear force</a:t>
            </a:r>
            <a:r>
              <a:rPr lang="en-US" dirty="0"/>
              <a:t>, also called the strong nuclear interaction, is the strongest of the four fundamental forces of nature. It's 6 thousand trillion trillion trillion (that’s 39 zeroes after 6!) times stronger than the force of gravity, according to </a:t>
            </a:r>
            <a:r>
              <a:rPr lang="en-US" u="sng" dirty="0">
                <a:hlinkClick r:id="rId3"/>
              </a:rPr>
              <a:t>the HyperPhysics website</a:t>
            </a:r>
            <a:r>
              <a:rPr lang="en-US" dirty="0"/>
              <a:t>. And that's because it binds the fundamental particles of </a:t>
            </a:r>
            <a:r>
              <a:rPr lang="en-US" u="sng" dirty="0">
                <a:hlinkClick r:id="rId4"/>
              </a:rPr>
              <a:t>matter</a:t>
            </a:r>
            <a:r>
              <a:rPr lang="en-US" dirty="0"/>
              <a:t> together to form larger particles. It holds together the quarks that make up protons and neutrons, and part of the strong force also keeps the protons and neutrons of an atom's nucleus together.</a:t>
            </a:r>
          </a:p>
          <a:p>
            <a:pPr fontAlgn="base"/>
            <a:r>
              <a:rPr lang="en-US" dirty="0"/>
              <a:t>Much like the weak force, the strong force operates only when subatomic particles are extremely close to one another. They have to be somewhere within 10^-15 meters from each other, or roughly within the diameter of a proton, according to </a:t>
            </a:r>
            <a:r>
              <a:rPr lang="en-US" u="sng" dirty="0">
                <a:hlinkClick r:id="rId3"/>
              </a:rPr>
              <a:t>the HyperPhysics website</a:t>
            </a:r>
            <a:r>
              <a:rPr lang="en-US" dirty="0"/>
              <a:t>. </a:t>
            </a:r>
          </a:p>
          <a:p>
            <a:pPr marL="0" indent="0">
              <a:buNone/>
            </a:pPr>
            <a:endParaRPr lang="en-US" dirty="0"/>
          </a:p>
        </p:txBody>
      </p:sp>
    </p:spTree>
    <p:extLst>
      <p:ext uri="{BB962C8B-B14F-4D97-AF65-F5344CB8AC3E}">
        <p14:creationId xmlns:p14="http://schemas.microsoft.com/office/powerpoint/2010/main" val="802452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6902C-5064-0540-8E21-14B30A3D801C}"/>
              </a:ext>
            </a:extLst>
          </p:cNvPr>
          <p:cNvSpPr>
            <a:spLocks noGrp="1"/>
          </p:cNvSpPr>
          <p:nvPr>
            <p:ph type="title"/>
          </p:nvPr>
        </p:nvSpPr>
        <p:spPr/>
        <p:txBody>
          <a:bodyPr/>
          <a:lstStyle/>
          <a:p>
            <a:r>
              <a:rPr lang="en-US" dirty="0"/>
              <a:t>Gravitational Mass vs Inertial Mass</a:t>
            </a:r>
          </a:p>
        </p:txBody>
      </p:sp>
      <p:sp>
        <p:nvSpPr>
          <p:cNvPr id="3" name="Content Placeholder 2">
            <a:extLst>
              <a:ext uri="{FF2B5EF4-FFF2-40B4-BE49-F238E27FC236}">
                <a16:creationId xmlns:a16="http://schemas.microsoft.com/office/drawing/2014/main" id="{A3A5BC4E-8539-7542-92F3-B54BBC0E00AE}"/>
              </a:ext>
            </a:extLst>
          </p:cNvPr>
          <p:cNvSpPr>
            <a:spLocks noGrp="1"/>
          </p:cNvSpPr>
          <p:nvPr>
            <p:ph idx="1"/>
          </p:nvPr>
        </p:nvSpPr>
        <p:spPr/>
        <p:txBody>
          <a:bodyPr/>
          <a:lstStyle/>
          <a:p>
            <a:r>
              <a:rPr lang="en-US" b="1" dirty="0"/>
              <a:t>Inertial mass</a:t>
            </a:r>
            <a:r>
              <a:rPr lang="en-US" dirty="0"/>
              <a:t> measures an object's resistance to being accelerated by a force (represented by the relationship F = ma). </a:t>
            </a:r>
          </a:p>
          <a:p>
            <a:r>
              <a:rPr lang="en-US" dirty="0"/>
              <a:t>Active </a:t>
            </a:r>
            <a:r>
              <a:rPr lang="en-US" b="1" dirty="0"/>
              <a:t>gravitational mass</a:t>
            </a:r>
            <a:r>
              <a:rPr lang="en-US" dirty="0"/>
              <a:t> measures the </a:t>
            </a:r>
            <a:r>
              <a:rPr lang="en-US" b="1" dirty="0"/>
              <a:t>gravitational</a:t>
            </a:r>
            <a:r>
              <a:rPr lang="en-US" dirty="0"/>
              <a:t> force exerted by an object. </a:t>
            </a:r>
          </a:p>
          <a:p>
            <a:r>
              <a:rPr lang="en-US" dirty="0"/>
              <a:t>Passive </a:t>
            </a:r>
            <a:r>
              <a:rPr lang="en-US" b="1" dirty="0"/>
              <a:t>gravitational mass</a:t>
            </a:r>
            <a:r>
              <a:rPr lang="en-US" dirty="0"/>
              <a:t> measures the </a:t>
            </a:r>
            <a:r>
              <a:rPr lang="en-US" b="1" dirty="0"/>
              <a:t>gravitational</a:t>
            </a:r>
            <a:r>
              <a:rPr lang="en-US" dirty="0"/>
              <a:t> force exerted on an object in a known </a:t>
            </a:r>
            <a:r>
              <a:rPr lang="en-US" b="1" dirty="0"/>
              <a:t>gravitational</a:t>
            </a:r>
            <a:r>
              <a:rPr lang="en-US" dirty="0"/>
              <a:t> field.</a:t>
            </a:r>
          </a:p>
        </p:txBody>
      </p:sp>
    </p:spTree>
    <p:extLst>
      <p:ext uri="{BB962C8B-B14F-4D97-AF65-F5344CB8AC3E}">
        <p14:creationId xmlns:p14="http://schemas.microsoft.com/office/powerpoint/2010/main" val="3900896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829</Words>
  <Application>Microsoft Macintosh PowerPoint</Application>
  <PresentationFormat>Widescreen</PresentationFormat>
  <Paragraphs>43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Circular Motion and Gravitation</vt:lpstr>
      <vt:lpstr>Vector fields</vt:lpstr>
      <vt:lpstr>In a conservative vector field the Work done is independent of the path</vt:lpstr>
      <vt:lpstr>Four Fundamental Forces</vt:lpstr>
      <vt:lpstr>Gravity (possibly mediated by Gravitons)</vt:lpstr>
      <vt:lpstr>The weak force  (Mediated by W and Z Bosons) </vt:lpstr>
      <vt:lpstr>Electromagnetic Force (mediated by photons)</vt:lpstr>
      <vt:lpstr>Strong Force (mediated by Gluons)</vt:lpstr>
      <vt:lpstr>Gravitational Mass vs Inertial Mass</vt:lpstr>
      <vt:lpstr>Measuring Mass/ Equivalence Principle</vt:lpstr>
      <vt:lpstr>Gravity and Electric Force</vt:lpstr>
      <vt:lpstr>PowerPoint Presentation</vt:lpstr>
      <vt:lpstr>Free body diagrams for circular motion</vt:lpstr>
      <vt:lpstr>Relationship between acceleration velocity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Circular Motion and Gravitation</dc:title>
  <dc:creator>Neil Whitehead</dc:creator>
  <cp:lastModifiedBy>Neil Whitehead</cp:lastModifiedBy>
  <cp:revision>1</cp:revision>
  <dcterms:created xsi:type="dcterms:W3CDTF">2019-11-29T03:54:27Z</dcterms:created>
  <dcterms:modified xsi:type="dcterms:W3CDTF">2019-11-29T03:54:54Z</dcterms:modified>
</cp:coreProperties>
</file>